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0"/>
  </p:notesMasterIdLst>
  <p:handoutMasterIdLst>
    <p:handoutMasterId r:id="rId51"/>
  </p:handoutMasterIdLst>
  <p:sldIdLst>
    <p:sldId id="256" r:id="rId3"/>
    <p:sldId id="526" r:id="rId4"/>
    <p:sldId id="563" r:id="rId5"/>
    <p:sldId id="562" r:id="rId6"/>
    <p:sldId id="530" r:id="rId7"/>
    <p:sldId id="529" r:id="rId8"/>
    <p:sldId id="551" r:id="rId9"/>
    <p:sldId id="439" r:id="rId10"/>
    <p:sldId id="571" r:id="rId11"/>
    <p:sldId id="523" r:id="rId12"/>
    <p:sldId id="525" r:id="rId13"/>
    <p:sldId id="524" r:id="rId14"/>
    <p:sldId id="558" r:id="rId15"/>
    <p:sldId id="573" r:id="rId16"/>
    <p:sldId id="557" r:id="rId17"/>
    <p:sldId id="550" r:id="rId18"/>
    <p:sldId id="559" r:id="rId19"/>
    <p:sldId id="495" r:id="rId20"/>
    <p:sldId id="379" r:id="rId21"/>
    <p:sldId id="276" r:id="rId22"/>
    <p:sldId id="467" r:id="rId23"/>
    <p:sldId id="278" r:id="rId24"/>
    <p:sldId id="281" r:id="rId25"/>
    <p:sldId id="340" r:id="rId26"/>
    <p:sldId id="570" r:id="rId27"/>
    <p:sldId id="566" r:id="rId28"/>
    <p:sldId id="572" r:id="rId29"/>
    <p:sldId id="567" r:id="rId30"/>
    <p:sldId id="568" r:id="rId31"/>
    <p:sldId id="569" r:id="rId32"/>
    <p:sldId id="532" r:id="rId33"/>
    <p:sldId id="544" r:id="rId34"/>
    <p:sldId id="527" r:id="rId35"/>
    <p:sldId id="538" r:id="rId36"/>
    <p:sldId id="545" r:id="rId37"/>
    <p:sldId id="546" r:id="rId38"/>
    <p:sldId id="560" r:id="rId39"/>
    <p:sldId id="300" r:id="rId40"/>
    <p:sldId id="301" r:id="rId41"/>
    <p:sldId id="302" r:id="rId42"/>
    <p:sldId id="304" r:id="rId43"/>
    <p:sldId id="305" r:id="rId44"/>
    <p:sldId id="533" r:id="rId45"/>
    <p:sldId id="534" r:id="rId46"/>
    <p:sldId id="561" r:id="rId47"/>
    <p:sldId id="555" r:id="rId48"/>
    <p:sldId id="397" r:id="rId49"/>
  </p:sldIdLst>
  <p:sldSz cx="9144000" cy="6858000" type="screen4x3"/>
  <p:notesSz cx="6918325"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FF9933"/>
    <a:srgbClr val="E7E2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7" autoAdjust="0"/>
    <p:restoredTop sz="86228" autoAdjust="0"/>
  </p:normalViewPr>
  <p:slideViewPr>
    <p:cSldViewPr>
      <p:cViewPr varScale="1">
        <p:scale>
          <a:sx n="58" d="100"/>
          <a:sy n="58" d="100"/>
        </p:scale>
        <p:origin x="1020" y="40"/>
      </p:cViewPr>
      <p:guideLst>
        <p:guide orient="horz" pos="2160"/>
        <p:guide pos="2880"/>
      </p:guideLst>
    </p:cSldViewPr>
  </p:slideViewPr>
  <p:notesTextViewPr>
    <p:cViewPr>
      <p:scale>
        <a:sx n="1" d="1"/>
        <a:sy n="1" d="1"/>
      </p:scale>
      <p:origin x="0" y="0"/>
    </p:cViewPr>
  </p:notesTextViewPr>
  <p:sorterViewPr>
    <p:cViewPr>
      <p:scale>
        <a:sx n="131" d="100"/>
        <a:sy n="131" d="100"/>
      </p:scale>
      <p:origin x="0" y="-6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2771"/>
          </a:xfrm>
          <a:prstGeom prst="rect">
            <a:avLst/>
          </a:prstGeom>
        </p:spPr>
        <p:txBody>
          <a:bodyPr vert="horz" lIns="92528" tIns="46264" rIns="92528" bIns="46264" rtlCol="0"/>
          <a:lstStyle>
            <a:lvl1pPr algn="l">
              <a:defRPr sz="1200"/>
            </a:lvl1pPr>
          </a:lstStyle>
          <a:p>
            <a:endParaRPr lang="en-CA"/>
          </a:p>
        </p:txBody>
      </p:sp>
      <p:sp>
        <p:nvSpPr>
          <p:cNvPr id="3" name="Date Placeholder 2"/>
          <p:cNvSpPr>
            <a:spLocks noGrp="1"/>
          </p:cNvSpPr>
          <p:nvPr>
            <p:ph type="dt" sz="quarter" idx="1"/>
          </p:nvPr>
        </p:nvSpPr>
        <p:spPr>
          <a:xfrm>
            <a:off x="3918783" y="0"/>
            <a:ext cx="2997941" cy="462771"/>
          </a:xfrm>
          <a:prstGeom prst="rect">
            <a:avLst/>
          </a:prstGeom>
        </p:spPr>
        <p:txBody>
          <a:bodyPr vert="horz" lIns="92528" tIns="46264" rIns="92528" bIns="46264" rtlCol="0"/>
          <a:lstStyle>
            <a:lvl1pPr algn="r">
              <a:defRPr sz="1200"/>
            </a:lvl1pPr>
          </a:lstStyle>
          <a:p>
            <a:fld id="{1A43BE0A-24F4-463E-A161-BE9813FA5813}" type="datetimeFigureOut">
              <a:rPr lang="en-CA" smtClean="0"/>
              <a:t>23/05/2017</a:t>
            </a:fld>
            <a:endParaRPr lang="en-CA"/>
          </a:p>
        </p:txBody>
      </p:sp>
      <p:sp>
        <p:nvSpPr>
          <p:cNvPr id="4" name="Footer Placeholder 3"/>
          <p:cNvSpPr>
            <a:spLocks noGrp="1"/>
          </p:cNvSpPr>
          <p:nvPr>
            <p:ph type="ftr" sz="quarter" idx="2"/>
          </p:nvPr>
        </p:nvSpPr>
        <p:spPr>
          <a:xfrm>
            <a:off x="0" y="8760606"/>
            <a:ext cx="2997941" cy="462770"/>
          </a:xfrm>
          <a:prstGeom prst="rect">
            <a:avLst/>
          </a:prstGeom>
        </p:spPr>
        <p:txBody>
          <a:bodyPr vert="horz" lIns="92528" tIns="46264" rIns="92528" bIns="46264" rtlCol="0" anchor="b"/>
          <a:lstStyle>
            <a:lvl1pPr algn="l">
              <a:defRPr sz="1200"/>
            </a:lvl1pPr>
          </a:lstStyle>
          <a:p>
            <a:endParaRPr lang="en-CA"/>
          </a:p>
        </p:txBody>
      </p:sp>
      <p:sp>
        <p:nvSpPr>
          <p:cNvPr id="5" name="Slide Number Placeholder 4"/>
          <p:cNvSpPr>
            <a:spLocks noGrp="1"/>
          </p:cNvSpPr>
          <p:nvPr>
            <p:ph type="sldNum" sz="quarter" idx="3"/>
          </p:nvPr>
        </p:nvSpPr>
        <p:spPr>
          <a:xfrm>
            <a:off x="3918783" y="8760606"/>
            <a:ext cx="2997941" cy="462770"/>
          </a:xfrm>
          <a:prstGeom prst="rect">
            <a:avLst/>
          </a:prstGeom>
        </p:spPr>
        <p:txBody>
          <a:bodyPr vert="horz" lIns="92528" tIns="46264" rIns="92528" bIns="46264" rtlCol="0" anchor="b"/>
          <a:lstStyle>
            <a:lvl1pPr algn="r">
              <a:defRPr sz="1200"/>
            </a:lvl1pPr>
          </a:lstStyle>
          <a:p>
            <a:fld id="{EB6D702F-C408-4D8C-A6FD-5F93FFD8594D}" type="slidenum">
              <a:rPr lang="en-CA" smtClean="0"/>
              <a:t>‹#›</a:t>
            </a:fld>
            <a:endParaRPr lang="en-CA"/>
          </a:p>
        </p:txBody>
      </p:sp>
    </p:spTree>
    <p:extLst>
      <p:ext uri="{BB962C8B-B14F-4D97-AF65-F5344CB8AC3E}">
        <p14:creationId xmlns:p14="http://schemas.microsoft.com/office/powerpoint/2010/main" val="3718536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528" tIns="46264" rIns="92528" bIns="46264" rtlCol="0"/>
          <a:lstStyle>
            <a:lvl1pPr algn="l">
              <a:defRPr sz="1200"/>
            </a:lvl1pPr>
          </a:lstStyle>
          <a:p>
            <a:endParaRPr lang="en-CA"/>
          </a:p>
        </p:txBody>
      </p:sp>
      <p:sp>
        <p:nvSpPr>
          <p:cNvPr id="3" name="Date Placeholder 2"/>
          <p:cNvSpPr>
            <a:spLocks noGrp="1"/>
          </p:cNvSpPr>
          <p:nvPr>
            <p:ph type="dt" idx="1"/>
          </p:nvPr>
        </p:nvSpPr>
        <p:spPr>
          <a:xfrm>
            <a:off x="3918783" y="0"/>
            <a:ext cx="2997941" cy="461169"/>
          </a:xfrm>
          <a:prstGeom prst="rect">
            <a:avLst/>
          </a:prstGeom>
        </p:spPr>
        <p:txBody>
          <a:bodyPr vert="horz" lIns="92528" tIns="46264" rIns="92528" bIns="46264" rtlCol="0"/>
          <a:lstStyle>
            <a:lvl1pPr algn="r">
              <a:defRPr sz="1200"/>
            </a:lvl1pPr>
          </a:lstStyle>
          <a:p>
            <a:fld id="{97F8E5FF-A4C9-4ECC-A401-51B21B690DA3}" type="datetimeFigureOut">
              <a:rPr lang="en-CA" smtClean="0"/>
              <a:t>23/05/2017</a:t>
            </a:fld>
            <a:endParaRPr lang="en-CA"/>
          </a:p>
        </p:txBody>
      </p:sp>
      <p:sp>
        <p:nvSpPr>
          <p:cNvPr id="4" name="Slide Image Placeholder 3"/>
          <p:cNvSpPr>
            <a:spLocks noGrp="1" noRot="1" noChangeAspect="1"/>
          </p:cNvSpPr>
          <p:nvPr>
            <p:ph type="sldImg" idx="2"/>
          </p:nvPr>
        </p:nvSpPr>
        <p:spPr>
          <a:xfrm>
            <a:off x="1154113" y="692150"/>
            <a:ext cx="4611687" cy="3459163"/>
          </a:xfrm>
          <a:prstGeom prst="rect">
            <a:avLst/>
          </a:prstGeom>
          <a:noFill/>
          <a:ln w="12700">
            <a:solidFill>
              <a:prstClr val="black"/>
            </a:solidFill>
          </a:ln>
        </p:spPr>
        <p:txBody>
          <a:bodyPr vert="horz" lIns="92528" tIns="46264" rIns="92528" bIns="46264" rtlCol="0" anchor="ctr"/>
          <a:lstStyle/>
          <a:p>
            <a:endParaRPr lang="en-CA"/>
          </a:p>
        </p:txBody>
      </p:sp>
      <p:sp>
        <p:nvSpPr>
          <p:cNvPr id="5" name="Notes Placeholder 4"/>
          <p:cNvSpPr>
            <a:spLocks noGrp="1"/>
          </p:cNvSpPr>
          <p:nvPr>
            <p:ph type="body" sz="quarter" idx="3"/>
          </p:nvPr>
        </p:nvSpPr>
        <p:spPr>
          <a:xfrm>
            <a:off x="691833" y="4381103"/>
            <a:ext cx="5534660" cy="4150519"/>
          </a:xfrm>
          <a:prstGeom prst="rect">
            <a:avLst/>
          </a:prstGeom>
        </p:spPr>
        <p:txBody>
          <a:bodyPr vert="horz" lIns="92528" tIns="46264" rIns="92528" bIns="4626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60605"/>
            <a:ext cx="2997941" cy="461169"/>
          </a:xfrm>
          <a:prstGeom prst="rect">
            <a:avLst/>
          </a:prstGeom>
        </p:spPr>
        <p:txBody>
          <a:bodyPr vert="horz" lIns="92528" tIns="46264" rIns="92528" bIns="46264" rtlCol="0" anchor="b"/>
          <a:lstStyle>
            <a:lvl1pPr algn="l">
              <a:defRPr sz="1200"/>
            </a:lvl1pPr>
          </a:lstStyle>
          <a:p>
            <a:endParaRPr lang="en-CA"/>
          </a:p>
        </p:txBody>
      </p:sp>
      <p:sp>
        <p:nvSpPr>
          <p:cNvPr id="7" name="Slide Number Placeholder 6"/>
          <p:cNvSpPr>
            <a:spLocks noGrp="1"/>
          </p:cNvSpPr>
          <p:nvPr>
            <p:ph type="sldNum" sz="quarter" idx="5"/>
          </p:nvPr>
        </p:nvSpPr>
        <p:spPr>
          <a:xfrm>
            <a:off x="3918783" y="8760605"/>
            <a:ext cx="2997941" cy="461169"/>
          </a:xfrm>
          <a:prstGeom prst="rect">
            <a:avLst/>
          </a:prstGeom>
        </p:spPr>
        <p:txBody>
          <a:bodyPr vert="horz" lIns="92528" tIns="46264" rIns="92528" bIns="46264" rtlCol="0" anchor="b"/>
          <a:lstStyle>
            <a:lvl1pPr algn="r">
              <a:defRPr sz="1200"/>
            </a:lvl1pPr>
          </a:lstStyle>
          <a:p>
            <a:fld id="{A3B1FB7A-C8B5-4FEA-8D3A-51769A4E4AE7}" type="slidenum">
              <a:rPr lang="en-CA" smtClean="0"/>
              <a:t>‹#›</a:t>
            </a:fld>
            <a:endParaRPr lang="en-CA"/>
          </a:p>
        </p:txBody>
      </p:sp>
    </p:spTree>
    <p:extLst>
      <p:ext uri="{BB962C8B-B14F-4D97-AF65-F5344CB8AC3E}">
        <p14:creationId xmlns:p14="http://schemas.microsoft.com/office/powerpoint/2010/main" val="84051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B1FB7A-C8B5-4FEA-8D3A-51769A4E4AE7}" type="slidenum">
              <a:rPr lang="en-CA" smtClean="0"/>
              <a:t>1</a:t>
            </a:fld>
            <a:endParaRPr lang="en-CA"/>
          </a:p>
        </p:txBody>
      </p:sp>
    </p:spTree>
    <p:extLst>
      <p:ext uri="{BB962C8B-B14F-4D97-AF65-F5344CB8AC3E}">
        <p14:creationId xmlns:p14="http://schemas.microsoft.com/office/powerpoint/2010/main" val="335893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F188355-4757-44FB-BBD3-4BBB80362714}" type="slidenum">
              <a:rPr lang="en-US" smtClean="0"/>
              <a:pPr>
                <a:defRPr/>
              </a:pPr>
              <a:t>18</a:t>
            </a:fld>
            <a:endParaRPr lang="en-US"/>
          </a:p>
        </p:txBody>
      </p:sp>
    </p:spTree>
    <p:extLst>
      <p:ext uri="{BB962C8B-B14F-4D97-AF65-F5344CB8AC3E}">
        <p14:creationId xmlns:p14="http://schemas.microsoft.com/office/powerpoint/2010/main" val="57607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72" eaLnBrk="0" hangingPunct="0">
              <a:defRPr sz="2400">
                <a:solidFill>
                  <a:schemeClr val="tx1"/>
                </a:solidFill>
                <a:latin typeface="Times New Roman" pitchFamily="18" charset="0"/>
                <a:cs typeface="Arial" charset="0"/>
              </a:defRPr>
            </a:lvl1pPr>
            <a:lvl2pPr marL="753090" indent="-289650" defTabSz="925272" eaLnBrk="0" hangingPunct="0">
              <a:defRPr sz="2400">
                <a:solidFill>
                  <a:schemeClr val="tx1"/>
                </a:solidFill>
                <a:latin typeface="Times New Roman" pitchFamily="18" charset="0"/>
                <a:cs typeface="Arial" charset="0"/>
              </a:defRPr>
            </a:lvl2pPr>
            <a:lvl3pPr marL="1158601" indent="-231720" defTabSz="925272" eaLnBrk="0" hangingPunct="0">
              <a:defRPr sz="2400">
                <a:solidFill>
                  <a:schemeClr val="tx1"/>
                </a:solidFill>
                <a:latin typeface="Times New Roman" pitchFamily="18" charset="0"/>
                <a:cs typeface="Arial" charset="0"/>
              </a:defRPr>
            </a:lvl3pPr>
            <a:lvl4pPr marL="1622042" indent="-231720" defTabSz="925272" eaLnBrk="0" hangingPunct="0">
              <a:defRPr sz="2400">
                <a:solidFill>
                  <a:schemeClr val="tx1"/>
                </a:solidFill>
                <a:latin typeface="Times New Roman" pitchFamily="18" charset="0"/>
                <a:cs typeface="Arial" charset="0"/>
              </a:defRPr>
            </a:lvl4pPr>
            <a:lvl5pPr marL="2085482" indent="-231720" defTabSz="925272" eaLnBrk="0" hangingPunct="0">
              <a:defRPr sz="2400">
                <a:solidFill>
                  <a:schemeClr val="tx1"/>
                </a:solidFill>
                <a:latin typeface="Times New Roman" pitchFamily="18" charset="0"/>
                <a:cs typeface="Arial" charset="0"/>
              </a:defRPr>
            </a:lvl5pPr>
            <a:lvl6pPr marL="2548923" indent="-231720" defTabSz="925272" eaLnBrk="0" fontAlgn="base" hangingPunct="0">
              <a:spcBef>
                <a:spcPct val="0"/>
              </a:spcBef>
              <a:spcAft>
                <a:spcPct val="0"/>
              </a:spcAft>
              <a:defRPr sz="2400">
                <a:solidFill>
                  <a:schemeClr val="tx1"/>
                </a:solidFill>
                <a:latin typeface="Times New Roman" pitchFamily="18" charset="0"/>
                <a:cs typeface="Arial" charset="0"/>
              </a:defRPr>
            </a:lvl6pPr>
            <a:lvl7pPr marL="3012364" indent="-231720" defTabSz="925272" eaLnBrk="0" fontAlgn="base" hangingPunct="0">
              <a:spcBef>
                <a:spcPct val="0"/>
              </a:spcBef>
              <a:spcAft>
                <a:spcPct val="0"/>
              </a:spcAft>
              <a:defRPr sz="2400">
                <a:solidFill>
                  <a:schemeClr val="tx1"/>
                </a:solidFill>
                <a:latin typeface="Times New Roman" pitchFamily="18" charset="0"/>
                <a:cs typeface="Arial" charset="0"/>
              </a:defRPr>
            </a:lvl7pPr>
            <a:lvl8pPr marL="3475805" indent="-231720" defTabSz="925272" eaLnBrk="0" fontAlgn="base" hangingPunct="0">
              <a:spcBef>
                <a:spcPct val="0"/>
              </a:spcBef>
              <a:spcAft>
                <a:spcPct val="0"/>
              </a:spcAft>
              <a:defRPr sz="2400">
                <a:solidFill>
                  <a:schemeClr val="tx1"/>
                </a:solidFill>
                <a:latin typeface="Times New Roman" pitchFamily="18" charset="0"/>
                <a:cs typeface="Arial" charset="0"/>
              </a:defRPr>
            </a:lvl8pPr>
            <a:lvl9pPr marL="3939245" indent="-231720" defTabSz="925272"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63ED5412-5933-4BA8-92E5-C921682C5B26}" type="slidenum">
              <a:rPr lang="en-US" sz="1200"/>
              <a:pPr eaLnBrk="1" hangingPunct="1"/>
              <a:t>20</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Copenhagen Psychosocial Questionnaire (COPSOQ) relates sources of workplace stress to self-reported health symptoms and to general health experienced by participants.  Because the survey has been validated and extensively used in Denmark, it contains a data-bank of data that allows results to be compared to a representative sample of the Danish population.  As such, it provides a comparison to our data and information.  The questionnaire contains questions on work environment, personal health and well-being, how work affects personal and family life, and conflicts and offensive </a:t>
            </a:r>
            <a:r>
              <a:rPr lang="en-US" dirty="0" err="1" smtClean="0"/>
              <a:t>behaviours</a:t>
            </a:r>
            <a:r>
              <a:rPr lang="en-US" dirty="0" smtClean="0"/>
              <a:t>.</a:t>
            </a:r>
          </a:p>
          <a:p>
            <a:pPr eaLnBrk="1" hangingPunct="1"/>
            <a:r>
              <a:rPr lang="en-US" dirty="0" smtClean="0"/>
              <a:t> </a:t>
            </a:r>
          </a:p>
          <a:p>
            <a:pPr eaLnBrk="1" hangingPunct="1"/>
            <a:r>
              <a:rPr lang="en-US" dirty="0" smtClean="0"/>
              <a:t>The purpose of using the survey is to see which stress factors are most contributing to health symptoms which will provide a focus for our efforts to prevent the stress.  It is important to take a dual approach to workplace stress—support and assistance for the individual affected is important, and action to minimize or eliminate the causes of workplace stress is also essential.  Too often efforts are focused on “taking care of the individual, or teaching them to cope,” rather than addressing the workplace factors that contribute to the stress in the first place.</a:t>
            </a:r>
            <a:r>
              <a:rPr lang="en-CA" dirty="0" smtClean="0"/>
              <a:t> </a:t>
            </a:r>
          </a:p>
        </p:txBody>
      </p:sp>
    </p:spTree>
    <p:extLst>
      <p:ext uri="{BB962C8B-B14F-4D97-AF65-F5344CB8AC3E}">
        <p14:creationId xmlns:p14="http://schemas.microsoft.com/office/powerpoint/2010/main" val="169664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72" eaLnBrk="0" hangingPunct="0">
              <a:defRPr sz="2400">
                <a:solidFill>
                  <a:schemeClr val="tx1"/>
                </a:solidFill>
                <a:latin typeface="Times New Roman" pitchFamily="18" charset="0"/>
                <a:cs typeface="Arial" charset="0"/>
              </a:defRPr>
            </a:lvl1pPr>
            <a:lvl2pPr marL="753090" indent="-289650" defTabSz="925272" eaLnBrk="0" hangingPunct="0">
              <a:defRPr sz="2400">
                <a:solidFill>
                  <a:schemeClr val="tx1"/>
                </a:solidFill>
                <a:latin typeface="Times New Roman" pitchFamily="18" charset="0"/>
                <a:cs typeface="Arial" charset="0"/>
              </a:defRPr>
            </a:lvl2pPr>
            <a:lvl3pPr marL="1158601" indent="-231720" defTabSz="925272" eaLnBrk="0" hangingPunct="0">
              <a:defRPr sz="2400">
                <a:solidFill>
                  <a:schemeClr val="tx1"/>
                </a:solidFill>
                <a:latin typeface="Times New Roman" pitchFamily="18" charset="0"/>
                <a:cs typeface="Arial" charset="0"/>
              </a:defRPr>
            </a:lvl3pPr>
            <a:lvl4pPr marL="1622042" indent="-231720" defTabSz="925272" eaLnBrk="0" hangingPunct="0">
              <a:defRPr sz="2400">
                <a:solidFill>
                  <a:schemeClr val="tx1"/>
                </a:solidFill>
                <a:latin typeface="Times New Roman" pitchFamily="18" charset="0"/>
                <a:cs typeface="Arial" charset="0"/>
              </a:defRPr>
            </a:lvl4pPr>
            <a:lvl5pPr marL="2085482" indent="-231720" defTabSz="925272" eaLnBrk="0" hangingPunct="0">
              <a:defRPr sz="2400">
                <a:solidFill>
                  <a:schemeClr val="tx1"/>
                </a:solidFill>
                <a:latin typeface="Times New Roman" pitchFamily="18" charset="0"/>
                <a:cs typeface="Arial" charset="0"/>
              </a:defRPr>
            </a:lvl5pPr>
            <a:lvl6pPr marL="2548923" indent="-231720" defTabSz="925272" eaLnBrk="0" fontAlgn="base" hangingPunct="0">
              <a:spcBef>
                <a:spcPct val="0"/>
              </a:spcBef>
              <a:spcAft>
                <a:spcPct val="0"/>
              </a:spcAft>
              <a:defRPr sz="2400">
                <a:solidFill>
                  <a:schemeClr val="tx1"/>
                </a:solidFill>
                <a:latin typeface="Times New Roman" pitchFamily="18" charset="0"/>
                <a:cs typeface="Arial" charset="0"/>
              </a:defRPr>
            </a:lvl6pPr>
            <a:lvl7pPr marL="3012364" indent="-231720" defTabSz="925272" eaLnBrk="0" fontAlgn="base" hangingPunct="0">
              <a:spcBef>
                <a:spcPct val="0"/>
              </a:spcBef>
              <a:spcAft>
                <a:spcPct val="0"/>
              </a:spcAft>
              <a:defRPr sz="2400">
                <a:solidFill>
                  <a:schemeClr val="tx1"/>
                </a:solidFill>
                <a:latin typeface="Times New Roman" pitchFamily="18" charset="0"/>
                <a:cs typeface="Arial" charset="0"/>
              </a:defRPr>
            </a:lvl7pPr>
            <a:lvl8pPr marL="3475805" indent="-231720" defTabSz="925272" eaLnBrk="0" fontAlgn="base" hangingPunct="0">
              <a:spcBef>
                <a:spcPct val="0"/>
              </a:spcBef>
              <a:spcAft>
                <a:spcPct val="0"/>
              </a:spcAft>
              <a:defRPr sz="2400">
                <a:solidFill>
                  <a:schemeClr val="tx1"/>
                </a:solidFill>
                <a:latin typeface="Times New Roman" pitchFamily="18" charset="0"/>
                <a:cs typeface="Arial" charset="0"/>
              </a:defRPr>
            </a:lvl8pPr>
            <a:lvl9pPr marL="3939245" indent="-231720" defTabSz="925272"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992FF23A-4673-4DD2-9E2A-425520ABDAF5}" type="slidenum">
              <a:rPr lang="en-US" sz="1200"/>
              <a:pPr eaLnBrk="1" hangingPunct="1"/>
              <a:t>22</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are the self-reported symptoms used in the COPSOQ that may affected by the factors in the previous slide.  </a:t>
            </a:r>
            <a:endParaRPr lang="en-CA" smtClean="0"/>
          </a:p>
        </p:txBody>
      </p:sp>
    </p:spTree>
    <p:extLst>
      <p:ext uri="{BB962C8B-B14F-4D97-AF65-F5344CB8AC3E}">
        <p14:creationId xmlns:p14="http://schemas.microsoft.com/office/powerpoint/2010/main" val="62344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72" eaLnBrk="0" hangingPunct="0">
              <a:defRPr sz="2400">
                <a:solidFill>
                  <a:schemeClr val="tx1"/>
                </a:solidFill>
                <a:latin typeface="Times New Roman" pitchFamily="18" charset="0"/>
                <a:cs typeface="Arial" charset="0"/>
              </a:defRPr>
            </a:lvl1pPr>
            <a:lvl2pPr marL="753090" indent="-289650" defTabSz="925272" eaLnBrk="0" hangingPunct="0">
              <a:defRPr sz="2400">
                <a:solidFill>
                  <a:schemeClr val="tx1"/>
                </a:solidFill>
                <a:latin typeface="Times New Roman" pitchFamily="18" charset="0"/>
                <a:cs typeface="Arial" charset="0"/>
              </a:defRPr>
            </a:lvl2pPr>
            <a:lvl3pPr marL="1158601" indent="-231720" defTabSz="925272" eaLnBrk="0" hangingPunct="0">
              <a:defRPr sz="2400">
                <a:solidFill>
                  <a:schemeClr val="tx1"/>
                </a:solidFill>
                <a:latin typeface="Times New Roman" pitchFamily="18" charset="0"/>
                <a:cs typeface="Arial" charset="0"/>
              </a:defRPr>
            </a:lvl3pPr>
            <a:lvl4pPr marL="1622042" indent="-231720" defTabSz="925272" eaLnBrk="0" hangingPunct="0">
              <a:defRPr sz="2400">
                <a:solidFill>
                  <a:schemeClr val="tx1"/>
                </a:solidFill>
                <a:latin typeface="Times New Roman" pitchFamily="18" charset="0"/>
                <a:cs typeface="Arial" charset="0"/>
              </a:defRPr>
            </a:lvl4pPr>
            <a:lvl5pPr marL="2085482" indent="-231720" defTabSz="925272" eaLnBrk="0" hangingPunct="0">
              <a:defRPr sz="2400">
                <a:solidFill>
                  <a:schemeClr val="tx1"/>
                </a:solidFill>
                <a:latin typeface="Times New Roman" pitchFamily="18" charset="0"/>
                <a:cs typeface="Arial" charset="0"/>
              </a:defRPr>
            </a:lvl5pPr>
            <a:lvl6pPr marL="2548923" indent="-231720" defTabSz="925272" eaLnBrk="0" fontAlgn="base" hangingPunct="0">
              <a:spcBef>
                <a:spcPct val="0"/>
              </a:spcBef>
              <a:spcAft>
                <a:spcPct val="0"/>
              </a:spcAft>
              <a:defRPr sz="2400">
                <a:solidFill>
                  <a:schemeClr val="tx1"/>
                </a:solidFill>
                <a:latin typeface="Times New Roman" pitchFamily="18" charset="0"/>
                <a:cs typeface="Arial" charset="0"/>
              </a:defRPr>
            </a:lvl6pPr>
            <a:lvl7pPr marL="3012364" indent="-231720" defTabSz="925272" eaLnBrk="0" fontAlgn="base" hangingPunct="0">
              <a:spcBef>
                <a:spcPct val="0"/>
              </a:spcBef>
              <a:spcAft>
                <a:spcPct val="0"/>
              </a:spcAft>
              <a:defRPr sz="2400">
                <a:solidFill>
                  <a:schemeClr val="tx1"/>
                </a:solidFill>
                <a:latin typeface="Times New Roman" pitchFamily="18" charset="0"/>
                <a:cs typeface="Arial" charset="0"/>
              </a:defRPr>
            </a:lvl7pPr>
            <a:lvl8pPr marL="3475805" indent="-231720" defTabSz="925272" eaLnBrk="0" fontAlgn="base" hangingPunct="0">
              <a:spcBef>
                <a:spcPct val="0"/>
              </a:spcBef>
              <a:spcAft>
                <a:spcPct val="0"/>
              </a:spcAft>
              <a:defRPr sz="2400">
                <a:solidFill>
                  <a:schemeClr val="tx1"/>
                </a:solidFill>
                <a:latin typeface="Times New Roman" pitchFamily="18" charset="0"/>
                <a:cs typeface="Arial" charset="0"/>
              </a:defRPr>
            </a:lvl8pPr>
            <a:lvl9pPr marL="3939245" indent="-231720" defTabSz="925272"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2326B822-0D3E-46AA-9118-FA20456090D4}" type="slidenum">
              <a:rPr lang="en-US" sz="1200"/>
              <a:pPr eaLnBrk="1" hangingPunct="1"/>
              <a:t>23</a:t>
            </a:fld>
            <a:endParaRPr lang="en-US" sz="1200"/>
          </a:p>
        </p:txBody>
      </p:sp>
    </p:spTree>
    <p:extLst>
      <p:ext uri="{BB962C8B-B14F-4D97-AF65-F5344CB8AC3E}">
        <p14:creationId xmlns:p14="http://schemas.microsoft.com/office/powerpoint/2010/main" val="44080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CA" smtClean="0"/>
          </a:p>
        </p:txBody>
      </p:sp>
      <p:sp>
        <p:nvSpPr>
          <p:cNvPr id="92164" name="Slide Number Placeholder 3"/>
          <p:cNvSpPr>
            <a:spLocks noGrp="1"/>
          </p:cNvSpPr>
          <p:nvPr>
            <p:ph type="sldNum" sz="quarter" idx="5"/>
          </p:nvPr>
        </p:nvSpPr>
        <p:spPr>
          <a:noFill/>
        </p:spPr>
        <p:txBody>
          <a:bodyPr/>
          <a:lstStyle>
            <a:lvl1pPr defTabSz="912813" eaLnBrk="0" hangingPunct="0">
              <a:defRPr sz="2400">
                <a:solidFill>
                  <a:schemeClr val="tx1"/>
                </a:solidFill>
                <a:latin typeface="Times New Roman" panose="02020603050405020304" pitchFamily="18" charset="0"/>
              </a:defRPr>
            </a:lvl1pPr>
            <a:lvl2pPr marL="742950" indent="-285750" defTabSz="912813" eaLnBrk="0" hangingPunct="0">
              <a:defRPr sz="2400">
                <a:solidFill>
                  <a:schemeClr val="tx1"/>
                </a:solidFill>
                <a:latin typeface="Times New Roman" panose="02020603050405020304" pitchFamily="18" charset="0"/>
              </a:defRPr>
            </a:lvl2pPr>
            <a:lvl3pPr marL="1143000" indent="-228600" defTabSz="912813" eaLnBrk="0" hangingPunct="0">
              <a:defRPr sz="2400">
                <a:solidFill>
                  <a:schemeClr val="tx1"/>
                </a:solidFill>
                <a:latin typeface="Times New Roman" panose="02020603050405020304" pitchFamily="18" charset="0"/>
              </a:defRPr>
            </a:lvl3pPr>
            <a:lvl4pPr marL="1600200" indent="-228600" defTabSz="912813" eaLnBrk="0" hangingPunct="0">
              <a:defRPr sz="2400">
                <a:solidFill>
                  <a:schemeClr val="tx1"/>
                </a:solidFill>
                <a:latin typeface="Times New Roman" panose="02020603050405020304" pitchFamily="18" charset="0"/>
              </a:defRPr>
            </a:lvl4pPr>
            <a:lvl5pPr marL="2057400" indent="-228600" defTabSz="912813" eaLnBrk="0" hangingPunct="0">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6F5A5A4-4003-4C1D-B8F7-0C82375BDD7C}" type="slidenum">
              <a:rPr lang="en-US" sz="1200"/>
              <a:pPr eaLnBrk="1" hangingPunct="1"/>
              <a:t>32</a:t>
            </a:fld>
            <a:endParaRPr lang="en-US" sz="1200"/>
          </a:p>
        </p:txBody>
      </p:sp>
    </p:spTree>
    <p:extLst>
      <p:ext uri="{BB962C8B-B14F-4D97-AF65-F5344CB8AC3E}">
        <p14:creationId xmlns:p14="http://schemas.microsoft.com/office/powerpoint/2010/main" val="1098245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CA" smtClean="0"/>
          </a:p>
        </p:txBody>
      </p:sp>
      <p:sp>
        <p:nvSpPr>
          <p:cNvPr id="87044" name="Slide Number Placeholder 3"/>
          <p:cNvSpPr>
            <a:spLocks noGrp="1"/>
          </p:cNvSpPr>
          <p:nvPr>
            <p:ph type="sldNum" sz="quarter" idx="5"/>
          </p:nvPr>
        </p:nvSpPr>
        <p:spPr>
          <a:noFill/>
        </p:spPr>
        <p:txBody>
          <a:bodyPr/>
          <a:lstStyle>
            <a:lvl1pPr defTabSz="912813" eaLnBrk="0" hangingPunct="0">
              <a:defRPr sz="2400">
                <a:solidFill>
                  <a:schemeClr val="tx1"/>
                </a:solidFill>
                <a:latin typeface="Times New Roman" panose="02020603050405020304" pitchFamily="18" charset="0"/>
              </a:defRPr>
            </a:lvl1pPr>
            <a:lvl2pPr marL="742950" indent="-285750" defTabSz="912813" eaLnBrk="0" hangingPunct="0">
              <a:defRPr sz="2400">
                <a:solidFill>
                  <a:schemeClr val="tx1"/>
                </a:solidFill>
                <a:latin typeface="Times New Roman" panose="02020603050405020304" pitchFamily="18" charset="0"/>
              </a:defRPr>
            </a:lvl2pPr>
            <a:lvl3pPr marL="1143000" indent="-228600" defTabSz="912813" eaLnBrk="0" hangingPunct="0">
              <a:defRPr sz="2400">
                <a:solidFill>
                  <a:schemeClr val="tx1"/>
                </a:solidFill>
                <a:latin typeface="Times New Roman" panose="02020603050405020304" pitchFamily="18" charset="0"/>
              </a:defRPr>
            </a:lvl3pPr>
            <a:lvl4pPr marL="1600200" indent="-228600" defTabSz="912813" eaLnBrk="0" hangingPunct="0">
              <a:defRPr sz="2400">
                <a:solidFill>
                  <a:schemeClr val="tx1"/>
                </a:solidFill>
                <a:latin typeface="Times New Roman" panose="02020603050405020304" pitchFamily="18" charset="0"/>
              </a:defRPr>
            </a:lvl4pPr>
            <a:lvl5pPr marL="2057400" indent="-228600" defTabSz="912813" eaLnBrk="0" hangingPunct="0">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FAB8A9-3B41-400F-94E6-EC8F673404DD}" type="slidenum">
              <a:rPr lang="en-US" sz="1200"/>
              <a:pPr eaLnBrk="1" hangingPunct="1"/>
              <a:t>34</a:t>
            </a:fld>
            <a:endParaRPr lang="en-US" sz="1200"/>
          </a:p>
        </p:txBody>
      </p:sp>
    </p:spTree>
    <p:extLst>
      <p:ext uri="{BB962C8B-B14F-4D97-AF65-F5344CB8AC3E}">
        <p14:creationId xmlns:p14="http://schemas.microsoft.com/office/powerpoint/2010/main" val="2801952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en-CA" altLang="en-US" smtClean="0"/>
          </a:p>
        </p:txBody>
      </p:sp>
      <p:sp>
        <p:nvSpPr>
          <p:cNvPr id="11268" name="Slide Number Placeholder 3"/>
          <p:cNvSpPr>
            <a:spLocks noGrp="1"/>
          </p:cNvSpPr>
          <p:nvPr>
            <p:ph type="sldNum" sz="quarter" idx="5"/>
          </p:nvPr>
        </p:nvSpPr>
        <p:spPr>
          <a:noFill/>
        </p:spPr>
        <p:txBody>
          <a:bodyPr/>
          <a:lstStyle>
            <a:lvl1pPr defTabSz="981441">
              <a:spcBef>
                <a:spcPct val="30000"/>
              </a:spcBef>
              <a:defRPr sz="1200">
                <a:solidFill>
                  <a:schemeClr val="tx1"/>
                </a:solidFill>
                <a:latin typeface="Times New Roman" pitchFamily="18" charset="0"/>
              </a:defRPr>
            </a:lvl1pPr>
            <a:lvl2pPr marL="770662" indent="-296408" defTabSz="981441">
              <a:spcBef>
                <a:spcPct val="30000"/>
              </a:spcBef>
              <a:defRPr sz="1200">
                <a:solidFill>
                  <a:schemeClr val="tx1"/>
                </a:solidFill>
                <a:latin typeface="Times New Roman" pitchFamily="18" charset="0"/>
              </a:defRPr>
            </a:lvl2pPr>
            <a:lvl3pPr marL="1185634" indent="-237127" defTabSz="981441">
              <a:spcBef>
                <a:spcPct val="30000"/>
              </a:spcBef>
              <a:defRPr sz="1200">
                <a:solidFill>
                  <a:schemeClr val="tx1"/>
                </a:solidFill>
                <a:latin typeface="Times New Roman" pitchFamily="18" charset="0"/>
              </a:defRPr>
            </a:lvl3pPr>
            <a:lvl4pPr marL="1659887" indent="-237127" defTabSz="981441">
              <a:spcBef>
                <a:spcPct val="30000"/>
              </a:spcBef>
              <a:defRPr sz="1200">
                <a:solidFill>
                  <a:schemeClr val="tx1"/>
                </a:solidFill>
                <a:latin typeface="Times New Roman" pitchFamily="18" charset="0"/>
              </a:defRPr>
            </a:lvl4pPr>
            <a:lvl5pPr marL="2134141" indent="-237127" defTabSz="981441">
              <a:spcBef>
                <a:spcPct val="30000"/>
              </a:spcBef>
              <a:defRPr sz="1200">
                <a:solidFill>
                  <a:schemeClr val="tx1"/>
                </a:solidFill>
                <a:latin typeface="Times New Roman" pitchFamily="18" charset="0"/>
              </a:defRPr>
            </a:lvl5pPr>
            <a:lvl6pPr marL="2608395" indent="-237127" defTabSz="981441" eaLnBrk="0" fontAlgn="base" hangingPunct="0">
              <a:spcBef>
                <a:spcPct val="30000"/>
              </a:spcBef>
              <a:spcAft>
                <a:spcPct val="0"/>
              </a:spcAft>
              <a:defRPr sz="1200">
                <a:solidFill>
                  <a:schemeClr val="tx1"/>
                </a:solidFill>
                <a:latin typeface="Times New Roman" pitchFamily="18" charset="0"/>
              </a:defRPr>
            </a:lvl6pPr>
            <a:lvl7pPr marL="3082648" indent="-237127" defTabSz="981441" eaLnBrk="0" fontAlgn="base" hangingPunct="0">
              <a:spcBef>
                <a:spcPct val="30000"/>
              </a:spcBef>
              <a:spcAft>
                <a:spcPct val="0"/>
              </a:spcAft>
              <a:defRPr sz="1200">
                <a:solidFill>
                  <a:schemeClr val="tx1"/>
                </a:solidFill>
                <a:latin typeface="Times New Roman" pitchFamily="18" charset="0"/>
              </a:defRPr>
            </a:lvl7pPr>
            <a:lvl8pPr marL="3556902" indent="-237127" defTabSz="981441" eaLnBrk="0" fontAlgn="base" hangingPunct="0">
              <a:spcBef>
                <a:spcPct val="30000"/>
              </a:spcBef>
              <a:spcAft>
                <a:spcPct val="0"/>
              </a:spcAft>
              <a:defRPr sz="1200">
                <a:solidFill>
                  <a:schemeClr val="tx1"/>
                </a:solidFill>
                <a:latin typeface="Times New Roman" pitchFamily="18" charset="0"/>
              </a:defRPr>
            </a:lvl8pPr>
            <a:lvl9pPr marL="4031155" indent="-237127" defTabSz="981441"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0EDB9AC-D386-404C-B20D-1BD3AA5D8E36}" type="slidenum">
              <a:rPr lang="en-US" altLang="en-US"/>
              <a:pPr>
                <a:spcBef>
                  <a:spcPct val="0"/>
                </a:spcBef>
              </a:pPr>
              <a:t>35</a:t>
            </a:fld>
            <a:endParaRPr lang="en-US" altLang="en-US"/>
          </a:p>
        </p:txBody>
      </p:sp>
    </p:spTree>
    <p:extLst>
      <p:ext uri="{BB962C8B-B14F-4D97-AF65-F5344CB8AC3E}">
        <p14:creationId xmlns:p14="http://schemas.microsoft.com/office/powerpoint/2010/main" val="190583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dirty="0" smtClean="0"/>
              <a:t>. </a:t>
            </a:r>
          </a:p>
        </p:txBody>
      </p:sp>
      <p:sp>
        <p:nvSpPr>
          <p:cNvPr id="69636" name="Slide Number Placeholder 3"/>
          <p:cNvSpPr>
            <a:spLocks noGrp="1"/>
          </p:cNvSpPr>
          <p:nvPr>
            <p:ph type="sldNum" sz="quarter" idx="5"/>
          </p:nvPr>
        </p:nvSpPr>
        <p:spPr>
          <a:noFill/>
        </p:spPr>
        <p:txBody>
          <a:bodyPr/>
          <a:lstStyle>
            <a:lvl1pPr defTabSz="946861" eaLnBrk="0" hangingPunct="0">
              <a:defRPr sz="2500">
                <a:solidFill>
                  <a:schemeClr val="tx1"/>
                </a:solidFill>
                <a:latin typeface="Times New Roman" pitchFamily="18" charset="0"/>
              </a:defRPr>
            </a:lvl1pPr>
            <a:lvl2pPr marL="770662" indent="-296408" defTabSz="946861" eaLnBrk="0" hangingPunct="0">
              <a:defRPr sz="2500">
                <a:solidFill>
                  <a:schemeClr val="tx1"/>
                </a:solidFill>
                <a:latin typeface="Times New Roman" pitchFamily="18" charset="0"/>
              </a:defRPr>
            </a:lvl2pPr>
            <a:lvl3pPr marL="1185634" indent="-237127" defTabSz="946861" eaLnBrk="0" hangingPunct="0">
              <a:defRPr sz="2500">
                <a:solidFill>
                  <a:schemeClr val="tx1"/>
                </a:solidFill>
                <a:latin typeface="Times New Roman" pitchFamily="18" charset="0"/>
              </a:defRPr>
            </a:lvl3pPr>
            <a:lvl4pPr marL="1659887" indent="-237127" defTabSz="946861" eaLnBrk="0" hangingPunct="0">
              <a:defRPr sz="2500">
                <a:solidFill>
                  <a:schemeClr val="tx1"/>
                </a:solidFill>
                <a:latin typeface="Times New Roman" pitchFamily="18" charset="0"/>
              </a:defRPr>
            </a:lvl4pPr>
            <a:lvl5pPr marL="2134141" indent="-237127" defTabSz="946861" eaLnBrk="0" hangingPunct="0">
              <a:defRPr sz="2500">
                <a:solidFill>
                  <a:schemeClr val="tx1"/>
                </a:solidFill>
                <a:latin typeface="Times New Roman" pitchFamily="18" charset="0"/>
              </a:defRPr>
            </a:lvl5pPr>
            <a:lvl6pPr marL="2608395" indent="-237127" defTabSz="946861" eaLnBrk="0" fontAlgn="base" hangingPunct="0">
              <a:spcBef>
                <a:spcPct val="0"/>
              </a:spcBef>
              <a:spcAft>
                <a:spcPct val="0"/>
              </a:spcAft>
              <a:defRPr sz="2500">
                <a:solidFill>
                  <a:schemeClr val="tx1"/>
                </a:solidFill>
                <a:latin typeface="Times New Roman" pitchFamily="18" charset="0"/>
              </a:defRPr>
            </a:lvl6pPr>
            <a:lvl7pPr marL="3082648" indent="-237127" defTabSz="946861" eaLnBrk="0" fontAlgn="base" hangingPunct="0">
              <a:spcBef>
                <a:spcPct val="0"/>
              </a:spcBef>
              <a:spcAft>
                <a:spcPct val="0"/>
              </a:spcAft>
              <a:defRPr sz="2500">
                <a:solidFill>
                  <a:schemeClr val="tx1"/>
                </a:solidFill>
                <a:latin typeface="Times New Roman" pitchFamily="18" charset="0"/>
              </a:defRPr>
            </a:lvl7pPr>
            <a:lvl8pPr marL="3556902" indent="-237127" defTabSz="946861" eaLnBrk="0" fontAlgn="base" hangingPunct="0">
              <a:spcBef>
                <a:spcPct val="0"/>
              </a:spcBef>
              <a:spcAft>
                <a:spcPct val="0"/>
              </a:spcAft>
              <a:defRPr sz="2500">
                <a:solidFill>
                  <a:schemeClr val="tx1"/>
                </a:solidFill>
                <a:latin typeface="Times New Roman" pitchFamily="18" charset="0"/>
              </a:defRPr>
            </a:lvl8pPr>
            <a:lvl9pPr marL="4031155" indent="-237127" defTabSz="946861" eaLnBrk="0" fontAlgn="base" hangingPunct="0">
              <a:spcBef>
                <a:spcPct val="0"/>
              </a:spcBef>
              <a:spcAft>
                <a:spcPct val="0"/>
              </a:spcAft>
              <a:defRPr sz="2500">
                <a:solidFill>
                  <a:schemeClr val="tx1"/>
                </a:solidFill>
                <a:latin typeface="Times New Roman" pitchFamily="18" charset="0"/>
              </a:defRPr>
            </a:lvl9pPr>
          </a:lstStyle>
          <a:p>
            <a:pPr eaLnBrk="1" hangingPunct="1"/>
            <a:fld id="{EDF708CF-16FC-409F-9ED3-621C95EC9CFC}" type="slidenum">
              <a:rPr lang="en-US" sz="1200">
                <a:solidFill>
                  <a:prstClr val="black"/>
                </a:solidFill>
              </a:rPr>
              <a:pPr eaLnBrk="1" hangingPunct="1"/>
              <a:t>37</a:t>
            </a:fld>
            <a:endParaRPr lang="en-US" sz="1200">
              <a:solidFill>
                <a:prstClr val="black"/>
              </a:solidFill>
            </a:endParaRPr>
          </a:p>
        </p:txBody>
      </p:sp>
    </p:spTree>
    <p:extLst>
      <p:ext uri="{BB962C8B-B14F-4D97-AF65-F5344CB8AC3E}">
        <p14:creationId xmlns:p14="http://schemas.microsoft.com/office/powerpoint/2010/main" val="74631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26006" eaLnBrk="0" hangingPunct="0">
              <a:defRPr sz="2300">
                <a:solidFill>
                  <a:schemeClr val="tx1"/>
                </a:solidFill>
                <a:latin typeface="Times New Roman" pitchFamily="18" charset="0"/>
              </a:defRPr>
            </a:lvl1pPr>
            <a:lvl2pPr marL="727132" indent="-279666" defTabSz="926006" eaLnBrk="0" hangingPunct="0">
              <a:defRPr sz="2300">
                <a:solidFill>
                  <a:schemeClr val="tx1"/>
                </a:solidFill>
                <a:latin typeface="Times New Roman" pitchFamily="18" charset="0"/>
              </a:defRPr>
            </a:lvl2pPr>
            <a:lvl3pPr marL="1118666" indent="-223733" defTabSz="926006" eaLnBrk="0" hangingPunct="0">
              <a:defRPr sz="2300">
                <a:solidFill>
                  <a:schemeClr val="tx1"/>
                </a:solidFill>
                <a:latin typeface="Times New Roman" pitchFamily="18" charset="0"/>
              </a:defRPr>
            </a:lvl3pPr>
            <a:lvl4pPr marL="1566131" indent="-223733" defTabSz="926006" eaLnBrk="0" hangingPunct="0">
              <a:defRPr sz="2300">
                <a:solidFill>
                  <a:schemeClr val="tx1"/>
                </a:solidFill>
                <a:latin typeface="Times New Roman" pitchFamily="18" charset="0"/>
              </a:defRPr>
            </a:lvl4pPr>
            <a:lvl5pPr marL="2013597" indent="-223733" defTabSz="926006" eaLnBrk="0" hangingPunct="0">
              <a:defRPr sz="2300">
                <a:solidFill>
                  <a:schemeClr val="tx1"/>
                </a:solidFill>
                <a:latin typeface="Times New Roman" pitchFamily="18" charset="0"/>
              </a:defRPr>
            </a:lvl5pPr>
            <a:lvl6pPr marL="2461063" indent="-223733" defTabSz="926006" eaLnBrk="0" fontAlgn="base" hangingPunct="0">
              <a:spcBef>
                <a:spcPct val="0"/>
              </a:spcBef>
              <a:spcAft>
                <a:spcPct val="0"/>
              </a:spcAft>
              <a:defRPr sz="2300">
                <a:solidFill>
                  <a:schemeClr val="tx1"/>
                </a:solidFill>
                <a:latin typeface="Times New Roman" pitchFamily="18" charset="0"/>
              </a:defRPr>
            </a:lvl6pPr>
            <a:lvl7pPr marL="2908529" indent="-223733" defTabSz="926006" eaLnBrk="0" fontAlgn="base" hangingPunct="0">
              <a:spcBef>
                <a:spcPct val="0"/>
              </a:spcBef>
              <a:spcAft>
                <a:spcPct val="0"/>
              </a:spcAft>
              <a:defRPr sz="2300">
                <a:solidFill>
                  <a:schemeClr val="tx1"/>
                </a:solidFill>
                <a:latin typeface="Times New Roman" pitchFamily="18" charset="0"/>
              </a:defRPr>
            </a:lvl7pPr>
            <a:lvl8pPr marL="3355996" indent="-223733" defTabSz="926006" eaLnBrk="0" fontAlgn="base" hangingPunct="0">
              <a:spcBef>
                <a:spcPct val="0"/>
              </a:spcBef>
              <a:spcAft>
                <a:spcPct val="0"/>
              </a:spcAft>
              <a:defRPr sz="2300">
                <a:solidFill>
                  <a:schemeClr val="tx1"/>
                </a:solidFill>
                <a:latin typeface="Times New Roman" pitchFamily="18" charset="0"/>
              </a:defRPr>
            </a:lvl8pPr>
            <a:lvl9pPr marL="3803462" indent="-223733" defTabSz="926006" eaLnBrk="0" fontAlgn="base" hangingPunct="0">
              <a:spcBef>
                <a:spcPct val="0"/>
              </a:spcBef>
              <a:spcAft>
                <a:spcPct val="0"/>
              </a:spcAft>
              <a:defRPr sz="2300">
                <a:solidFill>
                  <a:schemeClr val="tx1"/>
                </a:solidFill>
                <a:latin typeface="Times New Roman" pitchFamily="18" charset="0"/>
              </a:defRPr>
            </a:lvl9pPr>
          </a:lstStyle>
          <a:p>
            <a:pPr eaLnBrk="1" hangingPunct="1"/>
            <a:fld id="{2DF15D0C-6380-46F2-9C40-75B97FA13959}" type="slidenum">
              <a:rPr lang="en-US" sz="1200"/>
              <a:pPr eaLnBrk="1" hangingPunct="1"/>
              <a:t>38</a:t>
            </a:fld>
            <a:endParaRPr lang="en-US" sz="1200"/>
          </a:p>
        </p:txBody>
      </p:sp>
      <p:sp>
        <p:nvSpPr>
          <p:cNvPr id="139267" name="Slide Image Placeholder 1"/>
          <p:cNvSpPr>
            <a:spLocks noGrp="1" noRot="1" noChangeAspect="1" noTextEdit="1"/>
          </p:cNvSpPr>
          <p:nvPr>
            <p:ph type="sldImg"/>
          </p:nvPr>
        </p:nvSpPr>
        <p:spPr>
          <a:ln/>
        </p:spPr>
      </p:sp>
      <p:sp>
        <p:nvSpPr>
          <p:cNvPr id="139268" name="Notes Placeholder 2"/>
          <p:cNvSpPr>
            <a:spLocks noGrp="1"/>
          </p:cNvSpPr>
          <p:nvPr>
            <p:ph type="body" idx="1"/>
          </p:nvPr>
        </p:nvSpPr>
        <p:spPr>
          <a:noFill/>
        </p:spPr>
        <p:txBody>
          <a:bodyPr/>
          <a:lstStyle/>
          <a:p>
            <a:pPr eaLnBrk="1" hangingPunct="1"/>
            <a:endParaRPr lang="en-CA" smtClean="0"/>
          </a:p>
        </p:txBody>
      </p:sp>
      <p:sp>
        <p:nvSpPr>
          <p:cNvPr id="139269" name="Slide Number Placeholder 3"/>
          <p:cNvSpPr txBox="1">
            <a:spLocks noGrp="1"/>
          </p:cNvSpPr>
          <p:nvPr/>
        </p:nvSpPr>
        <p:spPr bwMode="auto">
          <a:xfrm>
            <a:off x="4011625" y="8913273"/>
            <a:ext cx="3088240" cy="46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646" tIns="46324" rIns="92646" bIns="46324" anchor="b"/>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r" eaLnBrk="1" hangingPunct="1"/>
            <a:fld id="{C2F89189-4A6D-4352-A8FE-006D66A31037}" type="slidenum">
              <a:rPr lang="en-US" sz="1200"/>
              <a:pPr algn="r" eaLnBrk="1" hangingPunct="1"/>
              <a:t>38</a:t>
            </a:fld>
            <a:endParaRPr lang="en-US" sz="1200"/>
          </a:p>
        </p:txBody>
      </p:sp>
    </p:spTree>
    <p:extLst>
      <p:ext uri="{BB962C8B-B14F-4D97-AF65-F5344CB8AC3E}">
        <p14:creationId xmlns:p14="http://schemas.microsoft.com/office/powerpoint/2010/main" val="404316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26006" eaLnBrk="0" hangingPunct="0">
              <a:defRPr sz="2300">
                <a:solidFill>
                  <a:schemeClr val="tx1"/>
                </a:solidFill>
                <a:latin typeface="Times New Roman" pitchFamily="18" charset="0"/>
              </a:defRPr>
            </a:lvl1pPr>
            <a:lvl2pPr marL="727132" indent="-279666" defTabSz="926006" eaLnBrk="0" hangingPunct="0">
              <a:defRPr sz="2300">
                <a:solidFill>
                  <a:schemeClr val="tx1"/>
                </a:solidFill>
                <a:latin typeface="Times New Roman" pitchFamily="18" charset="0"/>
              </a:defRPr>
            </a:lvl2pPr>
            <a:lvl3pPr marL="1118666" indent="-223733" defTabSz="926006" eaLnBrk="0" hangingPunct="0">
              <a:defRPr sz="2300">
                <a:solidFill>
                  <a:schemeClr val="tx1"/>
                </a:solidFill>
                <a:latin typeface="Times New Roman" pitchFamily="18" charset="0"/>
              </a:defRPr>
            </a:lvl3pPr>
            <a:lvl4pPr marL="1566131" indent="-223733" defTabSz="926006" eaLnBrk="0" hangingPunct="0">
              <a:defRPr sz="2300">
                <a:solidFill>
                  <a:schemeClr val="tx1"/>
                </a:solidFill>
                <a:latin typeface="Times New Roman" pitchFamily="18" charset="0"/>
              </a:defRPr>
            </a:lvl4pPr>
            <a:lvl5pPr marL="2013597" indent="-223733" defTabSz="926006" eaLnBrk="0" hangingPunct="0">
              <a:defRPr sz="2300">
                <a:solidFill>
                  <a:schemeClr val="tx1"/>
                </a:solidFill>
                <a:latin typeface="Times New Roman" pitchFamily="18" charset="0"/>
              </a:defRPr>
            </a:lvl5pPr>
            <a:lvl6pPr marL="2461063" indent="-223733" defTabSz="926006" eaLnBrk="0" fontAlgn="base" hangingPunct="0">
              <a:spcBef>
                <a:spcPct val="0"/>
              </a:spcBef>
              <a:spcAft>
                <a:spcPct val="0"/>
              </a:spcAft>
              <a:defRPr sz="2300">
                <a:solidFill>
                  <a:schemeClr val="tx1"/>
                </a:solidFill>
                <a:latin typeface="Times New Roman" pitchFamily="18" charset="0"/>
              </a:defRPr>
            </a:lvl6pPr>
            <a:lvl7pPr marL="2908529" indent="-223733" defTabSz="926006" eaLnBrk="0" fontAlgn="base" hangingPunct="0">
              <a:spcBef>
                <a:spcPct val="0"/>
              </a:spcBef>
              <a:spcAft>
                <a:spcPct val="0"/>
              </a:spcAft>
              <a:defRPr sz="2300">
                <a:solidFill>
                  <a:schemeClr val="tx1"/>
                </a:solidFill>
                <a:latin typeface="Times New Roman" pitchFamily="18" charset="0"/>
              </a:defRPr>
            </a:lvl7pPr>
            <a:lvl8pPr marL="3355996" indent="-223733" defTabSz="926006" eaLnBrk="0" fontAlgn="base" hangingPunct="0">
              <a:spcBef>
                <a:spcPct val="0"/>
              </a:spcBef>
              <a:spcAft>
                <a:spcPct val="0"/>
              </a:spcAft>
              <a:defRPr sz="2300">
                <a:solidFill>
                  <a:schemeClr val="tx1"/>
                </a:solidFill>
                <a:latin typeface="Times New Roman" pitchFamily="18" charset="0"/>
              </a:defRPr>
            </a:lvl8pPr>
            <a:lvl9pPr marL="3803462" indent="-223733" defTabSz="926006" eaLnBrk="0" fontAlgn="base" hangingPunct="0">
              <a:spcBef>
                <a:spcPct val="0"/>
              </a:spcBef>
              <a:spcAft>
                <a:spcPct val="0"/>
              </a:spcAft>
              <a:defRPr sz="2300">
                <a:solidFill>
                  <a:schemeClr val="tx1"/>
                </a:solidFill>
                <a:latin typeface="Times New Roman" pitchFamily="18" charset="0"/>
              </a:defRPr>
            </a:lvl9pPr>
          </a:lstStyle>
          <a:p>
            <a:pPr eaLnBrk="1" hangingPunct="1"/>
            <a:fld id="{9A6F3F4F-6214-4921-AC00-ADE434C29837}" type="slidenum">
              <a:rPr lang="en-US" sz="1200"/>
              <a:pPr eaLnBrk="1" hangingPunct="1"/>
              <a:t>39</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CA" smtClean="0"/>
          </a:p>
        </p:txBody>
      </p:sp>
    </p:spTree>
    <p:extLst>
      <p:ext uri="{BB962C8B-B14F-4D97-AF65-F5344CB8AC3E}">
        <p14:creationId xmlns:p14="http://schemas.microsoft.com/office/powerpoint/2010/main" val="287887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dirty="0" smtClean="0"/>
              <a:t>. </a:t>
            </a:r>
          </a:p>
        </p:txBody>
      </p:sp>
      <p:sp>
        <p:nvSpPr>
          <p:cNvPr id="69636" name="Slide Number Placeholder 3"/>
          <p:cNvSpPr>
            <a:spLocks noGrp="1"/>
          </p:cNvSpPr>
          <p:nvPr>
            <p:ph type="sldNum" sz="quarter" idx="5"/>
          </p:nvPr>
        </p:nvSpPr>
        <p:spPr>
          <a:noFill/>
        </p:spPr>
        <p:txBody>
          <a:bodyPr/>
          <a:lstStyle>
            <a:lvl1pPr defTabSz="946861" eaLnBrk="0" hangingPunct="0">
              <a:defRPr sz="2500">
                <a:solidFill>
                  <a:schemeClr val="tx1"/>
                </a:solidFill>
                <a:latin typeface="Times New Roman" pitchFamily="18" charset="0"/>
              </a:defRPr>
            </a:lvl1pPr>
            <a:lvl2pPr marL="770662" indent="-296408" defTabSz="946861" eaLnBrk="0" hangingPunct="0">
              <a:defRPr sz="2500">
                <a:solidFill>
                  <a:schemeClr val="tx1"/>
                </a:solidFill>
                <a:latin typeface="Times New Roman" pitchFamily="18" charset="0"/>
              </a:defRPr>
            </a:lvl2pPr>
            <a:lvl3pPr marL="1185634" indent="-237127" defTabSz="946861" eaLnBrk="0" hangingPunct="0">
              <a:defRPr sz="2500">
                <a:solidFill>
                  <a:schemeClr val="tx1"/>
                </a:solidFill>
                <a:latin typeface="Times New Roman" pitchFamily="18" charset="0"/>
              </a:defRPr>
            </a:lvl3pPr>
            <a:lvl4pPr marL="1659887" indent="-237127" defTabSz="946861" eaLnBrk="0" hangingPunct="0">
              <a:defRPr sz="2500">
                <a:solidFill>
                  <a:schemeClr val="tx1"/>
                </a:solidFill>
                <a:latin typeface="Times New Roman" pitchFamily="18" charset="0"/>
              </a:defRPr>
            </a:lvl4pPr>
            <a:lvl5pPr marL="2134141" indent="-237127" defTabSz="946861" eaLnBrk="0" hangingPunct="0">
              <a:defRPr sz="2500">
                <a:solidFill>
                  <a:schemeClr val="tx1"/>
                </a:solidFill>
                <a:latin typeface="Times New Roman" pitchFamily="18" charset="0"/>
              </a:defRPr>
            </a:lvl5pPr>
            <a:lvl6pPr marL="2608395" indent="-237127" defTabSz="946861" eaLnBrk="0" fontAlgn="base" hangingPunct="0">
              <a:spcBef>
                <a:spcPct val="0"/>
              </a:spcBef>
              <a:spcAft>
                <a:spcPct val="0"/>
              </a:spcAft>
              <a:defRPr sz="2500">
                <a:solidFill>
                  <a:schemeClr val="tx1"/>
                </a:solidFill>
                <a:latin typeface="Times New Roman" pitchFamily="18" charset="0"/>
              </a:defRPr>
            </a:lvl6pPr>
            <a:lvl7pPr marL="3082648" indent="-237127" defTabSz="946861" eaLnBrk="0" fontAlgn="base" hangingPunct="0">
              <a:spcBef>
                <a:spcPct val="0"/>
              </a:spcBef>
              <a:spcAft>
                <a:spcPct val="0"/>
              </a:spcAft>
              <a:defRPr sz="2500">
                <a:solidFill>
                  <a:schemeClr val="tx1"/>
                </a:solidFill>
                <a:latin typeface="Times New Roman" pitchFamily="18" charset="0"/>
              </a:defRPr>
            </a:lvl7pPr>
            <a:lvl8pPr marL="3556902" indent="-237127" defTabSz="946861" eaLnBrk="0" fontAlgn="base" hangingPunct="0">
              <a:spcBef>
                <a:spcPct val="0"/>
              </a:spcBef>
              <a:spcAft>
                <a:spcPct val="0"/>
              </a:spcAft>
              <a:defRPr sz="2500">
                <a:solidFill>
                  <a:schemeClr val="tx1"/>
                </a:solidFill>
                <a:latin typeface="Times New Roman" pitchFamily="18" charset="0"/>
              </a:defRPr>
            </a:lvl8pPr>
            <a:lvl9pPr marL="4031155" indent="-237127" defTabSz="946861" eaLnBrk="0" fontAlgn="base" hangingPunct="0">
              <a:spcBef>
                <a:spcPct val="0"/>
              </a:spcBef>
              <a:spcAft>
                <a:spcPct val="0"/>
              </a:spcAft>
              <a:defRPr sz="2500">
                <a:solidFill>
                  <a:schemeClr val="tx1"/>
                </a:solidFill>
                <a:latin typeface="Times New Roman" pitchFamily="18" charset="0"/>
              </a:defRPr>
            </a:lvl9pPr>
          </a:lstStyle>
          <a:p>
            <a:pPr eaLnBrk="1" hangingPunct="1"/>
            <a:fld id="{EDF708CF-16FC-409F-9ED3-621C95EC9CFC}" type="slidenum">
              <a:rPr lang="en-US" sz="1200">
                <a:solidFill>
                  <a:prstClr val="black"/>
                </a:solidFill>
              </a:rPr>
              <a:pPr eaLnBrk="1" hangingPunct="1"/>
              <a:t>2</a:t>
            </a:fld>
            <a:endParaRPr lang="en-US" sz="1200">
              <a:solidFill>
                <a:prstClr val="black"/>
              </a:solidFill>
            </a:endParaRPr>
          </a:p>
        </p:txBody>
      </p:sp>
    </p:spTree>
    <p:extLst>
      <p:ext uri="{BB962C8B-B14F-4D97-AF65-F5344CB8AC3E}">
        <p14:creationId xmlns:p14="http://schemas.microsoft.com/office/powerpoint/2010/main" val="881632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p:spPr>
        <p:txBody>
          <a:bodyPr/>
          <a:lstStyle/>
          <a:p>
            <a:endParaRPr lang="en-CA" smtClean="0"/>
          </a:p>
        </p:txBody>
      </p:sp>
      <p:sp>
        <p:nvSpPr>
          <p:cNvPr id="143364" name="Slide Number Placeholder 3"/>
          <p:cNvSpPr>
            <a:spLocks noGrp="1"/>
          </p:cNvSpPr>
          <p:nvPr>
            <p:ph type="sldNum" sz="quarter" idx="5"/>
          </p:nvPr>
        </p:nvSpPr>
        <p:spPr>
          <a:noFill/>
        </p:spPr>
        <p:txBody>
          <a:bodyPr/>
          <a:lstStyle>
            <a:lvl1pPr defTabSz="926006" eaLnBrk="0" hangingPunct="0">
              <a:defRPr sz="2300">
                <a:solidFill>
                  <a:schemeClr val="tx1"/>
                </a:solidFill>
                <a:latin typeface="Times New Roman" pitchFamily="18" charset="0"/>
              </a:defRPr>
            </a:lvl1pPr>
            <a:lvl2pPr marL="727132" indent="-279666" defTabSz="926006" eaLnBrk="0" hangingPunct="0">
              <a:defRPr sz="2300">
                <a:solidFill>
                  <a:schemeClr val="tx1"/>
                </a:solidFill>
                <a:latin typeface="Times New Roman" pitchFamily="18" charset="0"/>
              </a:defRPr>
            </a:lvl2pPr>
            <a:lvl3pPr marL="1118666" indent="-223733" defTabSz="926006" eaLnBrk="0" hangingPunct="0">
              <a:defRPr sz="2300">
                <a:solidFill>
                  <a:schemeClr val="tx1"/>
                </a:solidFill>
                <a:latin typeface="Times New Roman" pitchFamily="18" charset="0"/>
              </a:defRPr>
            </a:lvl3pPr>
            <a:lvl4pPr marL="1566131" indent="-223733" defTabSz="926006" eaLnBrk="0" hangingPunct="0">
              <a:defRPr sz="2300">
                <a:solidFill>
                  <a:schemeClr val="tx1"/>
                </a:solidFill>
                <a:latin typeface="Times New Roman" pitchFamily="18" charset="0"/>
              </a:defRPr>
            </a:lvl4pPr>
            <a:lvl5pPr marL="2013597" indent="-223733" defTabSz="926006" eaLnBrk="0" hangingPunct="0">
              <a:defRPr sz="2300">
                <a:solidFill>
                  <a:schemeClr val="tx1"/>
                </a:solidFill>
                <a:latin typeface="Times New Roman" pitchFamily="18" charset="0"/>
              </a:defRPr>
            </a:lvl5pPr>
            <a:lvl6pPr marL="2461063" indent="-223733" defTabSz="926006" eaLnBrk="0" fontAlgn="base" hangingPunct="0">
              <a:spcBef>
                <a:spcPct val="0"/>
              </a:spcBef>
              <a:spcAft>
                <a:spcPct val="0"/>
              </a:spcAft>
              <a:defRPr sz="2300">
                <a:solidFill>
                  <a:schemeClr val="tx1"/>
                </a:solidFill>
                <a:latin typeface="Times New Roman" pitchFamily="18" charset="0"/>
              </a:defRPr>
            </a:lvl6pPr>
            <a:lvl7pPr marL="2908529" indent="-223733" defTabSz="926006" eaLnBrk="0" fontAlgn="base" hangingPunct="0">
              <a:spcBef>
                <a:spcPct val="0"/>
              </a:spcBef>
              <a:spcAft>
                <a:spcPct val="0"/>
              </a:spcAft>
              <a:defRPr sz="2300">
                <a:solidFill>
                  <a:schemeClr val="tx1"/>
                </a:solidFill>
                <a:latin typeface="Times New Roman" pitchFamily="18" charset="0"/>
              </a:defRPr>
            </a:lvl7pPr>
            <a:lvl8pPr marL="3355996" indent="-223733" defTabSz="926006" eaLnBrk="0" fontAlgn="base" hangingPunct="0">
              <a:spcBef>
                <a:spcPct val="0"/>
              </a:spcBef>
              <a:spcAft>
                <a:spcPct val="0"/>
              </a:spcAft>
              <a:defRPr sz="2300">
                <a:solidFill>
                  <a:schemeClr val="tx1"/>
                </a:solidFill>
                <a:latin typeface="Times New Roman" pitchFamily="18" charset="0"/>
              </a:defRPr>
            </a:lvl8pPr>
            <a:lvl9pPr marL="3803462" indent="-223733" defTabSz="926006" eaLnBrk="0" fontAlgn="base" hangingPunct="0">
              <a:spcBef>
                <a:spcPct val="0"/>
              </a:spcBef>
              <a:spcAft>
                <a:spcPct val="0"/>
              </a:spcAft>
              <a:defRPr sz="2300">
                <a:solidFill>
                  <a:schemeClr val="tx1"/>
                </a:solidFill>
                <a:latin typeface="Times New Roman" pitchFamily="18" charset="0"/>
              </a:defRPr>
            </a:lvl9pPr>
          </a:lstStyle>
          <a:p>
            <a:pPr eaLnBrk="1" hangingPunct="1"/>
            <a:fld id="{9EA6837F-909C-4B0E-9592-15AC9652EA02}" type="slidenum">
              <a:rPr lang="en-US" sz="1200"/>
              <a:pPr eaLnBrk="1" hangingPunct="1"/>
              <a:t>40</a:t>
            </a:fld>
            <a:endParaRPr lang="en-US" sz="1200"/>
          </a:p>
        </p:txBody>
      </p:sp>
    </p:spTree>
    <p:extLst>
      <p:ext uri="{BB962C8B-B14F-4D97-AF65-F5344CB8AC3E}">
        <p14:creationId xmlns:p14="http://schemas.microsoft.com/office/powerpoint/2010/main" val="1749018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CA" smtClean="0"/>
          </a:p>
        </p:txBody>
      </p:sp>
      <p:sp>
        <p:nvSpPr>
          <p:cNvPr id="147460" name="Slide Number Placeholder 3"/>
          <p:cNvSpPr>
            <a:spLocks noGrp="1"/>
          </p:cNvSpPr>
          <p:nvPr>
            <p:ph type="sldNum" sz="quarter" idx="5"/>
          </p:nvPr>
        </p:nvSpPr>
        <p:spPr>
          <a:noFill/>
        </p:spPr>
        <p:txBody>
          <a:bodyPr/>
          <a:lstStyle>
            <a:lvl1pPr defTabSz="926006" eaLnBrk="0" hangingPunct="0">
              <a:defRPr sz="2300">
                <a:solidFill>
                  <a:schemeClr val="tx1"/>
                </a:solidFill>
                <a:latin typeface="Times New Roman" pitchFamily="18" charset="0"/>
              </a:defRPr>
            </a:lvl1pPr>
            <a:lvl2pPr marL="727132" indent="-279666" defTabSz="926006" eaLnBrk="0" hangingPunct="0">
              <a:defRPr sz="2300">
                <a:solidFill>
                  <a:schemeClr val="tx1"/>
                </a:solidFill>
                <a:latin typeface="Times New Roman" pitchFamily="18" charset="0"/>
              </a:defRPr>
            </a:lvl2pPr>
            <a:lvl3pPr marL="1118666" indent="-223733" defTabSz="926006" eaLnBrk="0" hangingPunct="0">
              <a:defRPr sz="2300">
                <a:solidFill>
                  <a:schemeClr val="tx1"/>
                </a:solidFill>
                <a:latin typeface="Times New Roman" pitchFamily="18" charset="0"/>
              </a:defRPr>
            </a:lvl3pPr>
            <a:lvl4pPr marL="1566131" indent="-223733" defTabSz="926006" eaLnBrk="0" hangingPunct="0">
              <a:defRPr sz="2300">
                <a:solidFill>
                  <a:schemeClr val="tx1"/>
                </a:solidFill>
                <a:latin typeface="Times New Roman" pitchFamily="18" charset="0"/>
              </a:defRPr>
            </a:lvl4pPr>
            <a:lvl5pPr marL="2013597" indent="-223733" defTabSz="926006" eaLnBrk="0" hangingPunct="0">
              <a:defRPr sz="2300">
                <a:solidFill>
                  <a:schemeClr val="tx1"/>
                </a:solidFill>
                <a:latin typeface="Times New Roman" pitchFamily="18" charset="0"/>
              </a:defRPr>
            </a:lvl5pPr>
            <a:lvl6pPr marL="2461063" indent="-223733" defTabSz="926006" eaLnBrk="0" fontAlgn="base" hangingPunct="0">
              <a:spcBef>
                <a:spcPct val="0"/>
              </a:spcBef>
              <a:spcAft>
                <a:spcPct val="0"/>
              </a:spcAft>
              <a:defRPr sz="2300">
                <a:solidFill>
                  <a:schemeClr val="tx1"/>
                </a:solidFill>
                <a:latin typeface="Times New Roman" pitchFamily="18" charset="0"/>
              </a:defRPr>
            </a:lvl6pPr>
            <a:lvl7pPr marL="2908529" indent="-223733" defTabSz="926006" eaLnBrk="0" fontAlgn="base" hangingPunct="0">
              <a:spcBef>
                <a:spcPct val="0"/>
              </a:spcBef>
              <a:spcAft>
                <a:spcPct val="0"/>
              </a:spcAft>
              <a:defRPr sz="2300">
                <a:solidFill>
                  <a:schemeClr val="tx1"/>
                </a:solidFill>
                <a:latin typeface="Times New Roman" pitchFamily="18" charset="0"/>
              </a:defRPr>
            </a:lvl7pPr>
            <a:lvl8pPr marL="3355996" indent="-223733" defTabSz="926006" eaLnBrk="0" fontAlgn="base" hangingPunct="0">
              <a:spcBef>
                <a:spcPct val="0"/>
              </a:spcBef>
              <a:spcAft>
                <a:spcPct val="0"/>
              </a:spcAft>
              <a:defRPr sz="2300">
                <a:solidFill>
                  <a:schemeClr val="tx1"/>
                </a:solidFill>
                <a:latin typeface="Times New Roman" pitchFamily="18" charset="0"/>
              </a:defRPr>
            </a:lvl8pPr>
            <a:lvl9pPr marL="3803462" indent="-223733" defTabSz="926006" eaLnBrk="0" fontAlgn="base" hangingPunct="0">
              <a:spcBef>
                <a:spcPct val="0"/>
              </a:spcBef>
              <a:spcAft>
                <a:spcPct val="0"/>
              </a:spcAft>
              <a:defRPr sz="2300">
                <a:solidFill>
                  <a:schemeClr val="tx1"/>
                </a:solidFill>
                <a:latin typeface="Times New Roman" pitchFamily="18" charset="0"/>
              </a:defRPr>
            </a:lvl9pPr>
          </a:lstStyle>
          <a:p>
            <a:pPr eaLnBrk="1" hangingPunct="1"/>
            <a:fld id="{105960C0-1B75-49F9-B6C5-5CB14D344FFD}" type="slidenum">
              <a:rPr lang="en-US" sz="1200"/>
              <a:pPr eaLnBrk="1" hangingPunct="1"/>
              <a:t>41</a:t>
            </a:fld>
            <a:endParaRPr lang="en-US" sz="1200"/>
          </a:p>
        </p:txBody>
      </p:sp>
    </p:spTree>
    <p:extLst>
      <p:ext uri="{BB962C8B-B14F-4D97-AF65-F5344CB8AC3E}">
        <p14:creationId xmlns:p14="http://schemas.microsoft.com/office/powerpoint/2010/main" val="1419882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72" eaLnBrk="0" hangingPunct="0">
              <a:defRPr sz="2400">
                <a:solidFill>
                  <a:schemeClr val="tx1"/>
                </a:solidFill>
                <a:latin typeface="Times New Roman" pitchFamily="18" charset="0"/>
                <a:cs typeface="Arial" charset="0"/>
              </a:defRPr>
            </a:lvl1pPr>
            <a:lvl2pPr marL="753090" indent="-289650" defTabSz="925272" eaLnBrk="0" hangingPunct="0">
              <a:defRPr sz="2400">
                <a:solidFill>
                  <a:schemeClr val="tx1"/>
                </a:solidFill>
                <a:latin typeface="Times New Roman" pitchFamily="18" charset="0"/>
                <a:cs typeface="Arial" charset="0"/>
              </a:defRPr>
            </a:lvl2pPr>
            <a:lvl3pPr marL="1158601" indent="-231720" defTabSz="925272" eaLnBrk="0" hangingPunct="0">
              <a:defRPr sz="2400">
                <a:solidFill>
                  <a:schemeClr val="tx1"/>
                </a:solidFill>
                <a:latin typeface="Times New Roman" pitchFamily="18" charset="0"/>
                <a:cs typeface="Arial" charset="0"/>
              </a:defRPr>
            </a:lvl3pPr>
            <a:lvl4pPr marL="1622042" indent="-231720" defTabSz="925272" eaLnBrk="0" hangingPunct="0">
              <a:defRPr sz="2400">
                <a:solidFill>
                  <a:schemeClr val="tx1"/>
                </a:solidFill>
                <a:latin typeface="Times New Roman" pitchFamily="18" charset="0"/>
                <a:cs typeface="Arial" charset="0"/>
              </a:defRPr>
            </a:lvl4pPr>
            <a:lvl5pPr marL="2085482" indent="-231720" defTabSz="925272" eaLnBrk="0" hangingPunct="0">
              <a:defRPr sz="2400">
                <a:solidFill>
                  <a:schemeClr val="tx1"/>
                </a:solidFill>
                <a:latin typeface="Times New Roman" pitchFamily="18" charset="0"/>
                <a:cs typeface="Arial" charset="0"/>
              </a:defRPr>
            </a:lvl5pPr>
            <a:lvl6pPr marL="2548923" indent="-231720" defTabSz="925272" eaLnBrk="0" fontAlgn="base" hangingPunct="0">
              <a:spcBef>
                <a:spcPct val="0"/>
              </a:spcBef>
              <a:spcAft>
                <a:spcPct val="0"/>
              </a:spcAft>
              <a:defRPr sz="2400">
                <a:solidFill>
                  <a:schemeClr val="tx1"/>
                </a:solidFill>
                <a:latin typeface="Times New Roman" pitchFamily="18" charset="0"/>
                <a:cs typeface="Arial" charset="0"/>
              </a:defRPr>
            </a:lvl6pPr>
            <a:lvl7pPr marL="3012364" indent="-231720" defTabSz="925272" eaLnBrk="0" fontAlgn="base" hangingPunct="0">
              <a:spcBef>
                <a:spcPct val="0"/>
              </a:spcBef>
              <a:spcAft>
                <a:spcPct val="0"/>
              </a:spcAft>
              <a:defRPr sz="2400">
                <a:solidFill>
                  <a:schemeClr val="tx1"/>
                </a:solidFill>
                <a:latin typeface="Times New Roman" pitchFamily="18" charset="0"/>
                <a:cs typeface="Arial" charset="0"/>
              </a:defRPr>
            </a:lvl7pPr>
            <a:lvl8pPr marL="3475805" indent="-231720" defTabSz="925272" eaLnBrk="0" fontAlgn="base" hangingPunct="0">
              <a:spcBef>
                <a:spcPct val="0"/>
              </a:spcBef>
              <a:spcAft>
                <a:spcPct val="0"/>
              </a:spcAft>
              <a:defRPr sz="2400">
                <a:solidFill>
                  <a:schemeClr val="tx1"/>
                </a:solidFill>
                <a:latin typeface="Times New Roman" pitchFamily="18" charset="0"/>
                <a:cs typeface="Arial" charset="0"/>
              </a:defRPr>
            </a:lvl8pPr>
            <a:lvl9pPr marL="3939245" indent="-231720" defTabSz="925272"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0A0534FA-2FD8-402C-BE0B-E86FDFD128EA}" type="slidenum">
              <a:rPr lang="en-US" sz="1200"/>
              <a:pPr eaLnBrk="1" hangingPunct="1"/>
              <a:t>42</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extLst>
      <p:ext uri="{BB962C8B-B14F-4D97-AF65-F5344CB8AC3E}">
        <p14:creationId xmlns:p14="http://schemas.microsoft.com/office/powerpoint/2010/main" val="1274777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3B1FB7A-C8B5-4FEA-8D3A-51769A4E4AE7}" type="slidenum">
              <a:rPr lang="en-CA" smtClean="0">
                <a:solidFill>
                  <a:prstClr val="black"/>
                </a:solidFill>
              </a:rPr>
              <a:pPr/>
              <a:t>43</a:t>
            </a:fld>
            <a:endParaRPr lang="en-CA">
              <a:solidFill>
                <a:prstClr val="black"/>
              </a:solidFill>
            </a:endParaRPr>
          </a:p>
        </p:txBody>
      </p:sp>
    </p:spTree>
    <p:extLst>
      <p:ext uri="{BB962C8B-B14F-4D97-AF65-F5344CB8AC3E}">
        <p14:creationId xmlns:p14="http://schemas.microsoft.com/office/powerpoint/2010/main" val="2209935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72" eaLnBrk="0" hangingPunct="0">
              <a:defRPr sz="2400">
                <a:solidFill>
                  <a:schemeClr val="tx1"/>
                </a:solidFill>
                <a:latin typeface="Times New Roman" pitchFamily="18" charset="0"/>
                <a:cs typeface="Arial" charset="0"/>
              </a:defRPr>
            </a:lvl1pPr>
            <a:lvl2pPr marL="753090" indent="-289650" defTabSz="925272" eaLnBrk="0" hangingPunct="0">
              <a:defRPr sz="2400">
                <a:solidFill>
                  <a:schemeClr val="tx1"/>
                </a:solidFill>
                <a:latin typeface="Times New Roman" pitchFamily="18" charset="0"/>
                <a:cs typeface="Arial" charset="0"/>
              </a:defRPr>
            </a:lvl2pPr>
            <a:lvl3pPr marL="1158601" indent="-231720" defTabSz="925272" eaLnBrk="0" hangingPunct="0">
              <a:defRPr sz="2400">
                <a:solidFill>
                  <a:schemeClr val="tx1"/>
                </a:solidFill>
                <a:latin typeface="Times New Roman" pitchFamily="18" charset="0"/>
                <a:cs typeface="Arial" charset="0"/>
              </a:defRPr>
            </a:lvl3pPr>
            <a:lvl4pPr marL="1622042" indent="-231720" defTabSz="925272" eaLnBrk="0" hangingPunct="0">
              <a:defRPr sz="2400">
                <a:solidFill>
                  <a:schemeClr val="tx1"/>
                </a:solidFill>
                <a:latin typeface="Times New Roman" pitchFamily="18" charset="0"/>
                <a:cs typeface="Arial" charset="0"/>
              </a:defRPr>
            </a:lvl4pPr>
            <a:lvl5pPr marL="2085482" indent="-231720" defTabSz="925272" eaLnBrk="0" hangingPunct="0">
              <a:defRPr sz="2400">
                <a:solidFill>
                  <a:schemeClr val="tx1"/>
                </a:solidFill>
                <a:latin typeface="Times New Roman" pitchFamily="18" charset="0"/>
                <a:cs typeface="Arial" charset="0"/>
              </a:defRPr>
            </a:lvl5pPr>
            <a:lvl6pPr marL="2548923" indent="-231720" defTabSz="925272" eaLnBrk="0" fontAlgn="base" hangingPunct="0">
              <a:spcBef>
                <a:spcPct val="0"/>
              </a:spcBef>
              <a:spcAft>
                <a:spcPct val="0"/>
              </a:spcAft>
              <a:defRPr sz="2400">
                <a:solidFill>
                  <a:schemeClr val="tx1"/>
                </a:solidFill>
                <a:latin typeface="Times New Roman" pitchFamily="18" charset="0"/>
                <a:cs typeface="Arial" charset="0"/>
              </a:defRPr>
            </a:lvl6pPr>
            <a:lvl7pPr marL="3012364" indent="-231720" defTabSz="925272" eaLnBrk="0" fontAlgn="base" hangingPunct="0">
              <a:spcBef>
                <a:spcPct val="0"/>
              </a:spcBef>
              <a:spcAft>
                <a:spcPct val="0"/>
              </a:spcAft>
              <a:defRPr sz="2400">
                <a:solidFill>
                  <a:schemeClr val="tx1"/>
                </a:solidFill>
                <a:latin typeface="Times New Roman" pitchFamily="18" charset="0"/>
                <a:cs typeface="Arial" charset="0"/>
              </a:defRPr>
            </a:lvl7pPr>
            <a:lvl8pPr marL="3475805" indent="-231720" defTabSz="925272" eaLnBrk="0" fontAlgn="base" hangingPunct="0">
              <a:spcBef>
                <a:spcPct val="0"/>
              </a:spcBef>
              <a:spcAft>
                <a:spcPct val="0"/>
              </a:spcAft>
              <a:defRPr sz="2400">
                <a:solidFill>
                  <a:schemeClr val="tx1"/>
                </a:solidFill>
                <a:latin typeface="Times New Roman" pitchFamily="18" charset="0"/>
                <a:cs typeface="Arial" charset="0"/>
              </a:defRPr>
            </a:lvl8pPr>
            <a:lvl9pPr marL="3939245" indent="-231720" defTabSz="925272"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EE94B196-C467-4DE0-924D-A3EBD53959EF}" type="slidenum">
              <a:rPr lang="en-US" sz="1200">
                <a:solidFill>
                  <a:prstClr val="black"/>
                </a:solidFill>
              </a:rPr>
              <a:pPr eaLnBrk="1" hangingPunct="1"/>
              <a:t>44</a:t>
            </a:fld>
            <a:endParaRPr lang="en-US" sz="1200">
              <a:solidFill>
                <a:prstClr val="black"/>
              </a:solidFill>
            </a:endParaRPr>
          </a:p>
        </p:txBody>
      </p:sp>
    </p:spTree>
    <p:extLst>
      <p:ext uri="{BB962C8B-B14F-4D97-AF65-F5344CB8AC3E}">
        <p14:creationId xmlns:p14="http://schemas.microsoft.com/office/powerpoint/2010/main" val="1993776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dirty="0" smtClean="0"/>
              <a:t>. </a:t>
            </a:r>
          </a:p>
        </p:txBody>
      </p:sp>
      <p:sp>
        <p:nvSpPr>
          <p:cNvPr id="69636" name="Slide Number Placeholder 3"/>
          <p:cNvSpPr>
            <a:spLocks noGrp="1"/>
          </p:cNvSpPr>
          <p:nvPr>
            <p:ph type="sldNum" sz="quarter" idx="5"/>
          </p:nvPr>
        </p:nvSpPr>
        <p:spPr>
          <a:noFill/>
        </p:spPr>
        <p:txBody>
          <a:bodyPr/>
          <a:lstStyle>
            <a:lvl1pPr defTabSz="946861" eaLnBrk="0" hangingPunct="0">
              <a:defRPr sz="2500">
                <a:solidFill>
                  <a:schemeClr val="tx1"/>
                </a:solidFill>
                <a:latin typeface="Times New Roman" pitchFamily="18" charset="0"/>
              </a:defRPr>
            </a:lvl1pPr>
            <a:lvl2pPr marL="770662" indent="-296408" defTabSz="946861" eaLnBrk="0" hangingPunct="0">
              <a:defRPr sz="2500">
                <a:solidFill>
                  <a:schemeClr val="tx1"/>
                </a:solidFill>
                <a:latin typeface="Times New Roman" pitchFamily="18" charset="0"/>
              </a:defRPr>
            </a:lvl2pPr>
            <a:lvl3pPr marL="1185634" indent="-237127" defTabSz="946861" eaLnBrk="0" hangingPunct="0">
              <a:defRPr sz="2500">
                <a:solidFill>
                  <a:schemeClr val="tx1"/>
                </a:solidFill>
                <a:latin typeface="Times New Roman" pitchFamily="18" charset="0"/>
              </a:defRPr>
            </a:lvl3pPr>
            <a:lvl4pPr marL="1659887" indent="-237127" defTabSz="946861" eaLnBrk="0" hangingPunct="0">
              <a:defRPr sz="2500">
                <a:solidFill>
                  <a:schemeClr val="tx1"/>
                </a:solidFill>
                <a:latin typeface="Times New Roman" pitchFamily="18" charset="0"/>
              </a:defRPr>
            </a:lvl4pPr>
            <a:lvl5pPr marL="2134141" indent="-237127" defTabSz="946861" eaLnBrk="0" hangingPunct="0">
              <a:defRPr sz="2500">
                <a:solidFill>
                  <a:schemeClr val="tx1"/>
                </a:solidFill>
                <a:latin typeface="Times New Roman" pitchFamily="18" charset="0"/>
              </a:defRPr>
            </a:lvl5pPr>
            <a:lvl6pPr marL="2608395" indent="-237127" defTabSz="946861" eaLnBrk="0" fontAlgn="base" hangingPunct="0">
              <a:spcBef>
                <a:spcPct val="0"/>
              </a:spcBef>
              <a:spcAft>
                <a:spcPct val="0"/>
              </a:spcAft>
              <a:defRPr sz="2500">
                <a:solidFill>
                  <a:schemeClr val="tx1"/>
                </a:solidFill>
                <a:latin typeface="Times New Roman" pitchFamily="18" charset="0"/>
              </a:defRPr>
            </a:lvl6pPr>
            <a:lvl7pPr marL="3082648" indent="-237127" defTabSz="946861" eaLnBrk="0" fontAlgn="base" hangingPunct="0">
              <a:spcBef>
                <a:spcPct val="0"/>
              </a:spcBef>
              <a:spcAft>
                <a:spcPct val="0"/>
              </a:spcAft>
              <a:defRPr sz="2500">
                <a:solidFill>
                  <a:schemeClr val="tx1"/>
                </a:solidFill>
                <a:latin typeface="Times New Roman" pitchFamily="18" charset="0"/>
              </a:defRPr>
            </a:lvl7pPr>
            <a:lvl8pPr marL="3556902" indent="-237127" defTabSz="946861" eaLnBrk="0" fontAlgn="base" hangingPunct="0">
              <a:spcBef>
                <a:spcPct val="0"/>
              </a:spcBef>
              <a:spcAft>
                <a:spcPct val="0"/>
              </a:spcAft>
              <a:defRPr sz="2500">
                <a:solidFill>
                  <a:schemeClr val="tx1"/>
                </a:solidFill>
                <a:latin typeface="Times New Roman" pitchFamily="18" charset="0"/>
              </a:defRPr>
            </a:lvl8pPr>
            <a:lvl9pPr marL="4031155" indent="-237127" defTabSz="946861" eaLnBrk="0" fontAlgn="base" hangingPunct="0">
              <a:spcBef>
                <a:spcPct val="0"/>
              </a:spcBef>
              <a:spcAft>
                <a:spcPct val="0"/>
              </a:spcAft>
              <a:defRPr sz="2500">
                <a:solidFill>
                  <a:schemeClr val="tx1"/>
                </a:solidFill>
                <a:latin typeface="Times New Roman" pitchFamily="18" charset="0"/>
              </a:defRPr>
            </a:lvl9pPr>
          </a:lstStyle>
          <a:p>
            <a:pPr eaLnBrk="1" hangingPunct="1"/>
            <a:fld id="{EDF708CF-16FC-409F-9ED3-621C95EC9CFC}" type="slidenum">
              <a:rPr lang="en-US" sz="1200">
                <a:solidFill>
                  <a:prstClr val="black"/>
                </a:solidFill>
              </a:rPr>
              <a:pPr eaLnBrk="1" hangingPunct="1"/>
              <a:t>45</a:t>
            </a:fld>
            <a:endParaRPr lang="en-US" sz="1200">
              <a:solidFill>
                <a:prstClr val="black"/>
              </a:solidFill>
            </a:endParaRPr>
          </a:p>
        </p:txBody>
      </p:sp>
    </p:spTree>
    <p:extLst>
      <p:ext uri="{BB962C8B-B14F-4D97-AF65-F5344CB8AC3E}">
        <p14:creationId xmlns:p14="http://schemas.microsoft.com/office/powerpoint/2010/main" val="314459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873A84E-9CCC-421A-9B27-5B32E87D760F}"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97934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 name="Slide Number Placeholder 3"/>
          <p:cNvSpPr>
            <a:spLocks noGrp="1"/>
          </p:cNvSpPr>
          <p:nvPr>
            <p:ph type="sldNum" sz="quarter" idx="5"/>
          </p:nvPr>
        </p:nvSpPr>
        <p:spPr/>
        <p:txBody>
          <a:bodyPr/>
          <a:lstStyle/>
          <a:p>
            <a:pPr>
              <a:defRPr/>
            </a:pPr>
            <a:fld id="{2E6C5C4C-17AE-4815-863F-E2D40269ECD6}" type="slidenum">
              <a:rPr lang="en-US" smtClean="0"/>
              <a:pPr>
                <a:defRPr/>
              </a:pPr>
              <a:t>8</a:t>
            </a:fld>
            <a:endParaRPr lang="en-US"/>
          </a:p>
        </p:txBody>
      </p:sp>
    </p:spTree>
    <p:extLst>
      <p:ext uri="{BB962C8B-B14F-4D97-AF65-F5344CB8AC3E}">
        <p14:creationId xmlns:p14="http://schemas.microsoft.com/office/powerpoint/2010/main" val="277599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smtClean="0"/>
              <a:t>There are two main approaches to stress and these approaches dictate the strategies to deal with it. </a:t>
            </a:r>
          </a:p>
          <a:p>
            <a:endParaRPr lang="en-US" smtClean="0"/>
          </a:p>
          <a:p>
            <a:r>
              <a:rPr lang="en-US" smtClean="0"/>
              <a:t>The biomedical model focuses on what goes on in a person’s head and leads to “individual approaches” where we try to fix or improve the individual. Unfortunately this type of approach also  can BLAME an individual.  </a:t>
            </a:r>
          </a:p>
          <a:p>
            <a:endParaRPr lang="en-US" smtClean="0"/>
          </a:p>
          <a:p>
            <a:r>
              <a:rPr lang="en-US" smtClean="0"/>
              <a:t>In this model—the assumption is that a person impacts their environment. </a:t>
            </a:r>
          </a:p>
          <a:p>
            <a:r>
              <a:rPr lang="en-US" smtClean="0"/>
              <a:t>In workplace stress we see this when some people assume that stress in the workplace is all about how a person copes or all the personal problems they bring into the workplace. </a:t>
            </a:r>
          </a:p>
          <a:p>
            <a:r>
              <a:rPr lang="en-US" smtClean="0"/>
              <a:t>Interventions are aimed at the individual. </a:t>
            </a:r>
          </a:p>
          <a:p>
            <a:r>
              <a:rPr lang="en-US" smtClean="0"/>
              <a:t>For a worker returning to work this kind of approach can isolate the worker as the focus is on the person and not their environment. </a:t>
            </a:r>
          </a:p>
        </p:txBody>
      </p:sp>
      <p:sp>
        <p:nvSpPr>
          <p:cNvPr id="69636" name="Slide Number Placeholder 3"/>
          <p:cNvSpPr>
            <a:spLocks noGrp="1"/>
          </p:cNvSpPr>
          <p:nvPr>
            <p:ph type="sldNum" sz="quarter" idx="5"/>
          </p:nvPr>
        </p:nvSpPr>
        <p:spPr>
          <a:noFill/>
        </p:spPr>
        <p:txBody>
          <a:bodyPr/>
          <a:lstStyle>
            <a:lvl1pPr defTabSz="980679" eaLnBrk="0" hangingPunct="0">
              <a:defRPr sz="2600">
                <a:solidFill>
                  <a:schemeClr val="tx1"/>
                </a:solidFill>
                <a:latin typeface="Times New Roman" pitchFamily="18" charset="0"/>
              </a:defRPr>
            </a:lvl1pPr>
            <a:lvl2pPr marL="798186" indent="-306994" defTabSz="980679" eaLnBrk="0" hangingPunct="0">
              <a:defRPr sz="2600">
                <a:solidFill>
                  <a:schemeClr val="tx1"/>
                </a:solidFill>
                <a:latin typeface="Times New Roman" pitchFamily="18" charset="0"/>
              </a:defRPr>
            </a:lvl2pPr>
            <a:lvl3pPr marL="1227980" indent="-245596" defTabSz="980679" eaLnBrk="0" hangingPunct="0">
              <a:defRPr sz="2600">
                <a:solidFill>
                  <a:schemeClr val="tx1"/>
                </a:solidFill>
                <a:latin typeface="Times New Roman" pitchFamily="18" charset="0"/>
              </a:defRPr>
            </a:lvl3pPr>
            <a:lvl4pPr marL="1719171" indent="-245596" defTabSz="980679" eaLnBrk="0" hangingPunct="0">
              <a:defRPr sz="2600">
                <a:solidFill>
                  <a:schemeClr val="tx1"/>
                </a:solidFill>
                <a:latin typeface="Times New Roman" pitchFamily="18" charset="0"/>
              </a:defRPr>
            </a:lvl4pPr>
            <a:lvl5pPr marL="2210363" indent="-245596" defTabSz="980679" eaLnBrk="0" hangingPunct="0">
              <a:defRPr sz="2600">
                <a:solidFill>
                  <a:schemeClr val="tx1"/>
                </a:solidFill>
                <a:latin typeface="Times New Roman" pitchFamily="18" charset="0"/>
              </a:defRPr>
            </a:lvl5pPr>
            <a:lvl6pPr marL="2701556" indent="-245596" defTabSz="980679" eaLnBrk="0" fontAlgn="base" hangingPunct="0">
              <a:spcBef>
                <a:spcPct val="0"/>
              </a:spcBef>
              <a:spcAft>
                <a:spcPct val="0"/>
              </a:spcAft>
              <a:defRPr sz="2600">
                <a:solidFill>
                  <a:schemeClr val="tx1"/>
                </a:solidFill>
                <a:latin typeface="Times New Roman" pitchFamily="18" charset="0"/>
              </a:defRPr>
            </a:lvl6pPr>
            <a:lvl7pPr marL="3192746" indent="-245596" defTabSz="980679" eaLnBrk="0" fontAlgn="base" hangingPunct="0">
              <a:spcBef>
                <a:spcPct val="0"/>
              </a:spcBef>
              <a:spcAft>
                <a:spcPct val="0"/>
              </a:spcAft>
              <a:defRPr sz="2600">
                <a:solidFill>
                  <a:schemeClr val="tx1"/>
                </a:solidFill>
                <a:latin typeface="Times New Roman" pitchFamily="18" charset="0"/>
              </a:defRPr>
            </a:lvl7pPr>
            <a:lvl8pPr marL="3683939" indent="-245596" defTabSz="980679" eaLnBrk="0" fontAlgn="base" hangingPunct="0">
              <a:spcBef>
                <a:spcPct val="0"/>
              </a:spcBef>
              <a:spcAft>
                <a:spcPct val="0"/>
              </a:spcAft>
              <a:defRPr sz="2600">
                <a:solidFill>
                  <a:schemeClr val="tx1"/>
                </a:solidFill>
                <a:latin typeface="Times New Roman" pitchFamily="18" charset="0"/>
              </a:defRPr>
            </a:lvl8pPr>
            <a:lvl9pPr marL="4175130" indent="-245596" defTabSz="980679" eaLnBrk="0" fontAlgn="base" hangingPunct="0">
              <a:spcBef>
                <a:spcPct val="0"/>
              </a:spcBef>
              <a:spcAft>
                <a:spcPct val="0"/>
              </a:spcAft>
              <a:defRPr sz="2600">
                <a:solidFill>
                  <a:schemeClr val="tx1"/>
                </a:solidFill>
                <a:latin typeface="Times New Roman" pitchFamily="18" charset="0"/>
              </a:defRPr>
            </a:lvl9pPr>
          </a:lstStyle>
          <a:p>
            <a:pPr eaLnBrk="1" hangingPunct="1"/>
            <a:fld id="{EDF708CF-16FC-409F-9ED3-621C95EC9CFC}" type="slidenum">
              <a:rPr lang="en-US" sz="1300">
                <a:solidFill>
                  <a:prstClr val="black"/>
                </a:solidFill>
              </a:rPr>
              <a:pPr eaLnBrk="1" hangingPunct="1"/>
              <a:t>9</a:t>
            </a:fld>
            <a:endParaRPr lang="en-US" sz="1300">
              <a:solidFill>
                <a:prstClr val="black"/>
              </a:solidFill>
            </a:endParaRPr>
          </a:p>
        </p:txBody>
      </p:sp>
    </p:spTree>
    <p:extLst>
      <p:ext uri="{BB962C8B-B14F-4D97-AF65-F5344CB8AC3E}">
        <p14:creationId xmlns:p14="http://schemas.microsoft.com/office/powerpoint/2010/main" val="345137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97ED945-4058-4C49-8871-48E634C7A238}" type="slidenum">
              <a:rPr lang="en-US" smtClean="0"/>
              <a:pPr/>
              <a:t>10</a:t>
            </a:fld>
            <a:endParaRPr lang="en-US"/>
          </a:p>
        </p:txBody>
      </p:sp>
    </p:spTree>
    <p:extLst>
      <p:ext uri="{BB962C8B-B14F-4D97-AF65-F5344CB8AC3E}">
        <p14:creationId xmlns:p14="http://schemas.microsoft.com/office/powerpoint/2010/main" val="422337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A strategy to move forward:</a:t>
            </a:r>
          </a:p>
          <a:p>
            <a:pPr>
              <a:defRPr/>
            </a:pPr>
            <a:endParaRPr lang="en-US" dirty="0"/>
          </a:p>
          <a:p>
            <a:pPr>
              <a:defRPr/>
            </a:pPr>
            <a:r>
              <a:rPr lang="en-US" dirty="0" smtClean="0"/>
              <a:t>Take a step back to see what the real problem is:</a:t>
            </a:r>
          </a:p>
          <a:p>
            <a:pPr marL="178414" indent="-178414">
              <a:buFont typeface="Arial" pitchFamily="34" charset="0"/>
              <a:buChar char="•"/>
              <a:defRPr/>
            </a:pPr>
            <a:r>
              <a:rPr lang="en-US" dirty="0" smtClean="0"/>
              <a:t>For example, in a harassment and bulling rife workplace the issues may be all about work. </a:t>
            </a:r>
          </a:p>
          <a:p>
            <a:pPr marL="178414" indent="-178414">
              <a:buFont typeface="Arial" pitchFamily="34" charset="0"/>
              <a:buChar char="•"/>
              <a:defRPr/>
            </a:pPr>
            <a:r>
              <a:rPr lang="en-US" dirty="0" smtClean="0"/>
              <a:t>Negativity toward accommodations may be actually due to the way work is organized and how demands are laid out and not to do with any accommodated person at all. We all may need accommodation at some point. Our job is to  change the focus  away from the individual and onto the organizational aspects</a:t>
            </a:r>
            <a:endParaRPr lang="en-US" dirty="0"/>
          </a:p>
          <a:p>
            <a:pPr>
              <a:defRPr/>
            </a:pPr>
            <a:r>
              <a:rPr lang="en-US" dirty="0" smtClean="0"/>
              <a:t>Ensure your workplace interventions span all the areas---Primary, secondary and tertiary prevention. </a:t>
            </a:r>
            <a:endParaRPr lang="en-US" dirty="0"/>
          </a:p>
          <a:p>
            <a:pPr>
              <a:defRPr/>
            </a:pPr>
            <a:endParaRPr lang="en-US" dirty="0" smtClean="0"/>
          </a:p>
          <a:p>
            <a:pPr>
              <a:defRPr/>
            </a:pPr>
            <a:r>
              <a:rPr lang="en-US" dirty="0" smtClean="0"/>
              <a:t>The employer should take a balanced approach that recognizes that the organization  has impacts and that organizational aspects can be changed as well.  </a:t>
            </a:r>
            <a:endParaRPr lang="en-US" dirty="0"/>
          </a:p>
        </p:txBody>
      </p:sp>
      <p:sp>
        <p:nvSpPr>
          <p:cNvPr id="75780" name="Slide Number Placeholder 3"/>
          <p:cNvSpPr>
            <a:spLocks noGrp="1"/>
          </p:cNvSpPr>
          <p:nvPr>
            <p:ph type="sldNum" sz="quarter" idx="5"/>
          </p:nvPr>
        </p:nvSpPr>
        <p:spPr>
          <a:noFill/>
        </p:spPr>
        <p:txBody>
          <a:bodyPr/>
          <a:lstStyle>
            <a:lvl1pPr defTabSz="949889" eaLnBrk="0" hangingPunct="0">
              <a:defRPr sz="2500">
                <a:solidFill>
                  <a:schemeClr val="tx1"/>
                </a:solidFill>
                <a:latin typeface="Times New Roman" pitchFamily="18" charset="0"/>
              </a:defRPr>
            </a:lvl1pPr>
            <a:lvl2pPr marL="773126" indent="-297356" defTabSz="949889" eaLnBrk="0" hangingPunct="0">
              <a:defRPr sz="2500">
                <a:solidFill>
                  <a:schemeClr val="tx1"/>
                </a:solidFill>
                <a:latin typeface="Times New Roman" pitchFamily="18" charset="0"/>
              </a:defRPr>
            </a:lvl2pPr>
            <a:lvl3pPr marL="1189426" indent="-237886" defTabSz="949889" eaLnBrk="0" hangingPunct="0">
              <a:defRPr sz="2500">
                <a:solidFill>
                  <a:schemeClr val="tx1"/>
                </a:solidFill>
                <a:latin typeface="Times New Roman" pitchFamily="18" charset="0"/>
              </a:defRPr>
            </a:lvl3pPr>
            <a:lvl4pPr marL="1665195" indent="-237886" defTabSz="949889" eaLnBrk="0" hangingPunct="0">
              <a:defRPr sz="2500">
                <a:solidFill>
                  <a:schemeClr val="tx1"/>
                </a:solidFill>
                <a:latin typeface="Times New Roman" pitchFamily="18" charset="0"/>
              </a:defRPr>
            </a:lvl4pPr>
            <a:lvl5pPr marL="2140965" indent="-237886" defTabSz="949889" eaLnBrk="0" hangingPunct="0">
              <a:defRPr sz="2500">
                <a:solidFill>
                  <a:schemeClr val="tx1"/>
                </a:solidFill>
                <a:latin typeface="Times New Roman" pitchFamily="18" charset="0"/>
              </a:defRPr>
            </a:lvl5pPr>
            <a:lvl6pPr marL="2616736" indent="-237886" defTabSz="949889" eaLnBrk="0" fontAlgn="base" hangingPunct="0">
              <a:spcBef>
                <a:spcPct val="0"/>
              </a:spcBef>
              <a:spcAft>
                <a:spcPct val="0"/>
              </a:spcAft>
              <a:defRPr sz="2500">
                <a:solidFill>
                  <a:schemeClr val="tx1"/>
                </a:solidFill>
                <a:latin typeface="Times New Roman" pitchFamily="18" charset="0"/>
              </a:defRPr>
            </a:lvl6pPr>
            <a:lvl7pPr marL="3092505" indent="-237886" defTabSz="949889" eaLnBrk="0" fontAlgn="base" hangingPunct="0">
              <a:spcBef>
                <a:spcPct val="0"/>
              </a:spcBef>
              <a:spcAft>
                <a:spcPct val="0"/>
              </a:spcAft>
              <a:defRPr sz="2500">
                <a:solidFill>
                  <a:schemeClr val="tx1"/>
                </a:solidFill>
                <a:latin typeface="Times New Roman" pitchFamily="18" charset="0"/>
              </a:defRPr>
            </a:lvl7pPr>
            <a:lvl8pPr marL="3568276" indent="-237886" defTabSz="949889" eaLnBrk="0" fontAlgn="base" hangingPunct="0">
              <a:spcBef>
                <a:spcPct val="0"/>
              </a:spcBef>
              <a:spcAft>
                <a:spcPct val="0"/>
              </a:spcAft>
              <a:defRPr sz="2500">
                <a:solidFill>
                  <a:schemeClr val="tx1"/>
                </a:solidFill>
                <a:latin typeface="Times New Roman" pitchFamily="18" charset="0"/>
              </a:defRPr>
            </a:lvl8pPr>
            <a:lvl9pPr marL="4044045" indent="-237886" defTabSz="949889" eaLnBrk="0" fontAlgn="base" hangingPunct="0">
              <a:spcBef>
                <a:spcPct val="0"/>
              </a:spcBef>
              <a:spcAft>
                <a:spcPct val="0"/>
              </a:spcAft>
              <a:defRPr sz="2500">
                <a:solidFill>
                  <a:schemeClr val="tx1"/>
                </a:solidFill>
                <a:latin typeface="Times New Roman" pitchFamily="18" charset="0"/>
              </a:defRPr>
            </a:lvl9pPr>
          </a:lstStyle>
          <a:p>
            <a:pPr eaLnBrk="1" hangingPunct="1"/>
            <a:fld id="{294785D1-6544-4076-AEAB-C0D537E1AC1A}" type="slidenum">
              <a:rPr lang="en-US" sz="1200"/>
              <a:pPr eaLnBrk="1" hangingPunct="1"/>
              <a:t>12</a:t>
            </a:fld>
            <a:endParaRPr lang="en-US" sz="1200"/>
          </a:p>
        </p:txBody>
      </p:sp>
    </p:spTree>
    <p:extLst>
      <p:ext uri="{BB962C8B-B14F-4D97-AF65-F5344CB8AC3E}">
        <p14:creationId xmlns:p14="http://schemas.microsoft.com/office/powerpoint/2010/main" val="64289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dirty="0" smtClean="0"/>
              <a:t>. </a:t>
            </a:r>
          </a:p>
        </p:txBody>
      </p:sp>
      <p:sp>
        <p:nvSpPr>
          <p:cNvPr id="69636" name="Slide Number Placeholder 3"/>
          <p:cNvSpPr>
            <a:spLocks noGrp="1"/>
          </p:cNvSpPr>
          <p:nvPr>
            <p:ph type="sldNum" sz="quarter" idx="5"/>
          </p:nvPr>
        </p:nvSpPr>
        <p:spPr>
          <a:noFill/>
        </p:spPr>
        <p:txBody>
          <a:bodyPr/>
          <a:lstStyle>
            <a:lvl1pPr defTabSz="946861" eaLnBrk="0" hangingPunct="0">
              <a:defRPr sz="2500">
                <a:solidFill>
                  <a:schemeClr val="tx1"/>
                </a:solidFill>
                <a:latin typeface="Times New Roman" pitchFamily="18" charset="0"/>
              </a:defRPr>
            </a:lvl1pPr>
            <a:lvl2pPr marL="770662" indent="-296408" defTabSz="946861" eaLnBrk="0" hangingPunct="0">
              <a:defRPr sz="2500">
                <a:solidFill>
                  <a:schemeClr val="tx1"/>
                </a:solidFill>
                <a:latin typeface="Times New Roman" pitchFamily="18" charset="0"/>
              </a:defRPr>
            </a:lvl2pPr>
            <a:lvl3pPr marL="1185634" indent="-237127" defTabSz="946861" eaLnBrk="0" hangingPunct="0">
              <a:defRPr sz="2500">
                <a:solidFill>
                  <a:schemeClr val="tx1"/>
                </a:solidFill>
                <a:latin typeface="Times New Roman" pitchFamily="18" charset="0"/>
              </a:defRPr>
            </a:lvl3pPr>
            <a:lvl4pPr marL="1659887" indent="-237127" defTabSz="946861" eaLnBrk="0" hangingPunct="0">
              <a:defRPr sz="2500">
                <a:solidFill>
                  <a:schemeClr val="tx1"/>
                </a:solidFill>
                <a:latin typeface="Times New Roman" pitchFamily="18" charset="0"/>
              </a:defRPr>
            </a:lvl4pPr>
            <a:lvl5pPr marL="2134141" indent="-237127" defTabSz="946861" eaLnBrk="0" hangingPunct="0">
              <a:defRPr sz="2500">
                <a:solidFill>
                  <a:schemeClr val="tx1"/>
                </a:solidFill>
                <a:latin typeface="Times New Roman" pitchFamily="18" charset="0"/>
              </a:defRPr>
            </a:lvl5pPr>
            <a:lvl6pPr marL="2608395" indent="-237127" defTabSz="946861" eaLnBrk="0" fontAlgn="base" hangingPunct="0">
              <a:spcBef>
                <a:spcPct val="0"/>
              </a:spcBef>
              <a:spcAft>
                <a:spcPct val="0"/>
              </a:spcAft>
              <a:defRPr sz="2500">
                <a:solidFill>
                  <a:schemeClr val="tx1"/>
                </a:solidFill>
                <a:latin typeface="Times New Roman" pitchFamily="18" charset="0"/>
              </a:defRPr>
            </a:lvl6pPr>
            <a:lvl7pPr marL="3082648" indent="-237127" defTabSz="946861" eaLnBrk="0" fontAlgn="base" hangingPunct="0">
              <a:spcBef>
                <a:spcPct val="0"/>
              </a:spcBef>
              <a:spcAft>
                <a:spcPct val="0"/>
              </a:spcAft>
              <a:defRPr sz="2500">
                <a:solidFill>
                  <a:schemeClr val="tx1"/>
                </a:solidFill>
                <a:latin typeface="Times New Roman" pitchFamily="18" charset="0"/>
              </a:defRPr>
            </a:lvl7pPr>
            <a:lvl8pPr marL="3556902" indent="-237127" defTabSz="946861" eaLnBrk="0" fontAlgn="base" hangingPunct="0">
              <a:spcBef>
                <a:spcPct val="0"/>
              </a:spcBef>
              <a:spcAft>
                <a:spcPct val="0"/>
              </a:spcAft>
              <a:defRPr sz="2500">
                <a:solidFill>
                  <a:schemeClr val="tx1"/>
                </a:solidFill>
                <a:latin typeface="Times New Roman" pitchFamily="18" charset="0"/>
              </a:defRPr>
            </a:lvl8pPr>
            <a:lvl9pPr marL="4031155" indent="-237127" defTabSz="946861" eaLnBrk="0" fontAlgn="base" hangingPunct="0">
              <a:spcBef>
                <a:spcPct val="0"/>
              </a:spcBef>
              <a:spcAft>
                <a:spcPct val="0"/>
              </a:spcAft>
              <a:defRPr sz="2500">
                <a:solidFill>
                  <a:schemeClr val="tx1"/>
                </a:solidFill>
                <a:latin typeface="Times New Roman" pitchFamily="18" charset="0"/>
              </a:defRPr>
            </a:lvl9pPr>
          </a:lstStyle>
          <a:p>
            <a:pPr eaLnBrk="1" hangingPunct="1"/>
            <a:fld id="{EDF708CF-16FC-409F-9ED3-621C95EC9CFC}" type="slidenum">
              <a:rPr lang="en-US" sz="1200">
                <a:solidFill>
                  <a:prstClr val="black"/>
                </a:solidFill>
              </a:rPr>
              <a:pPr eaLnBrk="1" hangingPunct="1"/>
              <a:t>13</a:t>
            </a:fld>
            <a:endParaRPr lang="en-US" sz="1200">
              <a:solidFill>
                <a:prstClr val="black"/>
              </a:solidFill>
            </a:endParaRPr>
          </a:p>
        </p:txBody>
      </p:sp>
    </p:spTree>
    <p:extLst>
      <p:ext uri="{BB962C8B-B14F-4D97-AF65-F5344CB8AC3E}">
        <p14:creationId xmlns:p14="http://schemas.microsoft.com/office/powerpoint/2010/main" val="73525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dirty="0" smtClean="0"/>
              <a:t>. </a:t>
            </a:r>
          </a:p>
        </p:txBody>
      </p:sp>
      <p:sp>
        <p:nvSpPr>
          <p:cNvPr id="69636" name="Slide Number Placeholder 3"/>
          <p:cNvSpPr>
            <a:spLocks noGrp="1"/>
          </p:cNvSpPr>
          <p:nvPr>
            <p:ph type="sldNum" sz="quarter" idx="5"/>
          </p:nvPr>
        </p:nvSpPr>
        <p:spPr>
          <a:noFill/>
        </p:spPr>
        <p:txBody>
          <a:bodyPr/>
          <a:lstStyle>
            <a:lvl1pPr defTabSz="946861" eaLnBrk="0" hangingPunct="0">
              <a:defRPr sz="2500">
                <a:solidFill>
                  <a:schemeClr val="tx1"/>
                </a:solidFill>
                <a:latin typeface="Times New Roman" pitchFamily="18" charset="0"/>
              </a:defRPr>
            </a:lvl1pPr>
            <a:lvl2pPr marL="770662" indent="-296408" defTabSz="946861" eaLnBrk="0" hangingPunct="0">
              <a:defRPr sz="2500">
                <a:solidFill>
                  <a:schemeClr val="tx1"/>
                </a:solidFill>
                <a:latin typeface="Times New Roman" pitchFamily="18" charset="0"/>
              </a:defRPr>
            </a:lvl2pPr>
            <a:lvl3pPr marL="1185634" indent="-237127" defTabSz="946861" eaLnBrk="0" hangingPunct="0">
              <a:defRPr sz="2500">
                <a:solidFill>
                  <a:schemeClr val="tx1"/>
                </a:solidFill>
                <a:latin typeface="Times New Roman" pitchFamily="18" charset="0"/>
              </a:defRPr>
            </a:lvl3pPr>
            <a:lvl4pPr marL="1659887" indent="-237127" defTabSz="946861" eaLnBrk="0" hangingPunct="0">
              <a:defRPr sz="2500">
                <a:solidFill>
                  <a:schemeClr val="tx1"/>
                </a:solidFill>
                <a:latin typeface="Times New Roman" pitchFamily="18" charset="0"/>
              </a:defRPr>
            </a:lvl4pPr>
            <a:lvl5pPr marL="2134141" indent="-237127" defTabSz="946861" eaLnBrk="0" hangingPunct="0">
              <a:defRPr sz="2500">
                <a:solidFill>
                  <a:schemeClr val="tx1"/>
                </a:solidFill>
                <a:latin typeface="Times New Roman" pitchFamily="18" charset="0"/>
              </a:defRPr>
            </a:lvl5pPr>
            <a:lvl6pPr marL="2608395" indent="-237127" defTabSz="946861" eaLnBrk="0" fontAlgn="base" hangingPunct="0">
              <a:spcBef>
                <a:spcPct val="0"/>
              </a:spcBef>
              <a:spcAft>
                <a:spcPct val="0"/>
              </a:spcAft>
              <a:defRPr sz="2500">
                <a:solidFill>
                  <a:schemeClr val="tx1"/>
                </a:solidFill>
                <a:latin typeface="Times New Roman" pitchFamily="18" charset="0"/>
              </a:defRPr>
            </a:lvl6pPr>
            <a:lvl7pPr marL="3082648" indent="-237127" defTabSz="946861" eaLnBrk="0" fontAlgn="base" hangingPunct="0">
              <a:spcBef>
                <a:spcPct val="0"/>
              </a:spcBef>
              <a:spcAft>
                <a:spcPct val="0"/>
              </a:spcAft>
              <a:defRPr sz="2500">
                <a:solidFill>
                  <a:schemeClr val="tx1"/>
                </a:solidFill>
                <a:latin typeface="Times New Roman" pitchFamily="18" charset="0"/>
              </a:defRPr>
            </a:lvl7pPr>
            <a:lvl8pPr marL="3556902" indent="-237127" defTabSz="946861" eaLnBrk="0" fontAlgn="base" hangingPunct="0">
              <a:spcBef>
                <a:spcPct val="0"/>
              </a:spcBef>
              <a:spcAft>
                <a:spcPct val="0"/>
              </a:spcAft>
              <a:defRPr sz="2500">
                <a:solidFill>
                  <a:schemeClr val="tx1"/>
                </a:solidFill>
                <a:latin typeface="Times New Roman" pitchFamily="18" charset="0"/>
              </a:defRPr>
            </a:lvl8pPr>
            <a:lvl9pPr marL="4031155" indent="-237127" defTabSz="946861" eaLnBrk="0" fontAlgn="base" hangingPunct="0">
              <a:spcBef>
                <a:spcPct val="0"/>
              </a:spcBef>
              <a:spcAft>
                <a:spcPct val="0"/>
              </a:spcAft>
              <a:defRPr sz="2500">
                <a:solidFill>
                  <a:schemeClr val="tx1"/>
                </a:solidFill>
                <a:latin typeface="Times New Roman" pitchFamily="18" charset="0"/>
              </a:defRPr>
            </a:lvl9pPr>
          </a:lstStyle>
          <a:p>
            <a:pPr eaLnBrk="1" hangingPunct="1"/>
            <a:fld id="{EDF708CF-16FC-409F-9ED3-621C95EC9CFC}" type="slidenum">
              <a:rPr lang="en-US" sz="1200">
                <a:solidFill>
                  <a:prstClr val="black"/>
                </a:solidFill>
              </a:rPr>
              <a:pPr eaLnBrk="1" hangingPunct="1"/>
              <a:t>17</a:t>
            </a:fld>
            <a:endParaRPr lang="en-US" sz="1200">
              <a:solidFill>
                <a:prstClr val="black"/>
              </a:solidFill>
            </a:endParaRPr>
          </a:p>
        </p:txBody>
      </p:sp>
    </p:spTree>
    <p:extLst>
      <p:ext uri="{BB962C8B-B14F-4D97-AF65-F5344CB8AC3E}">
        <p14:creationId xmlns:p14="http://schemas.microsoft.com/office/powerpoint/2010/main" val="169054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17" name="Footer Placeholder 16"/>
          <p:cNvSpPr>
            <a:spLocks noGrp="1"/>
          </p:cNvSpPr>
          <p:nvPr>
            <p:ph type="ftr" sz="quarter" idx="11"/>
          </p:nvPr>
        </p:nvSpPr>
        <p:spPr/>
        <p:txBody>
          <a:bodyPr/>
          <a:lstStyle>
            <a:extLst/>
          </a:lstStyle>
          <a:p>
            <a:endParaRPr lang="en-CA"/>
          </a:p>
        </p:txBody>
      </p:sp>
      <p:sp>
        <p:nvSpPr>
          <p:cNvPr id="29" name="Slide Number Placeholder 28"/>
          <p:cNvSpPr>
            <a:spLocks noGrp="1"/>
          </p:cNvSpPr>
          <p:nvPr>
            <p:ph type="sldNum" sz="quarter" idx="12"/>
          </p:nvPr>
        </p:nvSpPr>
        <p:spPr/>
        <p:txBody>
          <a:bodyPr/>
          <a:lstStyle>
            <a:extLst/>
          </a:lstStyle>
          <a:p>
            <a:fld id="{41F85B00-E148-4886-A7D2-ABE511FA7CE1}" type="slidenum">
              <a:rPr lang="en-CA" smtClean="0"/>
              <a:t>‹#›</a:t>
            </a:fld>
            <a:endParaRPr lang="en-CA"/>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41F85B00-E148-4886-A7D2-ABE511FA7CE1}"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41F85B00-E148-4886-A7D2-ABE511FA7CE1}"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54734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1044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374605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100356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58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2060"/>
                </a:solidFill>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01934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314023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1995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41F85B00-E148-4886-A7D2-ABE511FA7CE1}"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12234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56558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91015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41F85B00-E148-4886-A7D2-ABE511FA7CE1}" type="slidenum">
              <a:rPr lang="en-CA" smtClean="0"/>
              <a:t>‹#›</a:t>
            </a:fld>
            <a:endParaRPr lang="en-CA"/>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41F85B00-E148-4886-A7D2-ABE511FA7CE1}"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41F85B00-E148-4886-A7D2-ABE511FA7CE1}" type="slidenum">
              <a:rPr lang="en-CA" smtClean="0"/>
              <a:t>‹#›</a:t>
            </a:fld>
            <a:endParaRPr lang="en-CA"/>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41F85B00-E148-4886-A7D2-ABE511FA7CE1}"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41F85B00-E148-4886-A7D2-ABE511FA7CE1}"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0CB527-BD53-48CE-87DD-90D773A2B7FB}" type="datetimeFigureOut">
              <a:rPr lang="en-CA" smtClean="0"/>
              <a:t>23/05/2017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41F85B00-E148-4886-A7D2-ABE511FA7CE1}"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640CB527-BD53-48CE-87DD-90D773A2B7FB}" type="datetimeFigureOut">
              <a:rPr lang="en-CA" smtClean="0"/>
              <a:t>23/05/2017</a:t>
            </a:fld>
            <a:endParaRPr lang="en-CA"/>
          </a:p>
        </p:txBody>
      </p:sp>
      <p:sp>
        <p:nvSpPr>
          <p:cNvPr id="6" name="Footer Placeholder 5"/>
          <p:cNvSpPr>
            <a:spLocks noGrp="1"/>
          </p:cNvSpPr>
          <p:nvPr>
            <p:ph type="ftr" sz="quarter" idx="11"/>
          </p:nvPr>
        </p:nvSpPr>
        <p:spPr>
          <a:xfrm>
            <a:off x="914400" y="55499"/>
            <a:ext cx="5562600" cy="365125"/>
          </a:xfrm>
        </p:spPr>
        <p:txBody>
          <a:bodyPr/>
          <a:lstStyle>
            <a:extLst/>
          </a:lstStyle>
          <a:p>
            <a:endParaRPr lang="en-CA"/>
          </a:p>
        </p:txBody>
      </p:sp>
      <p:sp>
        <p:nvSpPr>
          <p:cNvPr id="7" name="Slide Number Placeholder 6"/>
          <p:cNvSpPr>
            <a:spLocks noGrp="1"/>
          </p:cNvSpPr>
          <p:nvPr>
            <p:ph type="sldNum" sz="quarter" idx="12"/>
          </p:nvPr>
        </p:nvSpPr>
        <p:spPr>
          <a:xfrm>
            <a:off x="8610600" y="55499"/>
            <a:ext cx="457200" cy="365125"/>
          </a:xfrm>
        </p:spPr>
        <p:txBody>
          <a:bodyPr/>
          <a:lstStyle>
            <a:extLst/>
          </a:lstStyle>
          <a:p>
            <a:fld id="{41F85B00-E148-4886-A7D2-ABE511FA7CE1}"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40CB527-BD53-48CE-87DD-90D773A2B7FB}" type="datetimeFigureOut">
              <a:rPr lang="en-CA" smtClean="0"/>
              <a:t>23/05/2017</a:t>
            </a:fld>
            <a:endParaRPr lang="en-CA"/>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CA"/>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1F85B00-E148-4886-A7D2-ABE511FA7CE1}"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Comic Sans MS" pitchFamily="66" charset="0"/>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Comic Sans MS" pitchFamily="66" charset="0"/>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640CB527-BD53-48CE-87DD-90D773A2B7FB}" type="datetimeFigureOut">
              <a:rPr lang="en-CA" smtClean="0">
                <a:solidFill>
                  <a:prstClr val="black">
                    <a:tint val="75000"/>
                  </a:prstClr>
                </a:solidFill>
              </a:rPr>
              <a:pPr/>
              <a:t>23/05/2017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41F85B00-E148-4886-A7D2-ABE511FA7CE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430654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000" b="1" kern="1200">
          <a:solidFill>
            <a:srgbClr val="00206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visoftware.com/blog/prevention-is-better-than-cur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ts-possible.ca/awarenes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arbejdsmiljoforskning.dk/Sp%C3%B8rgeskemaer/Psykisk%20arbejdsmilj%C3%B8.aspx?lang=e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ohcow.on.ca/measure-workplace-stress.html" TargetMode="External"/><Relationship Id="rId2" Type="http://schemas.openxmlformats.org/officeDocument/2006/relationships/hyperlink" Target="http://www.ohcow.on.ca/mental-injury-toolkit.html"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ccohs.ca/products/webinars/workplace_stres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ohcow.on.ca/measure-workplace-stress.html"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ayoclinic.org/healthy-lifestyle/stress-management/in-depth/stress/art-20046037?pg=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www.ilo.org/global/publications/books/forthcoming-publications/WCMS_168053/lang--en/index.htm" TargetMode="External"/><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ohcow.on.ca/edit/files/events/mayday__mayday_may_3rd_2017/eu_2012_-_guidance_tool_for_hospitals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irsst.qc.ca/media/documents/pubirsst/R-427-3.pdf" TargetMode="External"/><Relationship Id="rId5" Type="http://schemas.openxmlformats.org/officeDocument/2006/relationships/hyperlink" Target="http://www.irsst.qc.ca/media/documents/pubirsst/R-427-2.pdf" TargetMode="External"/><Relationship Id="rId4" Type="http://schemas.openxmlformats.org/officeDocument/2006/relationships/hyperlink" Target="http://www.irsst.qc.ca/media/documents/pubirsst/R-427-1.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emf"/></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ohcow.on.ca/mental-injury-toolkit.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ntalhealthcommission.ca/English/node/506?terminitial=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statcan.gc.ca/pub/11-008-x/2011002/article/11562-eng.pdf"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hop.csa.ca/en/canada/occupational-health-and-safety-management/cancsa-z1003-13bnq-9700-8032013/invt/z10032013/?utm_source=redirect&amp;utm_medium=vanity&amp;utm_content=folder&amp;utm_campaign=z100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429000"/>
            <a:ext cx="8098532" cy="1777092"/>
          </a:xfrm>
        </p:spPr>
        <p:txBody>
          <a:bodyPr/>
          <a:lstStyle/>
          <a:p>
            <a:r>
              <a:rPr lang="en-CA" dirty="0" smtClean="0"/>
              <a:t>Preparing for a workplace survey</a:t>
            </a:r>
            <a:endParaRPr lang="en-CA" sz="2800" dirty="0"/>
          </a:p>
        </p:txBody>
      </p:sp>
      <p:sp>
        <p:nvSpPr>
          <p:cNvPr id="4" name="TextBox 3"/>
          <p:cNvSpPr txBox="1"/>
          <p:nvPr/>
        </p:nvSpPr>
        <p:spPr>
          <a:xfrm>
            <a:off x="6943353" y="6324600"/>
            <a:ext cx="1397498" cy="369332"/>
          </a:xfrm>
          <a:prstGeom prst="rect">
            <a:avLst/>
          </a:prstGeom>
          <a:noFill/>
        </p:spPr>
        <p:txBody>
          <a:bodyPr wrap="none" rtlCol="0">
            <a:spAutoFit/>
          </a:bodyPr>
          <a:lstStyle/>
          <a:p>
            <a:r>
              <a:rPr lang="en-CA" dirty="0" smtClean="0"/>
              <a:t>May </a:t>
            </a:r>
            <a:r>
              <a:rPr lang="en-CA" dirty="0" smtClean="0"/>
              <a:t>27, </a:t>
            </a:r>
            <a:r>
              <a:rPr lang="en-CA" dirty="0" smtClean="0"/>
              <a:t>2017</a:t>
            </a:r>
            <a:endParaRPr lang="en-CA" dirty="0"/>
          </a:p>
        </p:txBody>
      </p:sp>
      <p:pic>
        <p:nvPicPr>
          <p:cNvPr id="5" name="Picture 4"/>
          <p:cNvPicPr>
            <a:picLocks noChangeAspect="1"/>
          </p:cNvPicPr>
          <p:nvPr/>
        </p:nvPicPr>
        <p:blipFill>
          <a:blip r:embed="rId4"/>
          <a:stretch>
            <a:fillRect/>
          </a:stretch>
        </p:blipFill>
        <p:spPr>
          <a:xfrm>
            <a:off x="6096000" y="192098"/>
            <a:ext cx="2886752" cy="1564301"/>
          </a:xfrm>
          <a:prstGeom prst="rect">
            <a:avLst/>
          </a:prstGeom>
        </p:spPr>
      </p:pic>
      <p:sp>
        <p:nvSpPr>
          <p:cNvPr id="8" name="Text Box 4"/>
          <p:cNvSpPr txBox="1">
            <a:spLocks noChangeArrowheads="1"/>
          </p:cNvSpPr>
          <p:nvPr/>
        </p:nvSpPr>
        <p:spPr bwMode="auto">
          <a:xfrm>
            <a:off x="1379735" y="264106"/>
            <a:ext cx="2506465" cy="83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4" rIns="91428" bIns="45714">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600" b="1" dirty="0">
                <a:solidFill>
                  <a:srgbClr val="FFFFFF"/>
                </a:solidFill>
                <a:latin typeface="Tahoma" pitchFamily="34" charset="0"/>
              </a:rPr>
              <a:t>Occupational Health Clinics </a:t>
            </a:r>
            <a:r>
              <a:rPr lang="en-US" sz="1600" b="1" dirty="0" smtClean="0">
                <a:solidFill>
                  <a:srgbClr val="FFFFFF"/>
                </a:solidFill>
                <a:latin typeface="Tahoma" pitchFamily="34" charset="0"/>
              </a:rPr>
              <a:t>for </a:t>
            </a:r>
            <a:r>
              <a:rPr lang="en-US" sz="1600" b="1" dirty="0">
                <a:solidFill>
                  <a:srgbClr val="FFFFFF"/>
                </a:solidFill>
                <a:latin typeface="Tahoma" pitchFamily="34" charset="0"/>
              </a:rPr>
              <a:t>Ontario Workers Inc.</a:t>
            </a:r>
          </a:p>
        </p:txBody>
      </p:sp>
      <p:graphicFrame>
        <p:nvGraphicFramePr>
          <p:cNvPr id="9" name="Object 6"/>
          <p:cNvGraphicFramePr>
            <a:graphicFrameLocks noChangeAspect="1"/>
          </p:cNvGraphicFramePr>
          <p:nvPr>
            <p:extLst>
              <p:ext uri="{D42A27DB-BD31-4B8C-83A1-F6EECF244321}">
                <p14:modId xmlns:p14="http://schemas.microsoft.com/office/powerpoint/2010/main" val="2327374861"/>
              </p:ext>
            </p:extLst>
          </p:nvPr>
        </p:nvGraphicFramePr>
        <p:xfrm>
          <a:off x="453231" y="192098"/>
          <a:ext cx="922338" cy="1011237"/>
        </p:xfrm>
        <a:graphic>
          <a:graphicData uri="http://schemas.openxmlformats.org/presentationml/2006/ole">
            <mc:AlternateContent xmlns:mc="http://schemas.openxmlformats.org/markup-compatibility/2006">
              <mc:Choice xmlns:v="urn:schemas-microsoft-com:vml" Requires="v">
                <p:oleObj spid="_x0000_s1203" name="Bitmap Image" r:id="rId5" imgW="1171388" imgH="1286073" progId="Paint.Picture">
                  <p:embed/>
                </p:oleObj>
              </mc:Choice>
              <mc:Fallback>
                <p:oleObj name="Bitmap Image" r:id="rId5" imgW="1171388" imgH="128607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231" y="192098"/>
                        <a:ext cx="922338"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914400" y="5943600"/>
            <a:ext cx="3495893" cy="369332"/>
          </a:xfrm>
          <a:prstGeom prst="rect">
            <a:avLst/>
          </a:prstGeom>
          <a:noFill/>
        </p:spPr>
        <p:txBody>
          <a:bodyPr wrap="none" rtlCol="0">
            <a:spAutoFit/>
          </a:bodyPr>
          <a:lstStyle/>
          <a:p>
            <a:r>
              <a:rPr lang="en-CA" dirty="0" smtClean="0"/>
              <a:t>John Oudyk </a:t>
            </a:r>
            <a:r>
              <a:rPr lang="en-CA" dirty="0" smtClean="0"/>
              <a:t>&amp; Tracey Feener-Snow</a:t>
            </a:r>
            <a:endParaRPr lang="en-CA" dirty="0"/>
          </a:p>
        </p:txBody>
      </p:sp>
    </p:spTree>
    <p:extLst>
      <p:ext uri="{BB962C8B-B14F-4D97-AF65-F5344CB8AC3E}">
        <p14:creationId xmlns:p14="http://schemas.microsoft.com/office/powerpoint/2010/main" val="2604303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a:xfrm>
            <a:off x="800100" y="838200"/>
            <a:ext cx="7772400" cy="914400"/>
          </a:xfrm>
        </p:spPr>
        <p:txBody>
          <a:bodyPr/>
          <a:lstStyle/>
          <a:p>
            <a:r>
              <a:rPr lang="en-US" dirty="0"/>
              <a:t>Prevention levels:</a:t>
            </a:r>
          </a:p>
        </p:txBody>
      </p:sp>
      <p:sp>
        <p:nvSpPr>
          <p:cNvPr id="1432579" name="Rectangle 3"/>
          <p:cNvSpPr>
            <a:spLocks noGrp="1" noChangeArrowheads="1"/>
          </p:cNvSpPr>
          <p:nvPr>
            <p:ph type="body" idx="1"/>
          </p:nvPr>
        </p:nvSpPr>
        <p:spPr>
          <a:xfrm>
            <a:off x="609600" y="2420034"/>
            <a:ext cx="8153400" cy="3980765"/>
          </a:xfrm>
        </p:spPr>
        <p:txBody>
          <a:bodyPr/>
          <a:lstStyle/>
          <a:p>
            <a:pPr>
              <a:lnSpc>
                <a:spcPct val="80000"/>
              </a:lnSpc>
              <a:buFontTx/>
              <a:buNone/>
            </a:pPr>
            <a:r>
              <a:rPr lang="en-US" sz="2800" b="1" u="sng" dirty="0">
                <a:solidFill>
                  <a:srgbClr val="FFFF00"/>
                </a:solidFill>
              </a:rPr>
              <a:t>Primary prevention</a:t>
            </a:r>
            <a:r>
              <a:rPr lang="en-US" sz="2800" dirty="0">
                <a:solidFill>
                  <a:srgbClr val="FFFF00"/>
                </a:solidFill>
              </a:rPr>
              <a:t> </a:t>
            </a:r>
            <a:r>
              <a:rPr lang="en-US" sz="2800" dirty="0"/>
              <a:t>(at the source) </a:t>
            </a:r>
          </a:p>
          <a:p>
            <a:pPr lvl="1">
              <a:lnSpc>
                <a:spcPct val="80000"/>
              </a:lnSpc>
            </a:pPr>
            <a:r>
              <a:rPr lang="en-US" sz="2400" dirty="0"/>
              <a:t>job design, organizational adaptations, flexibility – collective agreement, H&amp;S Committee, </a:t>
            </a:r>
            <a:r>
              <a:rPr lang="en-US" sz="2400" dirty="0" smtClean="0"/>
              <a:t>management </a:t>
            </a:r>
            <a:r>
              <a:rPr lang="en-US" sz="2400" dirty="0"/>
              <a:t>policy/program</a:t>
            </a:r>
          </a:p>
          <a:p>
            <a:pPr lvl="1">
              <a:lnSpc>
                <a:spcPct val="80000"/>
              </a:lnSpc>
            </a:pPr>
            <a:endParaRPr lang="en-US" sz="800" dirty="0"/>
          </a:p>
          <a:p>
            <a:pPr>
              <a:lnSpc>
                <a:spcPct val="80000"/>
              </a:lnSpc>
              <a:buFontTx/>
              <a:buNone/>
            </a:pPr>
            <a:r>
              <a:rPr lang="en-US" sz="2800" b="1" u="sng" dirty="0">
                <a:solidFill>
                  <a:srgbClr val="FFFF00"/>
                </a:solidFill>
              </a:rPr>
              <a:t>Secondary prevention</a:t>
            </a:r>
            <a:r>
              <a:rPr lang="en-US" sz="2800" dirty="0">
                <a:solidFill>
                  <a:srgbClr val="FFFF00"/>
                </a:solidFill>
              </a:rPr>
              <a:t> </a:t>
            </a:r>
            <a:r>
              <a:rPr lang="en-US" sz="2800" dirty="0"/>
              <a:t>(early detection)</a:t>
            </a:r>
          </a:p>
          <a:p>
            <a:pPr lvl="1">
              <a:lnSpc>
                <a:spcPct val="80000"/>
              </a:lnSpc>
            </a:pPr>
            <a:r>
              <a:rPr lang="en-US" sz="2400" dirty="0"/>
              <a:t>educate people about symptoms and on coping skills – wellness programs, screening</a:t>
            </a:r>
          </a:p>
          <a:p>
            <a:pPr lvl="1">
              <a:lnSpc>
                <a:spcPct val="80000"/>
              </a:lnSpc>
            </a:pPr>
            <a:endParaRPr lang="en-US" sz="800" dirty="0"/>
          </a:p>
          <a:p>
            <a:pPr>
              <a:lnSpc>
                <a:spcPct val="80000"/>
              </a:lnSpc>
              <a:buFontTx/>
              <a:buNone/>
            </a:pPr>
            <a:r>
              <a:rPr lang="en-US" sz="2800" b="1" u="sng" dirty="0">
                <a:solidFill>
                  <a:srgbClr val="FFFF00"/>
                </a:solidFill>
              </a:rPr>
              <a:t>Tertiary prevention</a:t>
            </a:r>
            <a:r>
              <a:rPr lang="en-US" sz="2800" dirty="0">
                <a:solidFill>
                  <a:srgbClr val="FFFF00"/>
                </a:solidFill>
              </a:rPr>
              <a:t> </a:t>
            </a:r>
            <a:r>
              <a:rPr lang="en-US" sz="2800" dirty="0"/>
              <a:t>(help </a:t>
            </a:r>
            <a:r>
              <a:rPr lang="en-US" sz="2800" dirty="0" smtClean="0"/>
              <a:t>those with problems)</a:t>
            </a:r>
            <a:endParaRPr lang="en-US" sz="2800" dirty="0"/>
          </a:p>
          <a:p>
            <a:pPr lvl="1">
              <a:lnSpc>
                <a:spcPct val="80000"/>
              </a:lnSpc>
            </a:pPr>
            <a:r>
              <a:rPr lang="en-US" sz="2400" dirty="0"/>
              <a:t>get good treatment, compensation recognition, return to work support – EAP, </a:t>
            </a:r>
            <a:r>
              <a:rPr lang="en-US" sz="2400" dirty="0" smtClean="0"/>
              <a:t>therapy</a:t>
            </a:r>
            <a:endParaRPr lang="en-US" sz="2400" dirty="0"/>
          </a:p>
        </p:txBody>
      </p:sp>
      <p:pic>
        <p:nvPicPr>
          <p:cNvPr id="2" name="Picture 1"/>
          <p:cNvPicPr>
            <a:picLocks noChangeAspect="1"/>
          </p:cNvPicPr>
          <p:nvPr/>
        </p:nvPicPr>
        <p:blipFill>
          <a:blip r:embed="rId3"/>
          <a:stretch>
            <a:fillRect/>
          </a:stretch>
        </p:blipFill>
        <p:spPr>
          <a:xfrm>
            <a:off x="5943600" y="152400"/>
            <a:ext cx="2994234" cy="1857370"/>
          </a:xfrm>
          <a:prstGeom prst="rect">
            <a:avLst/>
          </a:prstGeom>
        </p:spPr>
      </p:pic>
      <p:sp>
        <p:nvSpPr>
          <p:cNvPr id="3" name="Rectangle 2"/>
          <p:cNvSpPr/>
          <p:nvPr/>
        </p:nvSpPr>
        <p:spPr>
          <a:xfrm>
            <a:off x="5459517" y="1962835"/>
            <a:ext cx="3962400" cy="246965"/>
          </a:xfrm>
          <a:prstGeom prst="rect">
            <a:avLst/>
          </a:prstGeom>
        </p:spPr>
        <p:txBody>
          <a:bodyPr wrap="square">
            <a:spAutoFit/>
          </a:bodyPr>
          <a:lstStyle/>
          <a:p>
            <a:r>
              <a:rPr lang="en-CA" sz="1000" dirty="0">
                <a:hlinkClick r:id="rId4"/>
              </a:rPr>
              <a:t>http://www.pvisoftware.com/blog/prevention-is-better-than-cure</a:t>
            </a:r>
            <a:r>
              <a:rPr lang="en-CA" sz="1000" dirty="0" smtClean="0">
                <a:hlinkClick r:id="rId4"/>
              </a:rPr>
              <a:t>/</a:t>
            </a:r>
            <a:r>
              <a:rPr lang="en-CA" sz="1000" dirty="0" smtClean="0"/>
              <a:t> </a:t>
            </a:r>
            <a:endParaRPr lang="en-CA" sz="1000" dirty="0"/>
          </a:p>
        </p:txBody>
      </p:sp>
    </p:spTree>
    <p:extLst>
      <p:ext uri="{BB962C8B-B14F-4D97-AF65-F5344CB8AC3E}">
        <p14:creationId xmlns:p14="http://schemas.microsoft.com/office/powerpoint/2010/main" val="146486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25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257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257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2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a:r>
              <a:rPr lang="en-CA" sz="4800" b="1" dirty="0" smtClean="0"/>
              <a:t>Prevention</a:t>
            </a:r>
          </a:p>
        </p:txBody>
      </p:sp>
      <p:graphicFrame>
        <p:nvGraphicFramePr>
          <p:cNvPr id="5" name="Content Placeholder 4"/>
          <p:cNvGraphicFramePr>
            <a:graphicFrameLocks noGrp="1"/>
          </p:cNvGraphicFramePr>
          <p:nvPr>
            <p:ph idx="1"/>
            <p:extLst/>
          </p:nvPr>
        </p:nvGraphicFramePr>
        <p:xfrm>
          <a:off x="609600" y="1828800"/>
          <a:ext cx="8278689" cy="3937889"/>
        </p:xfrm>
        <a:graphic>
          <a:graphicData uri="http://schemas.openxmlformats.org/drawingml/2006/table">
            <a:tbl>
              <a:tblPr/>
              <a:tblGrid>
                <a:gridCol w="717849"/>
                <a:gridCol w="3744416"/>
                <a:gridCol w="3816424"/>
              </a:tblGrid>
              <a:tr h="505079">
                <a:tc>
                  <a:txBody>
                    <a:bodyPr/>
                    <a:lstStyle/>
                    <a:p>
                      <a:pPr algn="ctr" fontAlgn="b"/>
                      <a:endParaRPr lang="en-CA" sz="2800" b="0" i="0" u="none" strike="noStrike" dirty="0">
                        <a:effectLst/>
                        <a:latin typeface="Arial" panose="020B0604020202020204" pitchFamily="34" charset="0"/>
                      </a:endParaRPr>
                    </a:p>
                  </a:txBody>
                  <a:tcPr marL="7200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2800" b="1" i="0" u="none" strike="noStrike" dirty="0">
                          <a:solidFill>
                            <a:srgbClr val="FFFF00"/>
                          </a:solidFill>
                          <a:effectLst/>
                          <a:latin typeface="Arial" panose="020B0604020202020204" pitchFamily="34" charset="0"/>
                        </a:rPr>
                        <a:t>individual</a:t>
                      </a:r>
                    </a:p>
                  </a:txBody>
                  <a:tcPr marL="72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800" b="1" i="0" u="none" strike="noStrike" dirty="0">
                          <a:solidFill>
                            <a:srgbClr val="FFFF00"/>
                          </a:solidFill>
                          <a:effectLst/>
                          <a:latin typeface="Arial" panose="020B0604020202020204" pitchFamily="34" charset="0"/>
                        </a:rPr>
                        <a:t>organization</a:t>
                      </a:r>
                    </a:p>
                  </a:txBody>
                  <a:tcPr marL="72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953">
                <a:tc rowSpan="3">
                  <a:txBody>
                    <a:bodyPr/>
                    <a:lstStyle/>
                    <a:p>
                      <a:pPr algn="ctr" fontAlgn="b"/>
                      <a:r>
                        <a:rPr lang="en-CA" sz="2800" b="1" i="0" u="none" strike="noStrike" dirty="0" smtClean="0">
                          <a:effectLst/>
                          <a:latin typeface="Arial" panose="020B0604020202020204" pitchFamily="34" charset="0"/>
                        </a:rPr>
                        <a:t> </a:t>
                      </a:r>
                      <a:r>
                        <a:rPr lang="en-CA" sz="2800" b="1" i="0" u="none" strike="noStrike" dirty="0" smtClean="0">
                          <a:solidFill>
                            <a:srgbClr val="00B0F0"/>
                          </a:solidFill>
                          <a:effectLst/>
                          <a:latin typeface="Arial" panose="020B0604020202020204" pitchFamily="34" charset="0"/>
                        </a:rPr>
                        <a:t>prevention</a:t>
                      </a:r>
                      <a:r>
                        <a:rPr lang="en-CA" sz="2800" b="1" i="0" u="none" strike="noStrike" dirty="0" smtClean="0">
                          <a:solidFill>
                            <a:srgbClr val="92D050"/>
                          </a:solidFill>
                          <a:effectLst/>
                          <a:latin typeface="Arial" panose="020B0604020202020204" pitchFamily="34" charset="0"/>
                        </a:rPr>
                        <a:t> </a:t>
                      </a:r>
                      <a:r>
                        <a:rPr lang="en-CA" sz="2800" b="1" i="0" u="none" strike="noStrike" dirty="0" smtClean="0">
                          <a:solidFill>
                            <a:srgbClr val="00B0F0"/>
                          </a:solidFill>
                          <a:effectLst/>
                          <a:latin typeface="Arial" panose="020B0604020202020204" pitchFamily="34" charset="0"/>
                        </a:rPr>
                        <a:t>level</a:t>
                      </a:r>
                      <a:endParaRPr lang="en-CA" sz="2800" b="1" i="0" u="none" strike="noStrike" dirty="0">
                        <a:solidFill>
                          <a:srgbClr val="00B0F0"/>
                        </a:solidFill>
                        <a:effectLst/>
                        <a:latin typeface="Arial" panose="020B0604020202020204" pitchFamily="34" charset="0"/>
                      </a:endParaRPr>
                    </a:p>
                  </a:txBody>
                  <a:tcPr marL="72000" marR="6350" marT="635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800" b="1" i="0" u="none" strike="noStrike" dirty="0" smtClean="0">
                          <a:solidFill>
                            <a:srgbClr val="00B0F0"/>
                          </a:solidFill>
                          <a:effectLst/>
                          <a:latin typeface="Arial" panose="020B0604020202020204" pitchFamily="34" charset="0"/>
                        </a:rPr>
                        <a:t>primary</a:t>
                      </a:r>
                      <a:r>
                        <a:rPr lang="en-CA" sz="2800" b="0" i="0" u="none" strike="noStrike" dirty="0" smtClean="0">
                          <a:effectLst/>
                          <a:latin typeface="Arial" panose="020B0604020202020204" pitchFamily="34" charset="0"/>
                        </a:rPr>
                        <a:t> </a:t>
                      </a:r>
                      <a:r>
                        <a:rPr lang="en-CA" sz="2800" b="0" i="0" u="none" strike="noStrike" dirty="0">
                          <a:effectLst/>
                          <a:latin typeface="Arial" panose="020B0604020202020204" pitchFamily="34" charset="0"/>
                        </a:rPr>
                        <a:t>- coping and appraisal skills</a:t>
                      </a:r>
                    </a:p>
                  </a:txBody>
                  <a:tcPr marL="72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800" b="1" i="0" u="none" strike="noStrike" dirty="0" smtClean="0">
                          <a:solidFill>
                            <a:srgbClr val="00B0F0"/>
                          </a:solidFill>
                          <a:effectLst/>
                          <a:latin typeface="Arial" panose="020B0604020202020204" pitchFamily="34" charset="0"/>
                        </a:rPr>
                        <a:t>primary</a:t>
                      </a:r>
                      <a:r>
                        <a:rPr lang="en-CA" sz="2800" b="1" i="0" u="none" strike="noStrike" dirty="0" smtClean="0">
                          <a:solidFill>
                            <a:srgbClr val="FFFF00"/>
                          </a:solidFill>
                          <a:effectLst/>
                          <a:latin typeface="Arial" panose="020B0604020202020204" pitchFamily="34" charset="0"/>
                        </a:rPr>
                        <a:t> </a:t>
                      </a:r>
                      <a:r>
                        <a:rPr lang="en-CA" sz="2800" b="1" i="0" u="none" strike="noStrike" dirty="0" smtClean="0">
                          <a:solidFill>
                            <a:schemeClr val="tx1"/>
                          </a:solidFill>
                          <a:effectLst/>
                          <a:latin typeface="Arial" panose="020B0604020202020204" pitchFamily="34" charset="0"/>
                        </a:rPr>
                        <a:t>– </a:t>
                      </a:r>
                      <a:r>
                        <a:rPr lang="en-CA" sz="2800" b="0" i="0" u="none" strike="noStrike" dirty="0" smtClean="0">
                          <a:solidFill>
                            <a:schemeClr val="tx1"/>
                          </a:solidFill>
                          <a:effectLst/>
                          <a:latin typeface="Arial" panose="020B0604020202020204" pitchFamily="34" charset="0"/>
                        </a:rPr>
                        <a:t>changing the workplace</a:t>
                      </a:r>
                      <a:endParaRPr lang="en-CA" sz="2800" b="0" i="0" u="none" strike="noStrike" dirty="0">
                        <a:solidFill>
                          <a:srgbClr val="FF0000"/>
                        </a:solidFill>
                        <a:effectLst/>
                        <a:latin typeface="Arial" panose="020B0604020202020204" pitchFamily="34" charset="0"/>
                      </a:endParaRPr>
                    </a:p>
                  </a:txBody>
                  <a:tcPr marL="72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398">
                <a:tc vMerge="1">
                  <a:txBody>
                    <a:bodyPr/>
                    <a:lstStyle/>
                    <a:p>
                      <a:endParaRPr lang="en-CA"/>
                    </a:p>
                  </a:txBody>
                  <a:tcPr/>
                </a:tc>
                <a:tc>
                  <a:txBody>
                    <a:bodyPr/>
                    <a:lstStyle/>
                    <a:p>
                      <a:pPr algn="ctr" fontAlgn="b"/>
                      <a:r>
                        <a:rPr lang="en-CA" sz="2800" b="1" i="0" u="none" strike="noStrike" dirty="0" smtClean="0">
                          <a:solidFill>
                            <a:srgbClr val="00B0F0"/>
                          </a:solidFill>
                          <a:effectLst/>
                          <a:latin typeface="Arial" panose="020B0604020202020204" pitchFamily="34" charset="0"/>
                        </a:rPr>
                        <a:t>secondary</a:t>
                      </a:r>
                      <a:r>
                        <a:rPr lang="en-CA" sz="2800" b="0" i="0" u="none" strike="noStrike" dirty="0" smtClean="0">
                          <a:effectLst/>
                          <a:latin typeface="Arial" panose="020B0604020202020204" pitchFamily="34" charset="0"/>
                        </a:rPr>
                        <a:t> </a:t>
                      </a:r>
                      <a:r>
                        <a:rPr lang="en-CA" sz="2800" b="0" i="0" u="none" strike="noStrike" dirty="0">
                          <a:effectLst/>
                          <a:latin typeface="Arial" panose="020B0604020202020204" pitchFamily="34" charset="0"/>
                        </a:rPr>
                        <a:t>- wellness, relaxation techniques (mindfulness)</a:t>
                      </a:r>
                    </a:p>
                  </a:txBody>
                  <a:tcPr marL="72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800" b="1" i="0" u="none" strike="noStrike" dirty="0" smtClean="0">
                          <a:solidFill>
                            <a:srgbClr val="00B0F0"/>
                          </a:solidFill>
                          <a:effectLst/>
                          <a:latin typeface="Arial" panose="020B0604020202020204" pitchFamily="34" charset="0"/>
                        </a:rPr>
                        <a:t>secondary</a:t>
                      </a:r>
                      <a:r>
                        <a:rPr lang="en-CA" sz="2800" b="0" i="0" u="none" strike="noStrike" dirty="0" smtClean="0">
                          <a:effectLst/>
                          <a:latin typeface="Arial" panose="020B0604020202020204" pitchFamily="34" charset="0"/>
                        </a:rPr>
                        <a:t> </a:t>
                      </a:r>
                      <a:r>
                        <a:rPr lang="en-CA" sz="2800" b="0" i="0" u="none" strike="noStrike" dirty="0">
                          <a:effectLst/>
                          <a:latin typeface="Arial" panose="020B0604020202020204" pitchFamily="34" charset="0"/>
                        </a:rPr>
                        <a:t>- awareness, screening </a:t>
                      </a:r>
                      <a:r>
                        <a:rPr lang="en-CA" sz="2800" b="0" i="0" u="none" strike="noStrike" dirty="0" smtClean="0">
                          <a:effectLst/>
                          <a:latin typeface="Arial" panose="020B0604020202020204" pitchFamily="34" charset="0"/>
                        </a:rPr>
                        <a:t>(MH 1</a:t>
                      </a:r>
                      <a:r>
                        <a:rPr lang="en-CA" sz="2800" b="0" i="0" u="none" strike="noStrike" baseline="30000" dirty="0" smtClean="0">
                          <a:effectLst/>
                          <a:latin typeface="Arial" panose="020B0604020202020204" pitchFamily="34" charset="0"/>
                        </a:rPr>
                        <a:t>st</a:t>
                      </a:r>
                      <a:r>
                        <a:rPr lang="en-CA" sz="2800" b="0" i="0" u="none" strike="noStrike" dirty="0" smtClean="0">
                          <a:effectLst/>
                          <a:latin typeface="Arial" panose="020B0604020202020204" pitchFamily="34" charset="0"/>
                        </a:rPr>
                        <a:t> aid)</a:t>
                      </a:r>
                      <a:endParaRPr lang="en-CA" sz="2800" b="0" i="0" u="none" strike="noStrike" dirty="0">
                        <a:effectLst/>
                        <a:latin typeface="Arial" panose="020B0604020202020204" pitchFamily="34" charset="0"/>
                      </a:endParaRPr>
                    </a:p>
                  </a:txBody>
                  <a:tcPr marL="72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3189">
                <a:tc vMerge="1">
                  <a:txBody>
                    <a:bodyPr/>
                    <a:lstStyle/>
                    <a:p>
                      <a:endParaRPr lang="en-CA"/>
                    </a:p>
                  </a:txBody>
                  <a:tcPr/>
                </a:tc>
                <a:tc>
                  <a:txBody>
                    <a:bodyPr/>
                    <a:lstStyle/>
                    <a:p>
                      <a:pPr algn="ctr" fontAlgn="b"/>
                      <a:r>
                        <a:rPr lang="en-CA" sz="2800" b="1" i="0" u="none" strike="noStrike" dirty="0" smtClean="0">
                          <a:solidFill>
                            <a:srgbClr val="00B0F0"/>
                          </a:solidFill>
                          <a:effectLst/>
                          <a:latin typeface="Arial" panose="020B0604020202020204" pitchFamily="34" charset="0"/>
                        </a:rPr>
                        <a:t>tertiary</a:t>
                      </a:r>
                      <a:r>
                        <a:rPr lang="en-CA" sz="2800" b="0" i="0" u="none" strike="noStrike" dirty="0" smtClean="0">
                          <a:effectLst/>
                          <a:latin typeface="Arial" panose="020B0604020202020204" pitchFamily="34" charset="0"/>
                        </a:rPr>
                        <a:t> </a:t>
                      </a:r>
                      <a:r>
                        <a:rPr lang="en-CA" sz="2800" b="0" i="0" u="none" strike="noStrike" dirty="0">
                          <a:effectLst/>
                          <a:latin typeface="Arial" panose="020B0604020202020204" pitchFamily="34" charset="0"/>
                        </a:rPr>
                        <a:t>- therapy, counselling, medication, support</a:t>
                      </a:r>
                    </a:p>
                  </a:txBody>
                  <a:tcPr marL="72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800" b="1" i="0" u="none" strike="noStrike" dirty="0" smtClean="0">
                          <a:solidFill>
                            <a:srgbClr val="00B0F0"/>
                          </a:solidFill>
                          <a:effectLst/>
                          <a:latin typeface="Arial" panose="020B0604020202020204" pitchFamily="34" charset="0"/>
                        </a:rPr>
                        <a:t>tertiary</a:t>
                      </a:r>
                      <a:r>
                        <a:rPr lang="en-CA" sz="2800" b="0" i="0" u="none" strike="noStrike" dirty="0" smtClean="0">
                          <a:effectLst/>
                          <a:latin typeface="Arial" panose="020B0604020202020204" pitchFamily="34" charset="0"/>
                        </a:rPr>
                        <a:t> </a:t>
                      </a:r>
                      <a:r>
                        <a:rPr lang="en-CA" sz="2800" b="0" i="0" u="none" strike="noStrike" dirty="0">
                          <a:effectLst/>
                          <a:latin typeface="Arial" panose="020B0604020202020204" pitchFamily="34" charset="0"/>
                        </a:rPr>
                        <a:t>- Employee Assistance Programs (EAP), Return to Work</a:t>
                      </a:r>
                    </a:p>
                  </a:txBody>
                  <a:tcPr marL="72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Oval 1"/>
          <p:cNvSpPr/>
          <p:nvPr/>
        </p:nvSpPr>
        <p:spPr>
          <a:xfrm>
            <a:off x="4826000" y="2209800"/>
            <a:ext cx="4165600" cy="1066800"/>
          </a:xfrm>
          <a:prstGeom prst="ellipse">
            <a:avLst/>
          </a:prstGeom>
          <a:noFill/>
          <a:ln w="133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35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aversa\Pictures\Work\clip art\trottamundo_puzz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196975"/>
            <a:ext cx="367665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5257800" y="4464428"/>
            <a:ext cx="31720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dirty="0">
                <a:solidFill>
                  <a:srgbClr val="00B050"/>
                </a:solidFill>
                <a:effectLst>
                  <a:outerShdw blurRad="38100" dist="38100" dir="2700000" algn="tl">
                    <a:srgbClr val="000000">
                      <a:alpha val="43137"/>
                    </a:srgbClr>
                  </a:outerShdw>
                </a:effectLst>
                <a:latin typeface="Segoe UI Symbol" pitchFamily="34" charset="0"/>
                <a:ea typeface="Segoe UI Symbol" pitchFamily="34" charset="0"/>
                <a:cs typeface="Segoe UI Symbol" pitchFamily="34" charset="0"/>
              </a:rPr>
              <a:t>Accommodate the </a:t>
            </a:r>
            <a:r>
              <a:rPr lang="en-US" sz="3200" b="1" dirty="0" smtClean="0">
                <a:solidFill>
                  <a:srgbClr val="00B050"/>
                </a:solidFill>
                <a:effectLst>
                  <a:outerShdw blurRad="38100" dist="38100" dir="2700000" algn="tl">
                    <a:srgbClr val="000000">
                      <a:alpha val="43137"/>
                    </a:srgbClr>
                  </a:outerShdw>
                </a:effectLst>
                <a:latin typeface="Segoe UI Symbol" pitchFamily="34" charset="0"/>
                <a:ea typeface="Segoe UI Symbol" pitchFamily="34" charset="0"/>
                <a:cs typeface="Segoe UI Symbol" pitchFamily="34" charset="0"/>
              </a:rPr>
              <a:t>worker (RTW)</a:t>
            </a:r>
            <a:endParaRPr lang="en-US" sz="3200" b="1" dirty="0">
              <a:solidFill>
                <a:srgbClr val="00B050"/>
              </a:solidFill>
              <a:effectLst>
                <a:outerShdw blurRad="38100" dist="38100" dir="2700000" algn="tl">
                  <a:srgbClr val="000000">
                    <a:alpha val="43137"/>
                  </a:srgbClr>
                </a:outerShdw>
              </a:effectLst>
              <a:latin typeface="Segoe UI Symbol" pitchFamily="34" charset="0"/>
              <a:ea typeface="Segoe UI Symbol" pitchFamily="34" charset="0"/>
              <a:cs typeface="Segoe UI Symbol" pitchFamily="34" charset="0"/>
            </a:endParaRPr>
          </a:p>
        </p:txBody>
      </p:sp>
      <p:pic>
        <p:nvPicPr>
          <p:cNvPr id="14340" name="Picture 2" descr="C:\Users\taversa\Pictures\Work\clip art\trottamundo_puzz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966788"/>
            <a:ext cx="367665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3"/>
          <p:cNvSpPr txBox="1">
            <a:spLocks noChangeArrowheads="1"/>
          </p:cNvSpPr>
          <p:nvPr/>
        </p:nvSpPr>
        <p:spPr bwMode="auto">
          <a:xfrm>
            <a:off x="2778748" y="4190382"/>
            <a:ext cx="30241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dirty="0">
                <a:solidFill>
                  <a:srgbClr val="0070C0"/>
                </a:solidFill>
                <a:effectLst>
                  <a:outerShdw blurRad="38100" dist="38100" dir="2700000" algn="tl">
                    <a:srgbClr val="000000">
                      <a:alpha val="43137"/>
                    </a:srgbClr>
                  </a:outerShdw>
                </a:effectLst>
                <a:latin typeface="Segoe UI Symbol" pitchFamily="34" charset="0"/>
                <a:ea typeface="Segoe UI Symbol" pitchFamily="34" charset="0"/>
                <a:cs typeface="Segoe UI Symbol" pitchFamily="34" charset="0"/>
              </a:rPr>
              <a:t>Employee Assistance Program</a:t>
            </a:r>
          </a:p>
        </p:txBody>
      </p:sp>
      <p:sp>
        <p:nvSpPr>
          <p:cNvPr id="14342" name="TextBox 5"/>
          <p:cNvSpPr txBox="1">
            <a:spLocks noChangeArrowheads="1"/>
          </p:cNvSpPr>
          <p:nvPr/>
        </p:nvSpPr>
        <p:spPr bwMode="auto">
          <a:xfrm>
            <a:off x="2142514" y="1770496"/>
            <a:ext cx="3086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b="1" dirty="0" smtClean="0">
                <a:solidFill>
                  <a:srgbClr val="FF0000"/>
                </a:solidFill>
                <a:effectLst>
                  <a:outerShdw blurRad="38100" dist="38100" dir="2700000" algn="tl">
                    <a:srgbClr val="000000">
                      <a:alpha val="43137"/>
                    </a:srgbClr>
                  </a:outerShdw>
                </a:effectLst>
                <a:latin typeface="Segoe UI Symbol" pitchFamily="34" charset="0"/>
                <a:ea typeface="Segoe UI Symbol" pitchFamily="34" charset="0"/>
                <a:cs typeface="Segoe UI Symbol" pitchFamily="34" charset="0"/>
              </a:rPr>
              <a:t>Primary Prevention</a:t>
            </a:r>
            <a:endParaRPr lang="en-US" sz="4000" b="1" dirty="0">
              <a:solidFill>
                <a:srgbClr val="FF0000"/>
              </a:solidFill>
              <a:effectLst>
                <a:outerShdw blurRad="38100" dist="38100" dir="2700000" algn="tl">
                  <a:srgbClr val="000000">
                    <a:alpha val="43137"/>
                  </a:srgbClr>
                </a:outerShdw>
              </a:effectLst>
              <a:latin typeface="Segoe UI Symbol" pitchFamily="34" charset="0"/>
              <a:ea typeface="Segoe UI Symbol" pitchFamily="34" charset="0"/>
              <a:cs typeface="Segoe UI Symbol" pitchFamily="34" charset="0"/>
            </a:endParaRPr>
          </a:p>
        </p:txBody>
      </p:sp>
      <p:sp>
        <p:nvSpPr>
          <p:cNvPr id="14343" name="TextBox 6"/>
          <p:cNvSpPr txBox="1">
            <a:spLocks noChangeArrowheads="1"/>
          </p:cNvSpPr>
          <p:nvPr/>
        </p:nvSpPr>
        <p:spPr bwMode="auto">
          <a:xfrm>
            <a:off x="4800600" y="1318713"/>
            <a:ext cx="309721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dirty="0"/>
          </a:p>
          <a:p>
            <a:pPr eaLnBrk="1" hangingPunct="1"/>
            <a:r>
              <a:rPr lang="en-US" sz="3200" b="1" dirty="0">
                <a:solidFill>
                  <a:srgbClr val="FFFF00"/>
                </a:solidFill>
                <a:effectLst>
                  <a:outerShdw blurRad="38100" dist="38100" dir="2700000" algn="tl">
                    <a:srgbClr val="000000">
                      <a:alpha val="43137"/>
                    </a:srgbClr>
                  </a:outerShdw>
                </a:effectLst>
                <a:latin typeface="Segoe UI Symbol" pitchFamily="34" charset="0"/>
                <a:ea typeface="Segoe UI Symbol" pitchFamily="34" charset="0"/>
                <a:cs typeface="Segoe UI Symbol" pitchFamily="34" charset="0"/>
              </a:rPr>
              <a:t>Wellness programs, awareness </a:t>
            </a:r>
            <a:r>
              <a:rPr lang="en-US" sz="3200" b="1" dirty="0" smtClean="0">
                <a:solidFill>
                  <a:srgbClr val="FFFF00"/>
                </a:solidFill>
                <a:effectLst>
                  <a:outerShdw blurRad="38100" dist="38100" dir="2700000" algn="tl">
                    <a:srgbClr val="000000">
                      <a:alpha val="43137"/>
                    </a:srgbClr>
                  </a:outerShdw>
                </a:effectLst>
                <a:latin typeface="Segoe UI Symbol" pitchFamily="34" charset="0"/>
                <a:ea typeface="Segoe UI Symbol" pitchFamily="34" charset="0"/>
                <a:cs typeface="Segoe UI Symbol" pitchFamily="34" charset="0"/>
              </a:rPr>
              <a:t>training</a:t>
            </a:r>
            <a:endParaRPr lang="en-US" sz="3200" b="1" dirty="0">
              <a:solidFill>
                <a:srgbClr val="FFFF00"/>
              </a:solidFill>
              <a:effectLst>
                <a:outerShdw blurRad="38100" dist="38100" dir="2700000" algn="tl">
                  <a:srgbClr val="000000">
                    <a:alpha val="43137"/>
                  </a:srgbClr>
                </a:outerShdw>
              </a:effectLst>
              <a:latin typeface="Segoe UI Symbol" pitchFamily="34" charset="0"/>
              <a:ea typeface="Segoe UI Symbol" pitchFamily="34" charset="0"/>
              <a:cs typeface="Segoe UI Symbol" pitchFamily="34" charset="0"/>
            </a:endParaRPr>
          </a:p>
        </p:txBody>
      </p:sp>
    </p:spTree>
    <p:extLst>
      <p:ext uri="{BB962C8B-B14F-4D97-AF65-F5344CB8AC3E}">
        <p14:creationId xmlns:p14="http://schemas.microsoft.com/office/powerpoint/2010/main" val="19931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l="9584" t="28484" r="9908" b="4669"/>
          <a:stretch/>
        </p:blipFill>
        <p:spPr>
          <a:xfrm>
            <a:off x="76200" y="1676400"/>
            <a:ext cx="3200400" cy="3200400"/>
          </a:xfrm>
          <a:prstGeom prst="rect">
            <a:avLst/>
          </a:prstGeom>
        </p:spPr>
      </p:pic>
      <p:pic>
        <p:nvPicPr>
          <p:cNvPr id="19" name="Picture 18"/>
          <p:cNvPicPr>
            <a:picLocks noChangeAspect="1"/>
          </p:cNvPicPr>
          <p:nvPr/>
        </p:nvPicPr>
        <p:blipFill>
          <a:blip r:embed="rId4"/>
          <a:stretch>
            <a:fillRect/>
          </a:stretch>
        </p:blipFill>
        <p:spPr>
          <a:xfrm>
            <a:off x="2971800" y="-10810"/>
            <a:ext cx="6248400" cy="6868810"/>
          </a:xfrm>
          <a:prstGeom prst="rect">
            <a:avLst/>
          </a:prstGeom>
        </p:spPr>
      </p:pic>
      <p:sp>
        <p:nvSpPr>
          <p:cNvPr id="21" name="Title 1"/>
          <p:cNvSpPr txBox="1">
            <a:spLocks/>
          </p:cNvSpPr>
          <p:nvPr/>
        </p:nvSpPr>
        <p:spPr>
          <a:xfrm>
            <a:off x="381000" y="304800"/>
            <a:ext cx="7772400" cy="9144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Comic Sans MS" pitchFamily="66" charset="0"/>
                <a:ea typeface="+mj-ea"/>
                <a:cs typeface="+mj-cs"/>
              </a:defRPr>
            </a:lvl1pPr>
            <a:extLst/>
          </a:lstStyle>
          <a:p>
            <a:r>
              <a:rPr lang="en-CA" dirty="0" smtClean="0"/>
              <a:t>Overview:</a:t>
            </a:r>
            <a:endParaRPr lang="en-CA" dirty="0"/>
          </a:p>
        </p:txBody>
      </p:sp>
      <p:sp>
        <p:nvSpPr>
          <p:cNvPr id="2" name="Oval 1"/>
          <p:cNvSpPr/>
          <p:nvPr/>
        </p:nvSpPr>
        <p:spPr>
          <a:xfrm>
            <a:off x="5257800" y="5562600"/>
            <a:ext cx="2286000" cy="1066800"/>
          </a:xfrm>
          <a:prstGeom prst="ellipse">
            <a:avLst/>
          </a:prstGeom>
          <a:noFill/>
          <a:ln w="142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0780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Organize the workplace</a:t>
            </a:r>
            <a:endParaRPr lang="en-CA" dirty="0"/>
          </a:p>
        </p:txBody>
      </p:sp>
      <p:sp>
        <p:nvSpPr>
          <p:cNvPr id="3" name="Content Placeholder 2"/>
          <p:cNvSpPr>
            <a:spLocks noGrp="1"/>
          </p:cNvSpPr>
          <p:nvPr>
            <p:ph idx="1"/>
          </p:nvPr>
        </p:nvSpPr>
        <p:spPr/>
        <p:txBody>
          <a:bodyPr>
            <a:normAutofit lnSpcReduction="10000"/>
          </a:bodyPr>
          <a:lstStyle/>
          <a:p>
            <a:r>
              <a:rPr lang="en-CA" dirty="0" smtClean="0"/>
              <a:t>Set up a steering committee with good representation (JHSC?)</a:t>
            </a:r>
          </a:p>
          <a:p>
            <a:r>
              <a:rPr lang="en-CA" dirty="0" smtClean="0"/>
              <a:t>Get commitment to respect and respond to process</a:t>
            </a:r>
          </a:p>
          <a:p>
            <a:r>
              <a:rPr lang="en-CA" dirty="0" smtClean="0"/>
              <a:t>Get endorsements (JHSC, wellness committee?, union, management, other respected leaders/committees)</a:t>
            </a:r>
          </a:p>
          <a:p>
            <a:r>
              <a:rPr lang="en-CA" dirty="0" smtClean="0"/>
              <a:t>Prepare for receiving the results – what will be the game plan and the time frame?</a:t>
            </a:r>
          </a:p>
          <a:p>
            <a:endParaRPr lang="en-CA" dirty="0"/>
          </a:p>
        </p:txBody>
      </p:sp>
    </p:spTree>
    <p:extLst>
      <p:ext uri="{BB962C8B-B14F-4D97-AF65-F5344CB8AC3E}">
        <p14:creationId xmlns:p14="http://schemas.microsoft.com/office/powerpoint/2010/main" val="2462548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13122"/>
            <a:ext cx="11277600" cy="6871122"/>
          </a:xfrm>
          <a:prstGeom prst="rect">
            <a:avLst/>
          </a:prstGeom>
        </p:spPr>
      </p:pic>
      <p:sp>
        <p:nvSpPr>
          <p:cNvPr id="6" name="Rectangle 5"/>
          <p:cNvSpPr/>
          <p:nvPr/>
        </p:nvSpPr>
        <p:spPr>
          <a:xfrm>
            <a:off x="0" y="6400800"/>
            <a:ext cx="3959417" cy="369332"/>
          </a:xfrm>
          <a:prstGeom prst="rect">
            <a:avLst/>
          </a:prstGeom>
        </p:spPr>
        <p:txBody>
          <a:bodyPr wrap="none">
            <a:spAutoFit/>
          </a:bodyPr>
          <a:lstStyle/>
          <a:p>
            <a:r>
              <a:rPr lang="en-CA" dirty="0">
                <a:hlinkClick r:id="rId3"/>
              </a:rPr>
              <a:t>https://www.its-possible.ca/awareness</a:t>
            </a:r>
            <a:r>
              <a:rPr lang="en-CA" dirty="0" smtClean="0">
                <a:hlinkClick r:id="rId3"/>
              </a:rPr>
              <a:t>/</a:t>
            </a:r>
            <a:r>
              <a:rPr lang="en-CA" dirty="0" smtClean="0"/>
              <a:t> </a:t>
            </a:r>
            <a:endParaRPr lang="en-CA" dirty="0"/>
          </a:p>
        </p:txBody>
      </p:sp>
      <p:sp>
        <p:nvSpPr>
          <p:cNvPr id="9" name="TextBox 8"/>
          <p:cNvSpPr txBox="1"/>
          <p:nvPr/>
        </p:nvSpPr>
        <p:spPr>
          <a:xfrm>
            <a:off x="0" y="1143000"/>
            <a:ext cx="2971800" cy="1077218"/>
          </a:xfrm>
          <a:prstGeom prst="rect">
            <a:avLst/>
          </a:prstGeom>
          <a:noFill/>
        </p:spPr>
        <p:txBody>
          <a:bodyPr wrap="square" rtlCol="0">
            <a:spAutoFit/>
          </a:bodyPr>
          <a:lstStyle/>
          <a:p>
            <a:r>
              <a:rPr lang="en-CA" sz="3200" b="1" dirty="0" smtClean="0">
                <a:solidFill>
                  <a:srgbClr val="0070C0"/>
                </a:solidFill>
                <a:latin typeface="Comic Sans MS" panose="030F0702030302020204" pitchFamily="66" charset="0"/>
              </a:rPr>
              <a:t>Are you ready?</a:t>
            </a:r>
            <a:endParaRPr lang="en-CA" sz="32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815357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5105400" cy="1416304"/>
          </a:xfrm>
        </p:spPr>
        <p:txBody>
          <a:bodyPr/>
          <a:lstStyle/>
          <a:p>
            <a:r>
              <a:rPr lang="en-CA" dirty="0" smtClean="0"/>
              <a:t>Motivation</a:t>
            </a:r>
            <a:r>
              <a:rPr lang="en-CA" dirty="0" smtClean="0"/>
              <a:t/>
            </a:r>
            <a:br>
              <a:rPr lang="en-CA" dirty="0" smtClean="0"/>
            </a:br>
            <a:r>
              <a:rPr lang="en-CA" dirty="0" smtClean="0"/>
              <a:t>(sticks and carrots):</a:t>
            </a:r>
            <a:endParaRPr lang="en-CA" dirty="0"/>
          </a:p>
        </p:txBody>
      </p:sp>
      <p:sp>
        <p:nvSpPr>
          <p:cNvPr id="3" name="Content Placeholder 2"/>
          <p:cNvSpPr>
            <a:spLocks noGrp="1"/>
          </p:cNvSpPr>
          <p:nvPr>
            <p:ph idx="1"/>
          </p:nvPr>
        </p:nvSpPr>
        <p:spPr/>
        <p:txBody>
          <a:bodyPr>
            <a:normAutofit fontScale="92500" lnSpcReduction="20000"/>
          </a:bodyPr>
          <a:lstStyle/>
          <a:p>
            <a:pPr marL="582930" indent="-514350">
              <a:buFont typeface="+mj-lt"/>
              <a:buAutoNum type="arabicPeriod"/>
            </a:pPr>
            <a:r>
              <a:rPr lang="en-CA" dirty="0" smtClean="0"/>
              <a:t>Costs ($51 billion)</a:t>
            </a:r>
          </a:p>
          <a:p>
            <a:pPr marL="582930" indent="-514350">
              <a:buFont typeface="+mj-lt"/>
              <a:buAutoNum type="arabicPeriod"/>
            </a:pPr>
            <a:r>
              <a:rPr lang="en-CA" dirty="0" smtClean="0"/>
              <a:t>Risk (do you want to read about your workplace in the newspaper?)</a:t>
            </a:r>
          </a:p>
          <a:p>
            <a:pPr marL="582930" indent="-514350">
              <a:buFont typeface="+mj-lt"/>
              <a:buAutoNum type="arabicPeriod"/>
            </a:pPr>
            <a:r>
              <a:rPr lang="en-CA" dirty="0" smtClean="0"/>
              <a:t>Legal liability </a:t>
            </a:r>
            <a:r>
              <a:rPr lang="en-CA" dirty="0" smtClean="0"/>
              <a:t>(Kathrine Lippel &amp; Martin </a:t>
            </a:r>
            <a:r>
              <a:rPr lang="en-CA" dirty="0" err="1" smtClean="0"/>
              <a:t>Shain’s</a:t>
            </a:r>
            <a:r>
              <a:rPr lang="en-CA" dirty="0" smtClean="0"/>
              <a:t> work)</a:t>
            </a:r>
          </a:p>
          <a:p>
            <a:pPr marL="582930" indent="-514350">
              <a:buFont typeface="+mj-lt"/>
              <a:buAutoNum type="arabicPeriod"/>
            </a:pPr>
            <a:r>
              <a:rPr lang="en-CA" dirty="0" smtClean="0"/>
              <a:t>Worker retention and recruitment (good place to work)</a:t>
            </a:r>
          </a:p>
          <a:p>
            <a:pPr marL="582930" indent="-514350">
              <a:buFont typeface="+mj-lt"/>
              <a:buAutoNum type="arabicPeriod"/>
            </a:pPr>
            <a:r>
              <a:rPr lang="en-CA" dirty="0" smtClean="0"/>
              <a:t>Excellence and sustainability</a:t>
            </a:r>
          </a:p>
          <a:p>
            <a:pPr marL="582930" indent="-514350">
              <a:buFont typeface="+mj-lt"/>
              <a:buAutoNum type="arabicPeriod"/>
            </a:pPr>
            <a:r>
              <a:rPr lang="en-CA" dirty="0" smtClean="0"/>
              <a:t>The right thing to do – “law </a:t>
            </a:r>
            <a:r>
              <a:rPr lang="en-CA" dirty="0"/>
              <a:t>is the conscience of those who have </a:t>
            </a:r>
            <a:r>
              <a:rPr lang="en-CA" dirty="0" smtClean="0"/>
              <a:t>none” (James Ham, 1983 IAPA Conference)</a:t>
            </a:r>
            <a:endParaRPr lang="en-CA" dirty="0"/>
          </a:p>
        </p:txBody>
      </p:sp>
      <p:pic>
        <p:nvPicPr>
          <p:cNvPr id="2050" name="Picture 2" descr="Carrot 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165" y="0"/>
            <a:ext cx="3533676" cy="1783560"/>
          </a:xfrm>
          <a:prstGeom prst="rect">
            <a:avLst/>
          </a:prstGeom>
          <a:solidFill>
            <a:schemeClr val="tx1"/>
          </a:solidFill>
        </p:spPr>
      </p:pic>
    </p:spTree>
    <p:extLst>
      <p:ext uri="{BB962C8B-B14F-4D97-AF65-F5344CB8AC3E}">
        <p14:creationId xmlns:p14="http://schemas.microsoft.com/office/powerpoint/2010/main" val="14920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l="9584" t="28484" r="9908" b="4669"/>
          <a:stretch/>
        </p:blipFill>
        <p:spPr>
          <a:xfrm>
            <a:off x="76200" y="1676400"/>
            <a:ext cx="3200400" cy="3200400"/>
          </a:xfrm>
          <a:prstGeom prst="rect">
            <a:avLst/>
          </a:prstGeom>
        </p:spPr>
      </p:pic>
      <p:pic>
        <p:nvPicPr>
          <p:cNvPr id="19" name="Picture 18"/>
          <p:cNvPicPr>
            <a:picLocks noChangeAspect="1"/>
          </p:cNvPicPr>
          <p:nvPr/>
        </p:nvPicPr>
        <p:blipFill>
          <a:blip r:embed="rId4"/>
          <a:stretch>
            <a:fillRect/>
          </a:stretch>
        </p:blipFill>
        <p:spPr>
          <a:xfrm>
            <a:off x="2971800" y="-10810"/>
            <a:ext cx="6248400" cy="6868810"/>
          </a:xfrm>
          <a:prstGeom prst="rect">
            <a:avLst/>
          </a:prstGeom>
        </p:spPr>
      </p:pic>
      <p:sp>
        <p:nvSpPr>
          <p:cNvPr id="21" name="Title 1"/>
          <p:cNvSpPr txBox="1">
            <a:spLocks/>
          </p:cNvSpPr>
          <p:nvPr/>
        </p:nvSpPr>
        <p:spPr>
          <a:xfrm>
            <a:off x="381000" y="304800"/>
            <a:ext cx="7772400" cy="9144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Comic Sans MS" pitchFamily="66" charset="0"/>
                <a:ea typeface="+mj-ea"/>
                <a:cs typeface="+mj-cs"/>
              </a:defRPr>
            </a:lvl1pPr>
            <a:extLst/>
          </a:lstStyle>
          <a:p>
            <a:r>
              <a:rPr lang="en-CA" dirty="0" smtClean="0"/>
              <a:t>Overview:</a:t>
            </a:r>
            <a:endParaRPr lang="en-CA" dirty="0"/>
          </a:p>
        </p:txBody>
      </p:sp>
      <p:sp>
        <p:nvSpPr>
          <p:cNvPr id="2" name="Oval 1"/>
          <p:cNvSpPr/>
          <p:nvPr/>
        </p:nvSpPr>
        <p:spPr>
          <a:xfrm>
            <a:off x="5029200" y="3423594"/>
            <a:ext cx="1676400" cy="1072205"/>
          </a:xfrm>
          <a:prstGeom prst="ellipse">
            <a:avLst/>
          </a:prstGeom>
          <a:noFill/>
          <a:ln w="142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25908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252520" cy="726232"/>
          </a:xfrm>
        </p:spPr>
        <p:txBody>
          <a:bodyPr/>
          <a:lstStyle/>
          <a:p>
            <a:pPr algn="ctr"/>
            <a:r>
              <a:rPr lang="en-CA" sz="4000" dirty="0" smtClean="0"/>
              <a:t>Mental Injuries Tool (MIT) Group:</a:t>
            </a:r>
            <a:endParaRPr lang="en-CA" sz="4000" dirty="0"/>
          </a:p>
        </p:txBody>
      </p:sp>
      <p:sp>
        <p:nvSpPr>
          <p:cNvPr id="3" name="Content Placeholder 2"/>
          <p:cNvSpPr>
            <a:spLocks noGrp="1"/>
          </p:cNvSpPr>
          <p:nvPr>
            <p:ph idx="1"/>
          </p:nvPr>
        </p:nvSpPr>
        <p:spPr>
          <a:xfrm>
            <a:off x="685800" y="1676400"/>
            <a:ext cx="8062664" cy="4871392"/>
          </a:xfrm>
        </p:spPr>
        <p:txBody>
          <a:bodyPr>
            <a:normAutofit fontScale="85000" lnSpcReduction="20000"/>
          </a:bodyPr>
          <a:lstStyle/>
          <a:p>
            <a:r>
              <a:rPr lang="en-US" dirty="0"/>
              <a:t>The Mental Injuries Tool group was established </a:t>
            </a:r>
            <a:r>
              <a:rPr lang="en-US" dirty="0" smtClean="0"/>
              <a:t>in </a:t>
            </a:r>
            <a:r>
              <a:rPr lang="en-US" dirty="0" smtClean="0">
                <a:solidFill>
                  <a:srgbClr val="FFFF00"/>
                </a:solidFill>
              </a:rPr>
              <a:t>2009</a:t>
            </a:r>
            <a:r>
              <a:rPr lang="en-US" dirty="0" smtClean="0"/>
              <a:t> out </a:t>
            </a:r>
            <a:r>
              <a:rPr lang="en-US" dirty="0"/>
              <a:t>of a </a:t>
            </a:r>
            <a:r>
              <a:rPr lang="en-US" dirty="0">
                <a:solidFill>
                  <a:srgbClr val="FFFF00"/>
                </a:solidFill>
              </a:rPr>
              <a:t>stakeholder</a:t>
            </a:r>
            <a:r>
              <a:rPr lang="en-US" dirty="0"/>
              <a:t> sub-committee of worker representatives and the Occupational Health Clinics for Ontario Workers who were charged with “</a:t>
            </a:r>
            <a:r>
              <a:rPr lang="en-US" dirty="0">
                <a:solidFill>
                  <a:srgbClr val="FFFF00"/>
                </a:solidFill>
              </a:rPr>
              <a:t>supporting worker representatives in taking action on prevention and workers’ compensation</a:t>
            </a:r>
            <a:r>
              <a:rPr lang="en-US" dirty="0"/>
              <a:t>”. </a:t>
            </a:r>
            <a:endParaRPr lang="en-US" dirty="0" smtClean="0"/>
          </a:p>
          <a:p>
            <a:endParaRPr lang="en-US" sz="1100" dirty="0" smtClean="0"/>
          </a:p>
          <a:p>
            <a:r>
              <a:rPr lang="en-US" dirty="0"/>
              <a:t>This sub-committee held a </a:t>
            </a:r>
            <a:r>
              <a:rPr lang="en-US" dirty="0" smtClean="0"/>
              <a:t>workshop in 2010 to select projects </a:t>
            </a:r>
            <a:r>
              <a:rPr lang="en-US" dirty="0"/>
              <a:t>which could be developed jointly to address common concerns. </a:t>
            </a:r>
            <a:r>
              <a:rPr lang="en-US" dirty="0" smtClean="0"/>
              <a:t> The </a:t>
            </a:r>
            <a:r>
              <a:rPr lang="en-US" dirty="0">
                <a:solidFill>
                  <a:srgbClr val="FFFF00"/>
                </a:solidFill>
              </a:rPr>
              <a:t>topic which received the most interest was mental injuries</a:t>
            </a:r>
            <a:r>
              <a:rPr lang="en-US" dirty="0"/>
              <a:t> (workplace psychosocial risk </a:t>
            </a:r>
            <a:r>
              <a:rPr lang="en-US" dirty="0" smtClean="0"/>
              <a:t>factors; recognition </a:t>
            </a:r>
            <a:r>
              <a:rPr lang="en-US" dirty="0"/>
              <a:t>&amp; compensation for mental injuries). </a:t>
            </a:r>
            <a:endParaRPr lang="en-US" dirty="0" smtClean="0"/>
          </a:p>
          <a:p>
            <a:endParaRPr lang="en-US" sz="1300" dirty="0" smtClean="0"/>
          </a:p>
          <a:p>
            <a:endParaRPr lang="en-CA" dirty="0"/>
          </a:p>
        </p:txBody>
      </p:sp>
    </p:spTree>
    <p:extLst>
      <p:ext uri="{BB962C8B-B14F-4D97-AF65-F5344CB8AC3E}">
        <p14:creationId xmlns:p14="http://schemas.microsoft.com/office/powerpoint/2010/main" val="3372783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534400" cy="914400"/>
          </a:xfrm>
        </p:spPr>
        <p:txBody>
          <a:bodyPr/>
          <a:lstStyle/>
          <a:p>
            <a:r>
              <a:rPr lang="en-CA" dirty="0" smtClean="0"/>
              <a:t>MIT Group Reviewed Available Tools</a:t>
            </a:r>
            <a:endParaRPr lang="en-CA" dirty="0"/>
          </a:p>
        </p:txBody>
      </p:sp>
      <p:sp>
        <p:nvSpPr>
          <p:cNvPr id="3" name="Content Placeholder 2"/>
          <p:cNvSpPr>
            <a:spLocks noGrp="1"/>
          </p:cNvSpPr>
          <p:nvPr>
            <p:ph idx="1"/>
          </p:nvPr>
        </p:nvSpPr>
        <p:spPr>
          <a:xfrm>
            <a:off x="914400" y="1981200"/>
            <a:ext cx="7772400" cy="4374360"/>
          </a:xfrm>
        </p:spPr>
        <p:txBody>
          <a:bodyPr/>
          <a:lstStyle/>
          <a:p>
            <a:r>
              <a:rPr lang="en-CA" dirty="0" smtClean="0"/>
              <a:t>Looked at theories of jobs stress:</a:t>
            </a:r>
          </a:p>
          <a:p>
            <a:pPr lvl="1"/>
            <a:r>
              <a:rPr lang="en-CA" dirty="0" smtClean="0"/>
              <a:t>Job Demand – Control model (</a:t>
            </a:r>
            <a:r>
              <a:rPr lang="en-CA" dirty="0" err="1" smtClean="0"/>
              <a:t>Karasek</a:t>
            </a:r>
            <a:r>
              <a:rPr lang="en-CA" dirty="0" smtClean="0"/>
              <a:t>)</a:t>
            </a:r>
          </a:p>
          <a:p>
            <a:pPr lvl="1"/>
            <a:r>
              <a:rPr lang="en-CA" dirty="0" smtClean="0"/>
              <a:t>Effort – Reward  Imbalance model (</a:t>
            </a:r>
            <a:r>
              <a:rPr lang="en-CA" dirty="0" err="1" smtClean="0"/>
              <a:t>Siegrist</a:t>
            </a:r>
            <a:r>
              <a:rPr lang="en-CA" dirty="0" smtClean="0"/>
              <a:t>)</a:t>
            </a:r>
          </a:p>
          <a:p>
            <a:pPr lvl="1"/>
            <a:r>
              <a:rPr lang="en-CA" dirty="0"/>
              <a:t>Transaction </a:t>
            </a:r>
            <a:r>
              <a:rPr lang="en-CA" dirty="0" smtClean="0"/>
              <a:t>Process </a:t>
            </a:r>
            <a:r>
              <a:rPr lang="en-CA" dirty="0"/>
              <a:t>model (Lazarus &amp; </a:t>
            </a:r>
            <a:r>
              <a:rPr lang="en-CA" dirty="0" err="1" smtClean="0"/>
              <a:t>Folkman</a:t>
            </a:r>
            <a:r>
              <a:rPr lang="en-CA" dirty="0" smtClean="0"/>
              <a:t>)</a:t>
            </a:r>
          </a:p>
          <a:p>
            <a:pPr lvl="1"/>
            <a:r>
              <a:rPr lang="en-CA" dirty="0" smtClean="0"/>
              <a:t>Organisational Justice (</a:t>
            </a:r>
            <a:r>
              <a:rPr lang="en-CA" dirty="0" err="1" smtClean="0"/>
              <a:t>Kivimäki</a:t>
            </a:r>
            <a:r>
              <a:rPr lang="en-CA" dirty="0" smtClean="0"/>
              <a:t> et al)</a:t>
            </a:r>
          </a:p>
          <a:p>
            <a:r>
              <a:rPr lang="en-CA" dirty="0" smtClean="0"/>
              <a:t>Looked at survey instruments and tried them out – compared experiences</a:t>
            </a:r>
          </a:p>
          <a:p>
            <a:pPr lvl="1"/>
            <a:r>
              <a:rPr lang="en-CA" dirty="0"/>
              <a:t>UK-HSE, </a:t>
            </a:r>
            <a:r>
              <a:rPr lang="en-CA" dirty="0" smtClean="0"/>
              <a:t>JCQ, </a:t>
            </a:r>
            <a:r>
              <a:rPr lang="en-CA" dirty="0"/>
              <a:t>GM@W, SOBANE and others …</a:t>
            </a:r>
          </a:p>
          <a:p>
            <a:pPr lvl="1"/>
            <a:endParaRPr lang="en-CA" dirty="0" smtClean="0"/>
          </a:p>
          <a:p>
            <a:pPr marL="68580" indent="0">
              <a:buNone/>
            </a:pPr>
            <a:endParaRPr lang="en-CA" dirty="0" smtClean="0"/>
          </a:p>
        </p:txBody>
      </p:sp>
    </p:spTree>
    <p:extLst>
      <p:ext uri="{BB962C8B-B14F-4D97-AF65-F5344CB8AC3E}">
        <p14:creationId xmlns:p14="http://schemas.microsoft.com/office/powerpoint/2010/main" val="130291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l="9584" t="28484" r="9908" b="4669"/>
          <a:stretch/>
        </p:blipFill>
        <p:spPr>
          <a:xfrm>
            <a:off x="76200" y="1676400"/>
            <a:ext cx="3200400" cy="3200400"/>
          </a:xfrm>
          <a:prstGeom prst="rect">
            <a:avLst/>
          </a:prstGeom>
        </p:spPr>
      </p:pic>
      <p:pic>
        <p:nvPicPr>
          <p:cNvPr id="19" name="Picture 18"/>
          <p:cNvPicPr>
            <a:picLocks noChangeAspect="1"/>
          </p:cNvPicPr>
          <p:nvPr/>
        </p:nvPicPr>
        <p:blipFill>
          <a:blip r:embed="rId4"/>
          <a:stretch>
            <a:fillRect/>
          </a:stretch>
        </p:blipFill>
        <p:spPr>
          <a:xfrm>
            <a:off x="2971800" y="-10810"/>
            <a:ext cx="6248400" cy="6868810"/>
          </a:xfrm>
          <a:prstGeom prst="rect">
            <a:avLst/>
          </a:prstGeom>
        </p:spPr>
      </p:pic>
      <p:sp>
        <p:nvSpPr>
          <p:cNvPr id="21" name="Title 1"/>
          <p:cNvSpPr txBox="1">
            <a:spLocks/>
          </p:cNvSpPr>
          <p:nvPr/>
        </p:nvSpPr>
        <p:spPr>
          <a:xfrm>
            <a:off x="381000" y="304800"/>
            <a:ext cx="7772400" cy="9144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Comic Sans MS" pitchFamily="66" charset="0"/>
                <a:ea typeface="+mj-ea"/>
                <a:cs typeface="+mj-cs"/>
              </a:defRPr>
            </a:lvl1pPr>
            <a:extLst/>
          </a:lstStyle>
          <a:p>
            <a:r>
              <a:rPr lang="en-CA" dirty="0" smtClean="0"/>
              <a:t>Overview:</a:t>
            </a:r>
            <a:endParaRPr lang="en-CA" dirty="0"/>
          </a:p>
        </p:txBody>
      </p:sp>
      <p:sp>
        <p:nvSpPr>
          <p:cNvPr id="2" name="Oval 1"/>
          <p:cNvSpPr/>
          <p:nvPr/>
        </p:nvSpPr>
        <p:spPr>
          <a:xfrm>
            <a:off x="3276600" y="5638800"/>
            <a:ext cx="1752600" cy="1066800"/>
          </a:xfrm>
          <a:prstGeom prst="ellipse">
            <a:avLst/>
          </a:prstGeom>
          <a:noFill/>
          <a:ln w="142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856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COPSOQ</a:t>
            </a:r>
          </a:p>
        </p:txBody>
      </p:sp>
      <p:sp>
        <p:nvSpPr>
          <p:cNvPr id="12291" name="Rectangle 3"/>
          <p:cNvSpPr>
            <a:spLocks noGrp="1" noChangeArrowheads="1"/>
          </p:cNvSpPr>
          <p:nvPr>
            <p:ph type="body" idx="1"/>
          </p:nvPr>
        </p:nvSpPr>
        <p:spPr>
          <a:xfrm>
            <a:off x="685800" y="3068638"/>
            <a:ext cx="7918450" cy="1800225"/>
          </a:xfrm>
        </p:spPr>
        <p:txBody>
          <a:bodyPr>
            <a:normAutofit/>
          </a:bodyPr>
          <a:lstStyle/>
          <a:p>
            <a:pPr algn="ctr" eaLnBrk="1" hangingPunct="1">
              <a:buFontTx/>
              <a:buNone/>
            </a:pPr>
            <a:r>
              <a:rPr lang="en-US" sz="3600" b="1" dirty="0" smtClean="0">
                <a:solidFill>
                  <a:srgbClr val="FFFF00"/>
                </a:solidFill>
              </a:rPr>
              <a:t>Co</a:t>
            </a:r>
            <a:r>
              <a:rPr lang="en-US" sz="3600" b="1" dirty="0" smtClean="0"/>
              <a:t>penhagen </a:t>
            </a:r>
            <a:r>
              <a:rPr lang="en-US" sz="3600" b="1" dirty="0" smtClean="0">
                <a:solidFill>
                  <a:srgbClr val="FFFF00"/>
                </a:solidFill>
              </a:rPr>
              <a:t>P</a:t>
            </a:r>
            <a:r>
              <a:rPr lang="en-US" sz="3600" b="1" dirty="0" smtClean="0"/>
              <a:t>sycho</a:t>
            </a:r>
            <a:r>
              <a:rPr lang="en-US" sz="3600" b="1" dirty="0" smtClean="0">
                <a:solidFill>
                  <a:srgbClr val="FFFF00"/>
                </a:solidFill>
              </a:rPr>
              <a:t>so</a:t>
            </a:r>
            <a:r>
              <a:rPr lang="en-US" sz="3600" b="1" dirty="0" smtClean="0"/>
              <a:t>cial </a:t>
            </a:r>
            <a:r>
              <a:rPr lang="en-US" sz="3600" b="1" dirty="0" smtClean="0">
                <a:solidFill>
                  <a:srgbClr val="FFFF00"/>
                </a:solidFill>
              </a:rPr>
              <a:t>Q</a:t>
            </a:r>
            <a:r>
              <a:rPr lang="en-US" sz="3600" b="1" dirty="0" smtClean="0"/>
              <a:t>uestionnaire </a:t>
            </a:r>
          </a:p>
          <a:p>
            <a:pPr algn="ctr" eaLnBrk="1" hangingPunct="1">
              <a:buFontTx/>
              <a:buNone/>
            </a:pPr>
            <a:r>
              <a:rPr lang="en-US" sz="3200" dirty="0" smtClean="0"/>
              <a:t>(COPSOQ II – short version)</a:t>
            </a:r>
          </a:p>
          <a:p>
            <a:pPr algn="ctr" eaLnBrk="1" hangingPunct="1">
              <a:buFontTx/>
              <a:buNone/>
            </a:pPr>
            <a:endParaRPr lang="en-US" sz="1000" dirty="0" smtClean="0"/>
          </a:p>
        </p:txBody>
      </p:sp>
      <p:pic>
        <p:nvPicPr>
          <p:cNvPr id="12292" name="Picture 16"/>
          <p:cNvPicPr>
            <a:picLocks noChangeAspect="1" noChangeArrowheads="1"/>
          </p:cNvPicPr>
          <p:nvPr/>
        </p:nvPicPr>
        <p:blipFill>
          <a:blip r:embed="rId3">
            <a:extLst>
              <a:ext uri="{28A0092B-C50C-407E-A947-70E740481C1C}">
                <a14:useLocalDpi xmlns:a14="http://schemas.microsoft.com/office/drawing/2010/main" val="0"/>
              </a:ext>
            </a:extLst>
          </a:blip>
          <a:srcRect l="39186" t="34308" r="38733" b="30663"/>
          <a:stretch>
            <a:fillRect/>
          </a:stretch>
        </p:blipFill>
        <p:spPr bwMode="auto">
          <a:xfrm>
            <a:off x="7019925" y="-26988"/>
            <a:ext cx="21240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7"/>
          <p:cNvSpPr>
            <a:spLocks noChangeArrowheads="1"/>
          </p:cNvSpPr>
          <p:nvPr/>
        </p:nvSpPr>
        <p:spPr bwMode="auto">
          <a:xfrm>
            <a:off x="501650" y="5334000"/>
            <a:ext cx="810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a:hlinkClick r:id="rId4"/>
              </a:rPr>
              <a:t>http://www.arbejdsmiljoforskning.dk/Sp%C3%B8rgeskemaer/Psykisk%20arbejdsmilj%C3%B8.aspx?lang=en</a:t>
            </a:r>
            <a:r>
              <a:rPr lang="en-US" sz="1400" dirty="0"/>
              <a:t> </a:t>
            </a:r>
          </a:p>
        </p:txBody>
      </p:sp>
    </p:spTree>
    <p:extLst>
      <p:ext uri="{BB962C8B-B14F-4D97-AF65-F5344CB8AC3E}">
        <p14:creationId xmlns:p14="http://schemas.microsoft.com/office/powerpoint/2010/main" val="359584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COPSOQ Psychosocial Hazards:</a:t>
            </a:r>
            <a:endParaRPr lang="en-CA"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692" y="1295400"/>
            <a:ext cx="9248661" cy="5257800"/>
          </a:xfrm>
          <a:prstGeom prst="rect">
            <a:avLst/>
          </a:prstGeom>
        </p:spPr>
      </p:pic>
    </p:spTree>
    <p:extLst>
      <p:ext uri="{BB962C8B-B14F-4D97-AF65-F5344CB8AC3E}">
        <p14:creationId xmlns:p14="http://schemas.microsoft.com/office/powerpoint/2010/main" val="469153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mtClean="0"/>
              <a:t>COPSOQ health measures:</a:t>
            </a:r>
          </a:p>
        </p:txBody>
      </p:sp>
      <p:sp>
        <p:nvSpPr>
          <p:cNvPr id="15363" name="Rectangle 3"/>
          <p:cNvSpPr>
            <a:spLocks noGrp="1" noChangeArrowheads="1"/>
          </p:cNvSpPr>
          <p:nvPr>
            <p:ph type="body" idx="1"/>
          </p:nvPr>
        </p:nvSpPr>
        <p:spPr>
          <a:xfrm>
            <a:off x="1676400" y="1676400"/>
            <a:ext cx="6334125" cy="4114800"/>
          </a:xfrm>
        </p:spPr>
        <p:txBody>
          <a:bodyPr>
            <a:normAutofit/>
          </a:bodyPr>
          <a:lstStyle/>
          <a:p>
            <a:pPr eaLnBrk="1" hangingPunct="1"/>
            <a:r>
              <a:rPr lang="en-GB" sz="2800" dirty="0" smtClean="0"/>
              <a:t>Self-rated overall health status</a:t>
            </a:r>
          </a:p>
          <a:p>
            <a:pPr eaLnBrk="1" hangingPunct="1"/>
            <a:r>
              <a:rPr lang="en-GB" sz="2800" dirty="0" smtClean="0"/>
              <a:t>Burnout</a:t>
            </a:r>
          </a:p>
          <a:p>
            <a:pPr eaLnBrk="1" hangingPunct="1"/>
            <a:r>
              <a:rPr lang="en-GB" sz="2800" dirty="0" smtClean="0"/>
              <a:t>Stress	</a:t>
            </a:r>
          </a:p>
          <a:p>
            <a:pPr eaLnBrk="1" hangingPunct="1"/>
            <a:r>
              <a:rPr lang="en-GB" sz="2800" dirty="0" smtClean="0"/>
              <a:t>Sleeping troubles	</a:t>
            </a:r>
          </a:p>
          <a:p>
            <a:pPr eaLnBrk="1" hangingPunct="1"/>
            <a:r>
              <a:rPr lang="en-GB" sz="2800" dirty="0" smtClean="0"/>
              <a:t>Somatic stress symptoms</a:t>
            </a:r>
          </a:p>
          <a:p>
            <a:pPr eaLnBrk="1" hangingPunct="1"/>
            <a:r>
              <a:rPr lang="en-GB" sz="2800" dirty="0" smtClean="0"/>
              <a:t>Cognitive stress symptoms</a:t>
            </a:r>
            <a:endParaRPr lang="en-US" sz="2800" dirty="0" smtClean="0"/>
          </a:p>
        </p:txBody>
      </p:sp>
    </p:spTree>
    <p:extLst>
      <p:ext uri="{BB962C8B-B14F-4D97-AF65-F5344CB8AC3E}">
        <p14:creationId xmlns:p14="http://schemas.microsoft.com/office/powerpoint/2010/main" val="3759432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mtClean="0"/>
              <a:t>Physical safety factors:</a:t>
            </a:r>
          </a:p>
        </p:txBody>
      </p:sp>
      <p:sp>
        <p:nvSpPr>
          <p:cNvPr id="3" name="Content Placeholder 2"/>
          <p:cNvSpPr>
            <a:spLocks noGrp="1"/>
          </p:cNvSpPr>
          <p:nvPr>
            <p:ph idx="1"/>
          </p:nvPr>
        </p:nvSpPr>
        <p:spPr/>
        <p:txBody>
          <a:bodyPr>
            <a:normAutofit fontScale="92500" lnSpcReduction="20000"/>
          </a:bodyPr>
          <a:lstStyle/>
          <a:p>
            <a:pPr>
              <a:defRPr/>
            </a:pPr>
            <a:r>
              <a:rPr lang="en-CA" dirty="0" smtClean="0"/>
              <a:t>safety hazards</a:t>
            </a:r>
          </a:p>
          <a:p>
            <a:pPr>
              <a:defRPr/>
            </a:pPr>
            <a:r>
              <a:rPr lang="en-CA" dirty="0" smtClean="0"/>
              <a:t>workstation ergonomics</a:t>
            </a:r>
          </a:p>
          <a:p>
            <a:pPr>
              <a:defRPr/>
            </a:pPr>
            <a:r>
              <a:rPr lang="en-CA" dirty="0" smtClean="0"/>
              <a:t>physical factors (noise, lighting)</a:t>
            </a:r>
          </a:p>
          <a:p>
            <a:pPr>
              <a:defRPr/>
            </a:pPr>
            <a:r>
              <a:rPr lang="en-CA" dirty="0" smtClean="0"/>
              <a:t>thermal comfort</a:t>
            </a:r>
          </a:p>
          <a:p>
            <a:pPr>
              <a:defRPr/>
            </a:pPr>
            <a:r>
              <a:rPr lang="en-CA" dirty="0" smtClean="0"/>
              <a:t>air quality </a:t>
            </a:r>
          </a:p>
          <a:p>
            <a:pPr>
              <a:defRPr/>
            </a:pPr>
            <a:r>
              <a:rPr lang="en-CA" dirty="0" smtClean="0"/>
              <a:t>dangerous chemicals</a:t>
            </a:r>
          </a:p>
          <a:p>
            <a:pPr>
              <a:defRPr/>
            </a:pPr>
            <a:r>
              <a:rPr lang="en-CA" dirty="0" smtClean="0"/>
              <a:t>biological hazards</a:t>
            </a:r>
          </a:p>
          <a:p>
            <a:pPr>
              <a:defRPr/>
            </a:pPr>
            <a:r>
              <a:rPr lang="en-CA" dirty="0" smtClean="0"/>
              <a:t>radiation (ionizing and non-ionizing)</a:t>
            </a:r>
          </a:p>
          <a:p>
            <a:pPr>
              <a:defRPr/>
            </a:pPr>
            <a:r>
              <a:rPr lang="en-CA" dirty="0" smtClean="0"/>
              <a:t>driving hazards</a:t>
            </a:r>
          </a:p>
          <a:p>
            <a:pPr>
              <a:defRPr/>
            </a:pPr>
            <a:r>
              <a:rPr lang="en-CA" dirty="0" smtClean="0"/>
              <a:t>working alone</a:t>
            </a:r>
            <a:endParaRPr lang="en-CA" dirty="0"/>
          </a:p>
        </p:txBody>
      </p:sp>
    </p:spTree>
    <p:extLst>
      <p:ext uri="{BB962C8B-B14F-4D97-AF65-F5344CB8AC3E}">
        <p14:creationId xmlns:p14="http://schemas.microsoft.com/office/powerpoint/2010/main" val="679426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additions:</a:t>
            </a:r>
            <a:endParaRPr lang="en-CA" dirty="0"/>
          </a:p>
        </p:txBody>
      </p:sp>
      <p:sp>
        <p:nvSpPr>
          <p:cNvPr id="3" name="Content Placeholder 2"/>
          <p:cNvSpPr>
            <a:spLocks noGrp="1"/>
          </p:cNvSpPr>
          <p:nvPr>
            <p:ph idx="1"/>
          </p:nvPr>
        </p:nvSpPr>
        <p:spPr/>
        <p:txBody>
          <a:bodyPr>
            <a:normAutofit lnSpcReduction="10000"/>
          </a:bodyPr>
          <a:lstStyle/>
          <a:p>
            <a:r>
              <a:rPr lang="en-CA" dirty="0" smtClean="0"/>
              <a:t>two more offensive behaviours:</a:t>
            </a:r>
          </a:p>
          <a:p>
            <a:pPr lvl="1"/>
            <a:r>
              <a:rPr lang="en-CA" dirty="0" smtClean="0"/>
              <a:t>“discrimination” (undefined – ask respondent for definition)</a:t>
            </a:r>
          </a:p>
          <a:p>
            <a:pPr lvl="1"/>
            <a:r>
              <a:rPr lang="en-CA" dirty="0" smtClean="0"/>
              <a:t>“vicarious offensive behaviours” (ask respondent to identify all)</a:t>
            </a:r>
          </a:p>
          <a:p>
            <a:pPr lvl="1"/>
            <a:endParaRPr lang="en-CA" sz="800" dirty="0" smtClean="0"/>
          </a:p>
          <a:p>
            <a:r>
              <a:rPr lang="en-CA" dirty="0" smtClean="0"/>
              <a:t>a global question rating the psychological health &amp; safety climate</a:t>
            </a:r>
          </a:p>
          <a:p>
            <a:endParaRPr lang="en-CA" sz="800" dirty="0" smtClean="0"/>
          </a:p>
          <a:p>
            <a:r>
              <a:rPr lang="en-CA" dirty="0" smtClean="0"/>
              <a:t>questions about behaviour based safety attitudes</a:t>
            </a:r>
            <a:endParaRPr lang="en-CA" dirty="0"/>
          </a:p>
        </p:txBody>
      </p:sp>
    </p:spTree>
    <p:extLst>
      <p:ext uri="{BB962C8B-B14F-4D97-AF65-F5344CB8AC3E}">
        <p14:creationId xmlns:p14="http://schemas.microsoft.com/office/powerpoint/2010/main" val="1186397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COPSOQ III content changes</a:t>
            </a:r>
            <a:endParaRPr lang="en-CA" dirty="0"/>
          </a:p>
        </p:txBody>
      </p:sp>
      <p:sp>
        <p:nvSpPr>
          <p:cNvPr id="3" name="Content Placeholder 2"/>
          <p:cNvSpPr>
            <a:spLocks noGrp="1"/>
          </p:cNvSpPr>
          <p:nvPr>
            <p:ph idx="1"/>
          </p:nvPr>
        </p:nvSpPr>
        <p:spPr>
          <a:xfrm>
            <a:off x="628650" y="1571626"/>
            <a:ext cx="7886700" cy="4848224"/>
          </a:xfrm>
        </p:spPr>
        <p:txBody>
          <a:bodyPr>
            <a:normAutofit fontScale="77500" lnSpcReduction="20000"/>
          </a:bodyPr>
          <a:lstStyle/>
          <a:p>
            <a:pPr marL="0" indent="0">
              <a:buNone/>
            </a:pPr>
            <a:r>
              <a:rPr lang="en-CA" dirty="0" smtClean="0"/>
              <a:t>New items moved/added to CORE (formerly SHORT) version:</a:t>
            </a:r>
          </a:p>
          <a:p>
            <a:r>
              <a:rPr lang="en-CA" dirty="0" smtClean="0"/>
              <a:t>role conflict (“illegitimate task”)</a:t>
            </a:r>
          </a:p>
          <a:p>
            <a:pPr lvl="1"/>
            <a:r>
              <a:rPr lang="en-CA" dirty="0" smtClean="0">
                <a:solidFill>
                  <a:srgbClr val="FFFF00"/>
                </a:solidFill>
              </a:rPr>
              <a:t>Do </a:t>
            </a:r>
            <a:r>
              <a:rPr lang="en-CA" dirty="0">
                <a:solidFill>
                  <a:srgbClr val="FFFF00"/>
                </a:solidFill>
              </a:rPr>
              <a:t>you sometimes have to do things </a:t>
            </a:r>
            <a:r>
              <a:rPr lang="en-CA" dirty="0" smtClean="0">
                <a:solidFill>
                  <a:srgbClr val="FFFF00"/>
                </a:solidFill>
              </a:rPr>
              <a:t>which ought </a:t>
            </a:r>
            <a:r>
              <a:rPr lang="en-CA" dirty="0">
                <a:solidFill>
                  <a:srgbClr val="FFFF00"/>
                </a:solidFill>
              </a:rPr>
              <a:t>to have been done </a:t>
            </a:r>
            <a:r>
              <a:rPr lang="en-CA" dirty="0" smtClean="0">
                <a:solidFill>
                  <a:srgbClr val="FFFF00"/>
                </a:solidFill>
              </a:rPr>
              <a:t>in a </a:t>
            </a:r>
            <a:r>
              <a:rPr lang="en-CA" dirty="0">
                <a:solidFill>
                  <a:srgbClr val="FFFF00"/>
                </a:solidFill>
              </a:rPr>
              <a:t>different way</a:t>
            </a:r>
            <a:r>
              <a:rPr lang="en-CA" dirty="0" smtClean="0">
                <a:solidFill>
                  <a:srgbClr val="FFFF00"/>
                </a:solidFill>
              </a:rPr>
              <a:t>?</a:t>
            </a:r>
          </a:p>
          <a:p>
            <a:pPr lvl="1"/>
            <a:r>
              <a:rPr lang="en-CA" dirty="0">
                <a:solidFill>
                  <a:srgbClr val="FFFF00"/>
                </a:solidFill>
              </a:rPr>
              <a:t>Do you sometimes have to do things </a:t>
            </a:r>
            <a:r>
              <a:rPr lang="en-CA" dirty="0" smtClean="0">
                <a:solidFill>
                  <a:srgbClr val="FFFF00"/>
                </a:solidFill>
              </a:rPr>
              <a:t>which seem </a:t>
            </a:r>
            <a:r>
              <a:rPr lang="en-CA" dirty="0">
                <a:solidFill>
                  <a:srgbClr val="FFFF00"/>
                </a:solidFill>
              </a:rPr>
              <a:t>to be unnecessary</a:t>
            </a:r>
            <a:r>
              <a:rPr lang="en-CA" dirty="0" smtClean="0">
                <a:solidFill>
                  <a:srgbClr val="FFFF00"/>
                </a:solidFill>
              </a:rPr>
              <a:t>? – actually from MIDDLE version</a:t>
            </a:r>
          </a:p>
          <a:p>
            <a:r>
              <a:rPr lang="en-CA" dirty="0" smtClean="0"/>
              <a:t>social support from colleagues</a:t>
            </a:r>
          </a:p>
          <a:p>
            <a:r>
              <a:rPr lang="en-CA" dirty="0" smtClean="0"/>
              <a:t>sense of community at work</a:t>
            </a:r>
          </a:p>
          <a:p>
            <a:r>
              <a:rPr lang="en-CA" dirty="0" smtClean="0"/>
              <a:t>insecurity over employment</a:t>
            </a:r>
          </a:p>
          <a:p>
            <a:r>
              <a:rPr lang="en-CA" dirty="0" smtClean="0"/>
              <a:t>insecurity over working conditions</a:t>
            </a:r>
          </a:p>
          <a:p>
            <a:r>
              <a:rPr lang="en-CA" dirty="0" smtClean="0"/>
              <a:t>“double presence” </a:t>
            </a:r>
          </a:p>
          <a:p>
            <a:pPr lvl="1"/>
            <a:r>
              <a:rPr lang="en-CA" dirty="0">
                <a:solidFill>
                  <a:srgbClr val="FFFF00"/>
                </a:solidFill>
              </a:rPr>
              <a:t>Are there times when you need to be </a:t>
            </a:r>
            <a:r>
              <a:rPr lang="en-CA" dirty="0" smtClean="0">
                <a:solidFill>
                  <a:srgbClr val="FFFF00"/>
                </a:solidFill>
              </a:rPr>
              <a:t>at work </a:t>
            </a:r>
            <a:r>
              <a:rPr lang="en-CA" dirty="0">
                <a:solidFill>
                  <a:srgbClr val="FFFF00"/>
                </a:solidFill>
              </a:rPr>
              <a:t>and at home at the same time?</a:t>
            </a:r>
          </a:p>
        </p:txBody>
      </p:sp>
    </p:spTree>
    <p:extLst>
      <p:ext uri="{BB962C8B-B14F-4D97-AF65-F5344CB8AC3E}">
        <p14:creationId xmlns:p14="http://schemas.microsoft.com/office/powerpoint/2010/main" val="898051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8412"/>
            <a:ext cx="7886700" cy="766988"/>
          </a:xfrm>
        </p:spPr>
        <p:txBody>
          <a:bodyPr/>
          <a:lstStyle/>
          <a:p>
            <a:pPr algn="ctr"/>
            <a:r>
              <a:rPr lang="en-CA" dirty="0" smtClean="0"/>
              <a:t>MIT Tools:</a:t>
            </a:r>
            <a:endParaRPr lang="en-CA" dirty="0"/>
          </a:p>
        </p:txBody>
      </p:sp>
      <p:sp>
        <p:nvSpPr>
          <p:cNvPr id="3" name="Content Placeholder 2"/>
          <p:cNvSpPr>
            <a:spLocks noGrp="1"/>
          </p:cNvSpPr>
          <p:nvPr>
            <p:ph idx="1"/>
          </p:nvPr>
        </p:nvSpPr>
        <p:spPr>
          <a:xfrm>
            <a:off x="628650" y="1447800"/>
            <a:ext cx="8286750" cy="4809717"/>
          </a:xfrm>
        </p:spPr>
        <p:txBody>
          <a:bodyPr>
            <a:normAutofit fontScale="70000" lnSpcReduction="20000"/>
          </a:bodyPr>
          <a:lstStyle/>
          <a:p>
            <a:r>
              <a:rPr lang="en-CA" dirty="0" smtClean="0"/>
              <a:t>Website </a:t>
            </a:r>
            <a:r>
              <a:rPr lang="en-CA" dirty="0">
                <a:hlinkClick r:id="rId2"/>
              </a:rPr>
              <a:t>http://</a:t>
            </a:r>
            <a:r>
              <a:rPr lang="en-CA" dirty="0" smtClean="0">
                <a:hlinkClick r:id="rId2"/>
              </a:rPr>
              <a:t>www.ohcow.on.ca/mental-injury-toolkit.html</a:t>
            </a:r>
            <a:r>
              <a:rPr lang="en-CA" dirty="0" smtClean="0"/>
              <a:t> </a:t>
            </a:r>
          </a:p>
          <a:p>
            <a:r>
              <a:rPr lang="en-CA" dirty="0" smtClean="0"/>
              <a:t>Guide</a:t>
            </a:r>
          </a:p>
          <a:p>
            <a:r>
              <a:rPr lang="en-CA" dirty="0" smtClean="0"/>
              <a:t>Survey (often use Survey Monkey)</a:t>
            </a:r>
          </a:p>
          <a:p>
            <a:r>
              <a:rPr lang="en-CA" dirty="0" smtClean="0"/>
              <a:t>You-Tube videos</a:t>
            </a:r>
          </a:p>
          <a:p>
            <a:r>
              <a:rPr lang="en-CA" dirty="0" smtClean="0"/>
              <a:t>Posters, cards</a:t>
            </a:r>
          </a:p>
          <a:p>
            <a:r>
              <a:rPr lang="en-CA" b="1" dirty="0"/>
              <a:t>[</a:t>
            </a:r>
            <a:r>
              <a:rPr lang="en-CA" b="1" dirty="0" smtClean="0"/>
              <a:t>training materials]*</a:t>
            </a:r>
          </a:p>
          <a:p>
            <a:r>
              <a:rPr lang="en-CA" b="1" dirty="0" smtClean="0"/>
              <a:t>[mini-MIT: shortened guide for workplaces]*</a:t>
            </a:r>
          </a:p>
          <a:p>
            <a:r>
              <a:rPr lang="en-CA" dirty="0"/>
              <a:t>App </a:t>
            </a:r>
            <a:r>
              <a:rPr lang="en-CA" dirty="0">
                <a:hlinkClick r:id="rId3"/>
              </a:rPr>
              <a:t>http://</a:t>
            </a:r>
            <a:r>
              <a:rPr lang="en-CA" dirty="0" smtClean="0">
                <a:hlinkClick r:id="rId3"/>
              </a:rPr>
              <a:t>www.ohcow.on.ca/measure-workplace-stress.html</a:t>
            </a:r>
            <a:r>
              <a:rPr lang="en-CA" dirty="0" smtClean="0"/>
              <a:t> </a:t>
            </a:r>
          </a:p>
          <a:p>
            <a:r>
              <a:rPr lang="en-CA" dirty="0"/>
              <a:t>Webinar </a:t>
            </a:r>
            <a:r>
              <a:rPr lang="en-CA" dirty="0">
                <a:hlinkClick r:id="rId4"/>
              </a:rPr>
              <a:t>http://www.ccohs.ca/products/webinars/workplace_stress</a:t>
            </a:r>
            <a:r>
              <a:rPr lang="en-CA" dirty="0" smtClean="0">
                <a:hlinkClick r:id="rId4"/>
              </a:rPr>
              <a:t>/</a:t>
            </a:r>
            <a:r>
              <a:rPr lang="en-CA" dirty="0" smtClean="0"/>
              <a:t>   </a:t>
            </a:r>
          </a:p>
          <a:p>
            <a:r>
              <a:rPr lang="en-CA" b="1" dirty="0" smtClean="0"/>
              <a:t>[Online survey administration]*</a:t>
            </a:r>
            <a:endParaRPr lang="en-CA" b="1" dirty="0"/>
          </a:p>
          <a:p>
            <a:endParaRPr lang="en-CA" dirty="0" smtClean="0"/>
          </a:p>
          <a:p>
            <a:endParaRPr lang="en-CA" dirty="0"/>
          </a:p>
        </p:txBody>
      </p:sp>
      <p:pic>
        <p:nvPicPr>
          <p:cNvPr id="4" name="Picture 3"/>
          <p:cNvPicPr>
            <a:picLocks noChangeAspect="1"/>
          </p:cNvPicPr>
          <p:nvPr/>
        </p:nvPicPr>
        <p:blipFill>
          <a:blip r:embed="rId5"/>
          <a:stretch>
            <a:fillRect/>
          </a:stretch>
        </p:blipFill>
        <p:spPr>
          <a:xfrm>
            <a:off x="5484657" y="5029200"/>
            <a:ext cx="3030693" cy="1714211"/>
          </a:xfrm>
          <a:prstGeom prst="rect">
            <a:avLst/>
          </a:prstGeom>
        </p:spPr>
      </p:pic>
    </p:spTree>
    <p:extLst>
      <p:ext uri="{BB962C8B-B14F-4D97-AF65-F5344CB8AC3E}">
        <p14:creationId xmlns:p14="http://schemas.microsoft.com/office/powerpoint/2010/main" val="1395050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Try it out …</a:t>
            </a:r>
            <a:endParaRPr lang="en-CA" dirty="0"/>
          </a:p>
        </p:txBody>
      </p:sp>
      <p:sp>
        <p:nvSpPr>
          <p:cNvPr id="3" name="Content Placeholder 2"/>
          <p:cNvSpPr>
            <a:spLocks noGrp="1"/>
          </p:cNvSpPr>
          <p:nvPr>
            <p:ph idx="1"/>
          </p:nvPr>
        </p:nvSpPr>
        <p:spPr/>
        <p:txBody>
          <a:bodyPr/>
          <a:lstStyle/>
          <a:p>
            <a:r>
              <a:rPr lang="en-CA" dirty="0" smtClean="0"/>
              <a:t>Self-scoring paper version </a:t>
            </a:r>
          </a:p>
          <a:p>
            <a:pPr marL="68580" indent="0">
              <a:buNone/>
            </a:pPr>
            <a:r>
              <a:rPr lang="en-CA" dirty="0" smtClean="0"/>
              <a:t>  … or…</a:t>
            </a:r>
            <a:endParaRPr lang="en-CA" dirty="0"/>
          </a:p>
        </p:txBody>
      </p:sp>
    </p:spTree>
    <p:extLst>
      <p:ext uri="{BB962C8B-B14F-4D97-AF65-F5344CB8AC3E}">
        <p14:creationId xmlns:p14="http://schemas.microsoft.com/office/powerpoint/2010/main" val="2416356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3124200" cy="1392936"/>
          </a:xfrm>
        </p:spPr>
        <p:txBody>
          <a:bodyPr/>
          <a:lstStyle/>
          <a:p>
            <a:pPr algn="l"/>
            <a:r>
              <a:rPr lang="en-CA" dirty="0" smtClean="0"/>
              <a:t>… try it on our app …</a:t>
            </a:r>
            <a:endParaRPr lang="en-CA" dirty="0"/>
          </a:p>
        </p:txBody>
      </p:sp>
      <p:sp>
        <p:nvSpPr>
          <p:cNvPr id="3" name="Content Placeholder 2"/>
          <p:cNvSpPr>
            <a:spLocks noGrp="1"/>
          </p:cNvSpPr>
          <p:nvPr>
            <p:ph sz="half" idx="1"/>
          </p:nvPr>
        </p:nvSpPr>
        <p:spPr>
          <a:xfrm>
            <a:off x="381000" y="2314136"/>
            <a:ext cx="4038600" cy="2638864"/>
          </a:xfrm>
        </p:spPr>
        <p:txBody>
          <a:bodyPr>
            <a:normAutofit/>
          </a:bodyPr>
          <a:lstStyle/>
          <a:p>
            <a:r>
              <a:rPr lang="en-CA" sz="2400" dirty="0"/>
              <a:t>In partnership with the  CCOHS, we’ve created an app that allows you to do the survey and have your own personal score</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515" t="20338" r="1515" b="1145"/>
          <a:stretch/>
        </p:blipFill>
        <p:spPr>
          <a:xfrm>
            <a:off x="4876800" y="0"/>
            <a:ext cx="4267200" cy="6858000"/>
          </a:xfrm>
          <a:prstGeom prst="rect">
            <a:avLst/>
          </a:prstGeom>
        </p:spPr>
      </p:pic>
      <p:sp>
        <p:nvSpPr>
          <p:cNvPr id="4" name="Rectangle 3"/>
          <p:cNvSpPr/>
          <p:nvPr/>
        </p:nvSpPr>
        <p:spPr>
          <a:xfrm>
            <a:off x="283237" y="4953002"/>
            <a:ext cx="8656088" cy="523220"/>
          </a:xfrm>
          <a:prstGeom prst="rect">
            <a:avLst/>
          </a:prstGeom>
        </p:spPr>
        <p:txBody>
          <a:bodyPr wrap="none">
            <a:spAutoFit/>
          </a:bodyPr>
          <a:lstStyle/>
          <a:p>
            <a:r>
              <a:rPr lang="en-CA" sz="2800" dirty="0">
                <a:solidFill>
                  <a:prstClr val="white"/>
                </a:solidFill>
                <a:hlinkClick r:id="rId3"/>
              </a:rPr>
              <a:t>http://</a:t>
            </a:r>
            <a:r>
              <a:rPr lang="en-CA" sz="2800" dirty="0" smtClean="0">
                <a:solidFill>
                  <a:prstClr val="white"/>
                </a:solidFill>
                <a:hlinkClick r:id="rId3"/>
              </a:rPr>
              <a:t>www.ohcow.on.ca/measure-workplace-stress.html</a:t>
            </a:r>
            <a:r>
              <a:rPr lang="en-CA" sz="2800" dirty="0" smtClean="0">
                <a:solidFill>
                  <a:prstClr val="white"/>
                </a:solidFill>
              </a:rPr>
              <a:t> </a:t>
            </a:r>
            <a:endParaRPr lang="en-CA" sz="2800" dirty="0">
              <a:solidFill>
                <a:prstClr val="white"/>
              </a:solidFill>
            </a:endParaRPr>
          </a:p>
        </p:txBody>
      </p:sp>
    </p:spTree>
    <p:extLst>
      <p:ext uri="{BB962C8B-B14F-4D97-AF65-F5344CB8AC3E}">
        <p14:creationId xmlns:p14="http://schemas.microsoft.com/office/powerpoint/2010/main" val="164644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 y="2751"/>
            <a:ext cx="4005419" cy="6852498"/>
          </a:xfrm>
          <a:prstGeom prst="rect">
            <a:avLst/>
          </a:prstGeom>
        </p:spPr>
      </p:pic>
      <p:pic>
        <p:nvPicPr>
          <p:cNvPr id="4" name="Picture 3"/>
          <p:cNvPicPr>
            <a:picLocks noChangeAspect="1"/>
          </p:cNvPicPr>
          <p:nvPr/>
        </p:nvPicPr>
        <p:blipFill>
          <a:blip r:embed="rId3"/>
          <a:stretch>
            <a:fillRect/>
          </a:stretch>
        </p:blipFill>
        <p:spPr>
          <a:xfrm>
            <a:off x="5181602" y="2751"/>
            <a:ext cx="4005419" cy="6852498"/>
          </a:xfrm>
          <a:prstGeom prst="rect">
            <a:avLst/>
          </a:prstGeom>
        </p:spPr>
      </p:pic>
    </p:spTree>
    <p:extLst>
      <p:ext uri="{BB962C8B-B14F-4D97-AF65-F5344CB8AC3E}">
        <p14:creationId xmlns:p14="http://schemas.microsoft.com/office/powerpoint/2010/main" val="2061060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97864"/>
          </a:xfrm>
        </p:spPr>
        <p:txBody>
          <a:bodyPr/>
          <a:lstStyle/>
          <a:p>
            <a:r>
              <a:rPr lang="en-CA" dirty="0"/>
              <a:t>Mayo Clinic: “Chronic stress puts your health at </a:t>
            </a:r>
            <a:r>
              <a:rPr lang="en-CA" dirty="0" smtClean="0"/>
              <a:t>risk”</a:t>
            </a:r>
            <a:endParaRPr lang="en-CA" dirty="0"/>
          </a:p>
        </p:txBody>
      </p:sp>
      <p:sp>
        <p:nvSpPr>
          <p:cNvPr id="3" name="Content Placeholder 2"/>
          <p:cNvSpPr>
            <a:spLocks noGrp="1"/>
          </p:cNvSpPr>
          <p:nvPr>
            <p:ph idx="1"/>
          </p:nvPr>
        </p:nvSpPr>
        <p:spPr>
          <a:xfrm>
            <a:off x="914400" y="1783560"/>
            <a:ext cx="7772400" cy="4845840"/>
          </a:xfrm>
        </p:spPr>
        <p:txBody>
          <a:bodyPr>
            <a:normAutofit fontScale="77500" lnSpcReduction="20000"/>
          </a:bodyPr>
          <a:lstStyle/>
          <a:p>
            <a:pPr marL="68580" indent="0">
              <a:buNone/>
            </a:pPr>
            <a:r>
              <a:rPr lang="en-CA" dirty="0" smtClean="0"/>
              <a:t>“The </a:t>
            </a:r>
            <a:r>
              <a:rPr lang="en-CA" dirty="0"/>
              <a:t>long-term activation of the stress-response system — and the subsequent overexposure to cortisol and other stress hormones — can disrupt almost all your body's processes. This puts you at increased risk of numerous health problems, including:</a:t>
            </a:r>
          </a:p>
          <a:p>
            <a:endParaRPr lang="en-CA" sz="1000" dirty="0"/>
          </a:p>
          <a:p>
            <a:r>
              <a:rPr lang="en-CA" dirty="0"/>
              <a:t>    </a:t>
            </a:r>
            <a:r>
              <a:rPr lang="en-CA" dirty="0" smtClean="0"/>
              <a:t>anxiety</a:t>
            </a:r>
            <a:endParaRPr lang="en-CA" dirty="0"/>
          </a:p>
          <a:p>
            <a:r>
              <a:rPr lang="en-CA" dirty="0"/>
              <a:t>    </a:t>
            </a:r>
            <a:r>
              <a:rPr lang="en-CA" dirty="0" smtClean="0"/>
              <a:t>depression</a:t>
            </a:r>
            <a:endParaRPr lang="en-CA" dirty="0"/>
          </a:p>
          <a:p>
            <a:r>
              <a:rPr lang="en-CA" dirty="0"/>
              <a:t>    </a:t>
            </a:r>
            <a:r>
              <a:rPr lang="en-CA" dirty="0" smtClean="0"/>
              <a:t>digestive </a:t>
            </a:r>
            <a:r>
              <a:rPr lang="en-CA" dirty="0"/>
              <a:t>problems</a:t>
            </a:r>
          </a:p>
          <a:p>
            <a:r>
              <a:rPr lang="en-CA" dirty="0"/>
              <a:t>    </a:t>
            </a:r>
            <a:r>
              <a:rPr lang="en-CA" dirty="0" smtClean="0"/>
              <a:t>heart </a:t>
            </a:r>
            <a:r>
              <a:rPr lang="en-CA" dirty="0"/>
              <a:t>disease</a:t>
            </a:r>
          </a:p>
          <a:p>
            <a:r>
              <a:rPr lang="en-CA" dirty="0"/>
              <a:t>    </a:t>
            </a:r>
            <a:r>
              <a:rPr lang="en-CA" dirty="0" smtClean="0"/>
              <a:t>sleep </a:t>
            </a:r>
            <a:r>
              <a:rPr lang="en-CA" dirty="0"/>
              <a:t>problems</a:t>
            </a:r>
          </a:p>
          <a:p>
            <a:r>
              <a:rPr lang="en-CA" dirty="0"/>
              <a:t>    </a:t>
            </a:r>
            <a:r>
              <a:rPr lang="en-CA" dirty="0" smtClean="0"/>
              <a:t>weight </a:t>
            </a:r>
            <a:r>
              <a:rPr lang="en-CA" dirty="0"/>
              <a:t>gain</a:t>
            </a:r>
          </a:p>
          <a:p>
            <a:r>
              <a:rPr lang="en-CA" dirty="0"/>
              <a:t>    </a:t>
            </a:r>
            <a:r>
              <a:rPr lang="en-CA" dirty="0" smtClean="0"/>
              <a:t>memory </a:t>
            </a:r>
            <a:r>
              <a:rPr lang="en-CA" dirty="0"/>
              <a:t>and concentration </a:t>
            </a:r>
            <a:r>
              <a:rPr lang="en-CA" dirty="0" smtClean="0"/>
              <a:t>impairment”</a:t>
            </a:r>
            <a:endParaRPr lang="en-CA" dirty="0"/>
          </a:p>
          <a:p>
            <a:endParaRPr lang="en-CA" dirty="0"/>
          </a:p>
        </p:txBody>
      </p:sp>
      <p:sp>
        <p:nvSpPr>
          <p:cNvPr id="4" name="Rectangle 3"/>
          <p:cNvSpPr/>
          <p:nvPr/>
        </p:nvSpPr>
        <p:spPr>
          <a:xfrm>
            <a:off x="1424940" y="6211669"/>
            <a:ext cx="6751320" cy="646331"/>
          </a:xfrm>
          <a:prstGeom prst="rect">
            <a:avLst/>
          </a:prstGeom>
        </p:spPr>
        <p:txBody>
          <a:bodyPr wrap="square">
            <a:spAutoFit/>
          </a:bodyPr>
          <a:lstStyle/>
          <a:p>
            <a:r>
              <a:rPr lang="en-CA" dirty="0">
                <a:hlinkClick r:id="rId2"/>
              </a:rPr>
              <a:t>http://</a:t>
            </a:r>
            <a:r>
              <a:rPr lang="en-CA" dirty="0" smtClean="0">
                <a:hlinkClick r:id="rId2"/>
              </a:rPr>
              <a:t>www.mayoclinic.org/healthy-lifestyle/stress-management/in-depth/stress/art-20046037?pg=1</a:t>
            </a:r>
            <a:r>
              <a:rPr lang="en-CA" dirty="0" smtClean="0"/>
              <a:t> </a:t>
            </a:r>
            <a:endParaRPr lang="en-CA" dirty="0"/>
          </a:p>
        </p:txBody>
      </p:sp>
    </p:spTree>
    <p:extLst>
      <p:ext uri="{BB962C8B-B14F-4D97-AF65-F5344CB8AC3E}">
        <p14:creationId xmlns:p14="http://schemas.microsoft.com/office/powerpoint/2010/main" val="2013925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
            <a:ext cx="3994606" cy="6835490"/>
          </a:xfrm>
          <a:prstGeom prst="rect">
            <a:avLst/>
          </a:prstGeom>
        </p:spPr>
      </p:pic>
      <p:pic>
        <p:nvPicPr>
          <p:cNvPr id="2" name="Picture 1"/>
          <p:cNvPicPr>
            <a:picLocks noChangeAspect="1"/>
          </p:cNvPicPr>
          <p:nvPr/>
        </p:nvPicPr>
        <p:blipFill>
          <a:blip r:embed="rId3"/>
          <a:stretch>
            <a:fillRect/>
          </a:stretch>
        </p:blipFill>
        <p:spPr>
          <a:xfrm>
            <a:off x="3942665" y="470259"/>
            <a:ext cx="5129488" cy="5638800"/>
          </a:xfrm>
          <a:prstGeom prst="rect">
            <a:avLst/>
          </a:prstGeom>
        </p:spPr>
      </p:pic>
    </p:spTree>
    <p:extLst>
      <p:ext uri="{BB962C8B-B14F-4D97-AF65-F5344CB8AC3E}">
        <p14:creationId xmlns:p14="http://schemas.microsoft.com/office/powerpoint/2010/main" val="1045808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we do it?</a:t>
            </a:r>
            <a:endParaRPr lang="en-CA" dirty="0"/>
          </a:p>
        </p:txBody>
      </p:sp>
      <p:sp>
        <p:nvSpPr>
          <p:cNvPr id="3" name="Content Placeholder 2"/>
          <p:cNvSpPr>
            <a:spLocks noGrp="1"/>
          </p:cNvSpPr>
          <p:nvPr>
            <p:ph idx="1"/>
          </p:nvPr>
        </p:nvSpPr>
        <p:spPr/>
        <p:txBody>
          <a:bodyPr>
            <a:normAutofit fontScale="92500" lnSpcReduction="10000"/>
          </a:bodyPr>
          <a:lstStyle/>
          <a:p>
            <a:pPr marL="582930" indent="-514350">
              <a:buFont typeface="+mj-lt"/>
              <a:buAutoNum type="arabicPeriod"/>
            </a:pPr>
            <a:r>
              <a:rPr lang="en-CA" dirty="0" smtClean="0"/>
              <a:t>Get buy-in (union, employer, </a:t>
            </a:r>
            <a:r>
              <a:rPr lang="en-CA" u="sng" dirty="0" smtClean="0"/>
              <a:t>establish steering committee</a:t>
            </a:r>
            <a:r>
              <a:rPr lang="en-CA" dirty="0" smtClean="0"/>
              <a:t>)</a:t>
            </a:r>
          </a:p>
          <a:p>
            <a:pPr marL="582930" indent="-514350">
              <a:buFont typeface="+mj-lt"/>
              <a:buAutoNum type="arabicPeriod"/>
            </a:pPr>
            <a:endParaRPr lang="en-CA" sz="900" dirty="0" smtClean="0"/>
          </a:p>
          <a:p>
            <a:pPr marL="582930" indent="-514350">
              <a:buFont typeface="+mj-lt"/>
              <a:buAutoNum type="arabicPeriod"/>
            </a:pPr>
            <a:r>
              <a:rPr lang="en-CA" dirty="0"/>
              <a:t>Recruit a coordinator/champion in each unit (knowledgeable </a:t>
            </a:r>
            <a:r>
              <a:rPr lang="en-CA" dirty="0" smtClean="0"/>
              <a:t>in </a:t>
            </a:r>
            <a:r>
              <a:rPr lang="en-CA" dirty="0"/>
              <a:t>workplace stress</a:t>
            </a:r>
            <a:r>
              <a:rPr lang="en-CA" dirty="0" smtClean="0"/>
              <a:t>)</a:t>
            </a:r>
          </a:p>
          <a:p>
            <a:pPr marL="582930" indent="-514350">
              <a:buFont typeface="+mj-lt"/>
              <a:buAutoNum type="arabicPeriod"/>
            </a:pPr>
            <a:endParaRPr lang="en-CA" sz="900" dirty="0" smtClean="0"/>
          </a:p>
          <a:p>
            <a:pPr marL="582930" indent="-514350">
              <a:buFont typeface="+mj-lt"/>
              <a:buAutoNum type="arabicPeriod"/>
            </a:pPr>
            <a:r>
              <a:rPr lang="en-CA" dirty="0" smtClean="0"/>
              <a:t>Administer survey (define units, collect e-mail lists, </a:t>
            </a:r>
            <a:r>
              <a:rPr lang="en-CA" dirty="0" err="1" smtClean="0"/>
              <a:t>Dilman’s</a:t>
            </a:r>
            <a:r>
              <a:rPr lang="en-CA" dirty="0" smtClean="0"/>
              <a:t> 5 contact </a:t>
            </a:r>
            <a:r>
              <a:rPr lang="en-CA" u="sng" dirty="0" smtClean="0"/>
              <a:t>survey administration</a:t>
            </a:r>
            <a:r>
              <a:rPr lang="en-CA" dirty="0" smtClean="0"/>
              <a:t>, spreadsheet report production, identify issues)</a:t>
            </a:r>
          </a:p>
          <a:p>
            <a:pPr marL="582930" indent="-514350">
              <a:buFont typeface="+mj-lt"/>
              <a:buAutoNum type="arabicPeriod"/>
            </a:pPr>
            <a:endParaRPr lang="en-CA" sz="900" dirty="0" smtClean="0"/>
          </a:p>
          <a:p>
            <a:pPr marL="582930" indent="-514350">
              <a:buFont typeface="+mj-lt"/>
              <a:buAutoNum type="arabicPeriod"/>
            </a:pPr>
            <a:r>
              <a:rPr lang="en-CA" dirty="0" smtClean="0"/>
              <a:t>Begin </a:t>
            </a:r>
            <a:r>
              <a:rPr lang="en-CA" u="sng" dirty="0" smtClean="0"/>
              <a:t>dialogue to improve</a:t>
            </a:r>
            <a:r>
              <a:rPr lang="en-CA" dirty="0" smtClean="0"/>
              <a:t> issues</a:t>
            </a:r>
          </a:p>
        </p:txBody>
      </p:sp>
    </p:spTree>
    <p:extLst>
      <p:ext uri="{BB962C8B-B14F-4D97-AF65-F5344CB8AC3E}">
        <p14:creationId xmlns:p14="http://schemas.microsoft.com/office/powerpoint/2010/main" val="31380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Survey administration:</a:t>
            </a:r>
          </a:p>
        </p:txBody>
      </p:sp>
      <p:sp>
        <p:nvSpPr>
          <p:cNvPr id="1293315" name="Rectangle 3"/>
          <p:cNvSpPr>
            <a:spLocks noGrp="1" noChangeArrowheads="1"/>
          </p:cNvSpPr>
          <p:nvPr>
            <p:ph type="body" idx="1"/>
          </p:nvPr>
        </p:nvSpPr>
        <p:spPr/>
        <p:txBody>
          <a:bodyPr>
            <a:normAutofit/>
          </a:bodyPr>
          <a:lstStyle/>
          <a:p>
            <a:pPr>
              <a:lnSpc>
                <a:spcPct val="90000"/>
              </a:lnSpc>
              <a:defRPr/>
            </a:pPr>
            <a:r>
              <a:rPr lang="en-US" sz="2800" dirty="0"/>
              <a:t>Usually you only have one chance to do it right</a:t>
            </a:r>
          </a:p>
          <a:p>
            <a:pPr>
              <a:lnSpc>
                <a:spcPct val="90000"/>
              </a:lnSpc>
              <a:defRPr/>
            </a:pPr>
            <a:r>
              <a:rPr lang="en-US" sz="2800" dirty="0"/>
              <a:t>Get endorsements</a:t>
            </a:r>
          </a:p>
          <a:p>
            <a:pPr>
              <a:lnSpc>
                <a:spcPct val="90000"/>
              </a:lnSpc>
              <a:defRPr/>
            </a:pPr>
            <a:r>
              <a:rPr lang="en-US" sz="2800" dirty="0"/>
              <a:t>Prepare people</a:t>
            </a:r>
          </a:p>
          <a:p>
            <a:pPr>
              <a:lnSpc>
                <a:spcPct val="90000"/>
              </a:lnSpc>
              <a:defRPr/>
            </a:pPr>
            <a:r>
              <a:rPr lang="en-US" sz="2800" dirty="0"/>
              <a:t>Provide time and space </a:t>
            </a:r>
            <a:endParaRPr lang="en-US" sz="2800" dirty="0" smtClean="0"/>
          </a:p>
          <a:p>
            <a:pPr>
              <a:lnSpc>
                <a:spcPct val="90000"/>
              </a:lnSpc>
              <a:defRPr/>
            </a:pPr>
            <a:r>
              <a:rPr lang="en-US" sz="2800" dirty="0" smtClean="0"/>
              <a:t>Aim for 80% response rate (get at least 60%)</a:t>
            </a:r>
            <a:endParaRPr lang="en-US" sz="2800" dirty="0"/>
          </a:p>
          <a:p>
            <a:pPr>
              <a:lnSpc>
                <a:spcPct val="90000"/>
              </a:lnSpc>
              <a:defRPr/>
            </a:pPr>
            <a:r>
              <a:rPr lang="en-US" sz="2800" dirty="0" smtClean="0"/>
              <a:t>Have a timeline on what you’re going to do after the survey (so people know what to expect and when)</a:t>
            </a:r>
            <a:endParaRPr lang="en-US" sz="2800" dirty="0"/>
          </a:p>
        </p:txBody>
      </p:sp>
    </p:spTree>
    <p:extLst>
      <p:ext uri="{BB962C8B-B14F-4D97-AF65-F5344CB8AC3E}">
        <p14:creationId xmlns:p14="http://schemas.microsoft.com/office/powerpoint/2010/main" val="2479539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4953000" cy="914400"/>
          </a:xfrm>
        </p:spPr>
        <p:txBody>
          <a:bodyPr/>
          <a:lstStyle/>
          <a:p>
            <a:r>
              <a:rPr lang="en-CA" dirty="0" smtClean="0"/>
              <a:t>Collecting responses</a:t>
            </a:r>
            <a:endParaRPr lang="en-CA" dirty="0"/>
          </a:p>
        </p:txBody>
      </p:sp>
      <p:sp>
        <p:nvSpPr>
          <p:cNvPr id="3" name="Content Placeholder 2"/>
          <p:cNvSpPr>
            <a:spLocks noGrp="1"/>
          </p:cNvSpPr>
          <p:nvPr>
            <p:ph idx="1"/>
          </p:nvPr>
        </p:nvSpPr>
        <p:spPr>
          <a:xfrm>
            <a:off x="914400" y="1605012"/>
            <a:ext cx="7772400" cy="4750547"/>
          </a:xfrm>
        </p:spPr>
        <p:txBody>
          <a:bodyPr/>
          <a:lstStyle/>
          <a:p>
            <a:r>
              <a:rPr lang="en-CA" dirty="0" smtClean="0"/>
              <a:t>Send URL link to participants who fill out survey online (7-20 minutes)</a:t>
            </a:r>
          </a:p>
          <a:p>
            <a:r>
              <a:rPr lang="en-CA" dirty="0" smtClean="0"/>
              <a:t>Response confidential; downloaded only by Clinic – raw data not shared</a:t>
            </a:r>
            <a:endParaRPr lang="en-CA" dirty="0"/>
          </a:p>
        </p:txBody>
      </p:sp>
      <p:pic>
        <p:nvPicPr>
          <p:cNvPr id="4" name="Picture 3"/>
          <p:cNvPicPr>
            <a:picLocks noChangeAspect="1"/>
          </p:cNvPicPr>
          <p:nvPr/>
        </p:nvPicPr>
        <p:blipFill>
          <a:blip r:embed="rId2"/>
          <a:stretch>
            <a:fillRect/>
          </a:stretch>
        </p:blipFill>
        <p:spPr>
          <a:xfrm>
            <a:off x="5943600" y="1"/>
            <a:ext cx="3200399" cy="1478584"/>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 y="3586649"/>
            <a:ext cx="9128760" cy="3271351"/>
          </a:xfrm>
          <a:prstGeom prst="rect">
            <a:avLst/>
          </a:prstGeom>
        </p:spPr>
      </p:pic>
    </p:spTree>
    <p:extLst>
      <p:ext uri="{BB962C8B-B14F-4D97-AF65-F5344CB8AC3E}">
        <p14:creationId xmlns:p14="http://schemas.microsoft.com/office/powerpoint/2010/main" val="2061887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6707187" cy="1143000"/>
          </a:xfrm>
        </p:spPr>
        <p:txBody>
          <a:bodyPr>
            <a:normAutofit fontScale="90000"/>
          </a:bodyPr>
          <a:lstStyle/>
          <a:p>
            <a:pPr algn="ctr">
              <a:defRPr/>
            </a:pPr>
            <a:r>
              <a:rPr lang="en-CA" dirty="0" smtClean="0"/>
              <a:t>Don </a:t>
            </a:r>
            <a:r>
              <a:rPr lang="en-CA" dirty="0" err="1" smtClean="0"/>
              <a:t>Dilman’s</a:t>
            </a:r>
            <a:r>
              <a:rPr lang="en-CA" dirty="0" smtClean="0"/>
              <a:t> approach to maximizing survey response:</a:t>
            </a:r>
            <a:endParaRPr lang="en-CA" dirty="0"/>
          </a:p>
        </p:txBody>
      </p:sp>
      <p:sp>
        <p:nvSpPr>
          <p:cNvPr id="3" name="Content Placeholder 2"/>
          <p:cNvSpPr>
            <a:spLocks noGrp="1"/>
          </p:cNvSpPr>
          <p:nvPr>
            <p:ph idx="1"/>
          </p:nvPr>
        </p:nvSpPr>
        <p:spPr>
          <a:xfrm>
            <a:off x="685800" y="1773238"/>
            <a:ext cx="8062913" cy="4824412"/>
          </a:xfrm>
        </p:spPr>
        <p:txBody>
          <a:bodyPr>
            <a:normAutofit fontScale="62500" lnSpcReduction="20000"/>
          </a:bodyPr>
          <a:lstStyle/>
          <a:p>
            <a:pPr marL="0" indent="0">
              <a:buNone/>
              <a:defRPr/>
            </a:pPr>
            <a:r>
              <a:rPr lang="en-CA" dirty="0" smtClean="0"/>
              <a:t>Lay the groundwork – get endorsements/buy-in; set up steering committee; define relationships to JH&amp;SC, union, employer involvement; sort out logistics (who’s in charge of what, confidentiality, when do we report results, what do we do next – long term objectives)</a:t>
            </a:r>
          </a:p>
          <a:p>
            <a:pPr marL="514350" indent="-514350">
              <a:buFont typeface="+mj-lt"/>
              <a:buAutoNum type="arabicParenR"/>
              <a:defRPr/>
            </a:pPr>
            <a:endParaRPr lang="en-CA" sz="1300" dirty="0" smtClean="0"/>
          </a:p>
          <a:p>
            <a:pPr marL="514350" indent="-514350">
              <a:buFont typeface="+mj-lt"/>
              <a:buAutoNum type="arabicParenR"/>
              <a:defRPr/>
            </a:pPr>
            <a:r>
              <a:rPr lang="en-CA" dirty="0" smtClean="0"/>
              <a:t>Pre-survey announcement (1-2 weeks prior) with endorsements</a:t>
            </a:r>
          </a:p>
          <a:p>
            <a:pPr marL="514350" indent="-514350">
              <a:buFont typeface="+mj-lt"/>
              <a:buAutoNum type="arabicParenR"/>
              <a:defRPr/>
            </a:pPr>
            <a:endParaRPr lang="en-CA" sz="1500" dirty="0" smtClean="0"/>
          </a:p>
          <a:p>
            <a:pPr marL="514350" indent="-514350">
              <a:buFont typeface="+mj-lt"/>
              <a:buAutoNum type="arabicParenR"/>
              <a:defRPr/>
            </a:pPr>
            <a:r>
              <a:rPr lang="en-CA" dirty="0" smtClean="0"/>
              <a:t>Distribute survey – fanfare?; provide time, space, incentives?</a:t>
            </a:r>
          </a:p>
          <a:p>
            <a:pPr marL="514350" indent="-514350">
              <a:buFont typeface="+mj-lt"/>
              <a:buAutoNum type="arabicParenR"/>
              <a:defRPr/>
            </a:pPr>
            <a:endParaRPr lang="en-CA" sz="1500" dirty="0" smtClean="0"/>
          </a:p>
          <a:p>
            <a:pPr marL="514350" indent="-514350">
              <a:buFont typeface="+mj-lt"/>
              <a:buAutoNum type="arabicParenR"/>
              <a:defRPr/>
            </a:pPr>
            <a:r>
              <a:rPr lang="en-CA" dirty="0" smtClean="0"/>
              <a:t>1-2 weeks later send out reminder</a:t>
            </a:r>
          </a:p>
          <a:p>
            <a:pPr marL="514350" indent="-514350">
              <a:buFont typeface="+mj-lt"/>
              <a:buAutoNum type="arabicParenR"/>
              <a:defRPr/>
            </a:pPr>
            <a:endParaRPr lang="en-CA" sz="1500" dirty="0" smtClean="0"/>
          </a:p>
          <a:p>
            <a:pPr marL="514350" indent="-514350">
              <a:buFont typeface="+mj-lt"/>
              <a:buAutoNum type="arabicParenR"/>
              <a:defRPr/>
            </a:pPr>
            <a:r>
              <a:rPr lang="en-CA" dirty="0" smtClean="0"/>
              <a:t>After another 1-2 weeks send a 2</a:t>
            </a:r>
            <a:r>
              <a:rPr lang="en-CA" baseline="30000" dirty="0" smtClean="0"/>
              <a:t>nd</a:t>
            </a:r>
            <a:r>
              <a:rPr lang="en-CA" dirty="0" smtClean="0"/>
              <a:t> reminder.  </a:t>
            </a:r>
          </a:p>
          <a:p>
            <a:pPr marL="914400" lvl="1" indent="-514350">
              <a:buFont typeface="Wingdings" pitchFamily="2" charset="2"/>
              <a:buChar char="Ø"/>
              <a:defRPr/>
            </a:pPr>
            <a:r>
              <a:rPr lang="en-CA" dirty="0" smtClean="0"/>
              <a:t>if response rate is poor (&lt;66%) you may have to consider a stronger intervention (i.e. start “nagging” people directly)</a:t>
            </a:r>
          </a:p>
          <a:p>
            <a:pPr marL="514350" indent="-514350">
              <a:buFont typeface="+mj-lt"/>
              <a:buAutoNum type="arabicParenR"/>
              <a:defRPr/>
            </a:pPr>
            <a:endParaRPr lang="en-CA" sz="1500" dirty="0" smtClean="0"/>
          </a:p>
          <a:p>
            <a:pPr marL="514350" indent="-514350">
              <a:buFont typeface="+mj-lt"/>
              <a:buAutoNum type="arabicParenR"/>
              <a:defRPr/>
            </a:pPr>
            <a:r>
              <a:rPr lang="en-CA" dirty="0" smtClean="0"/>
              <a:t>After a reasonable period of time (and depending on response rate) set a closing date and send out a final notice with an urgent message.</a:t>
            </a:r>
          </a:p>
          <a:p>
            <a:pPr>
              <a:defRPr/>
            </a:pPr>
            <a:endParaRPr lang="en-CA" dirty="0"/>
          </a:p>
        </p:txBody>
      </p:sp>
      <p:pic>
        <p:nvPicPr>
          <p:cNvPr id="4" name="Picture 3"/>
          <p:cNvPicPr>
            <a:picLocks noChangeAspect="1"/>
          </p:cNvPicPr>
          <p:nvPr/>
        </p:nvPicPr>
        <p:blipFill>
          <a:blip r:embed="rId3"/>
          <a:stretch>
            <a:fillRect/>
          </a:stretch>
        </p:blipFill>
        <p:spPr>
          <a:xfrm>
            <a:off x="7876236" y="0"/>
            <a:ext cx="1267764" cy="1800225"/>
          </a:xfrm>
          <a:prstGeom prst="rect">
            <a:avLst/>
          </a:prstGeom>
        </p:spPr>
      </p:pic>
    </p:spTree>
    <p:extLst>
      <p:ext uri="{BB962C8B-B14F-4D97-AF65-F5344CB8AC3E}">
        <p14:creationId xmlns:p14="http://schemas.microsoft.com/office/powerpoint/2010/main" val="994619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404813"/>
            <a:ext cx="7772400" cy="1143000"/>
          </a:xfrm>
        </p:spPr>
        <p:txBody>
          <a:bodyPr/>
          <a:lstStyle/>
          <a:p>
            <a:pPr algn="ctr"/>
            <a:r>
              <a:rPr lang="en-US" altLang="en-US" smtClean="0"/>
              <a:t>Response interpretation:</a:t>
            </a:r>
            <a:endParaRPr lang="en-CA" altLang="en-US" smtClean="0"/>
          </a:p>
        </p:txBody>
      </p:sp>
      <p:sp>
        <p:nvSpPr>
          <p:cNvPr id="3" name="Content Placeholder 2"/>
          <p:cNvSpPr>
            <a:spLocks noGrp="1"/>
          </p:cNvSpPr>
          <p:nvPr>
            <p:ph idx="1"/>
          </p:nvPr>
        </p:nvSpPr>
        <p:spPr>
          <a:xfrm>
            <a:off x="433387" y="1343560"/>
            <a:ext cx="8277225" cy="5362039"/>
          </a:xfrm>
        </p:spPr>
        <p:txBody>
          <a:bodyPr>
            <a:normAutofit fontScale="77500" lnSpcReduction="20000"/>
          </a:bodyPr>
          <a:lstStyle/>
          <a:p>
            <a:pPr marL="457200" lvl="1" indent="0">
              <a:buFontTx/>
              <a:buNone/>
              <a:defRPr/>
            </a:pPr>
            <a:r>
              <a:rPr lang="en-US" b="1" dirty="0" smtClean="0">
                <a:solidFill>
                  <a:srgbClr val="00B0F0"/>
                </a:solidFill>
              </a:rPr>
              <a:t>&gt;80%</a:t>
            </a:r>
            <a:r>
              <a:rPr lang="en-US" dirty="0" smtClean="0">
                <a:solidFill>
                  <a:schemeClr val="accent2"/>
                </a:solidFill>
              </a:rPr>
              <a:t>	</a:t>
            </a:r>
            <a:r>
              <a:rPr lang="en-US" dirty="0" smtClean="0"/>
              <a:t>If the response rate is 80% or more, then you can be confident that the results in this report are representative of the whole group</a:t>
            </a:r>
          </a:p>
          <a:p>
            <a:pPr marL="457200" lvl="1" indent="0">
              <a:buFontTx/>
              <a:buNone/>
              <a:defRPr/>
            </a:pPr>
            <a:endParaRPr lang="en-US" sz="1500" dirty="0" smtClean="0"/>
          </a:p>
          <a:p>
            <a:pPr marL="457200" lvl="1" indent="0">
              <a:buFontTx/>
              <a:buNone/>
              <a:defRPr/>
            </a:pPr>
            <a:r>
              <a:rPr lang="en-US" b="1" dirty="0" smtClean="0">
                <a:solidFill>
                  <a:srgbClr val="00FF00"/>
                </a:solidFill>
              </a:rPr>
              <a:t>67-80%	</a:t>
            </a:r>
            <a:r>
              <a:rPr lang="en-US" dirty="0" smtClean="0"/>
              <a:t>A response rate between 67-80% is reasonable but not as strong as over 80%; there is a bit of uncertainty about representativeness</a:t>
            </a:r>
            <a:r>
              <a:rPr lang="en-US" b="1" dirty="0" smtClean="0"/>
              <a:t>.</a:t>
            </a:r>
          </a:p>
          <a:p>
            <a:pPr marL="457200" lvl="1" indent="0">
              <a:buFontTx/>
              <a:buNone/>
              <a:defRPr/>
            </a:pPr>
            <a:endParaRPr lang="en-US" sz="1500" dirty="0" smtClean="0"/>
          </a:p>
          <a:p>
            <a:pPr marL="457200" lvl="1" indent="0">
              <a:buFontTx/>
              <a:buNone/>
              <a:defRPr/>
            </a:pPr>
            <a:r>
              <a:rPr lang="en-US" b="1" dirty="0" smtClean="0">
                <a:solidFill>
                  <a:srgbClr val="FFFF00"/>
                </a:solidFill>
              </a:rPr>
              <a:t>50-66%</a:t>
            </a:r>
            <a:r>
              <a:rPr lang="en-US" dirty="0" smtClean="0">
                <a:solidFill>
                  <a:schemeClr val="tx2">
                    <a:lumMod val="60000"/>
                    <a:lumOff val="40000"/>
                  </a:schemeClr>
                </a:solidFill>
              </a:rPr>
              <a:t>	</a:t>
            </a:r>
            <a:r>
              <a:rPr lang="en-US" dirty="0" smtClean="0"/>
              <a:t>A response rate between from 50-66% suggests there may be issues among those who did not respond or else the survey was not administered well.  At this level of response, we cannot rule out the possibility that, if those who did not participate had been included, the results would be different.</a:t>
            </a:r>
          </a:p>
          <a:p>
            <a:pPr marL="457200" lvl="1" indent="0">
              <a:buFontTx/>
              <a:buNone/>
              <a:defRPr/>
            </a:pPr>
            <a:endParaRPr lang="en-US" sz="1500" dirty="0" smtClean="0"/>
          </a:p>
          <a:p>
            <a:pPr marL="457200" lvl="1" indent="0">
              <a:buFontTx/>
              <a:buNone/>
              <a:defRPr/>
            </a:pPr>
            <a:r>
              <a:rPr lang="en-US" b="1" dirty="0" smtClean="0">
                <a:solidFill>
                  <a:srgbClr val="FF0000"/>
                </a:solidFill>
              </a:rPr>
              <a:t>&lt;50%</a:t>
            </a:r>
            <a:r>
              <a:rPr lang="en-US" dirty="0" smtClean="0">
                <a:solidFill>
                  <a:srgbClr val="FF0000"/>
                </a:solidFill>
              </a:rPr>
              <a:t>	</a:t>
            </a:r>
            <a:r>
              <a:rPr lang="en-US" dirty="0" smtClean="0"/>
              <a:t>A response rate of less than 50% means that either the administration of the survey was not done properly or that a large proportion of the group being surveyed did not have confidence in the process.  Any results of the survey can only be considered as reflecting those who participated not the group as a whole.  However, if you identify issues and resolve them for &lt;50% of your people the others will probably also benefit!</a:t>
            </a:r>
          </a:p>
        </p:txBody>
      </p:sp>
      <p:sp>
        <p:nvSpPr>
          <p:cNvPr id="2" name="Slide Number Placeholder 1"/>
          <p:cNvSpPr>
            <a:spLocks noGrp="1"/>
          </p:cNvSpPr>
          <p:nvPr>
            <p:ph type="sldNum" sz="quarter" idx="12"/>
          </p:nvPr>
        </p:nvSpPr>
        <p:spPr/>
        <p:txBody>
          <a:bodyPr/>
          <a:lstStyle/>
          <a:p>
            <a:fld id="{E1C92D36-363D-4F99-AA68-47B4287DFEE1}" type="slidenum">
              <a:rPr lang="en-US" altLang="en-US" smtClean="0"/>
              <a:pPr/>
              <a:t>35</a:t>
            </a:fld>
            <a:endParaRPr lang="en-US" altLang="en-US"/>
          </a:p>
        </p:txBody>
      </p:sp>
    </p:spTree>
    <p:extLst>
      <p:ext uri="{BB962C8B-B14F-4D97-AF65-F5344CB8AC3E}">
        <p14:creationId xmlns:p14="http://schemas.microsoft.com/office/powerpoint/2010/main" val="2960733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Sample size:</a:t>
            </a:r>
            <a:endParaRPr lang="en-US" dirty="0"/>
          </a:p>
        </p:txBody>
      </p:sp>
      <p:sp>
        <p:nvSpPr>
          <p:cNvPr id="3" name="Content Placeholder 2"/>
          <p:cNvSpPr>
            <a:spLocks noGrp="1"/>
          </p:cNvSpPr>
          <p:nvPr>
            <p:ph idx="1"/>
          </p:nvPr>
        </p:nvSpPr>
        <p:spPr>
          <a:xfrm>
            <a:off x="661256" y="1564283"/>
            <a:ext cx="8278688" cy="4852392"/>
          </a:xfrm>
        </p:spPr>
        <p:txBody>
          <a:bodyPr>
            <a:normAutofit fontScale="70000" lnSpcReduction="20000"/>
          </a:bodyPr>
          <a:lstStyle/>
          <a:p>
            <a:r>
              <a:rPr lang="en-CA" b="1" dirty="0">
                <a:solidFill>
                  <a:srgbClr val="FF0000"/>
                </a:solidFill>
              </a:rPr>
              <a:t>For less than 15 responses </a:t>
            </a:r>
            <a:r>
              <a:rPr lang="en-CA" dirty="0"/>
              <a:t>the results are very uncertain – this number of responses is really too small to analyze for </a:t>
            </a:r>
            <a:r>
              <a:rPr lang="en-CA" dirty="0" smtClean="0"/>
              <a:t>correlations</a:t>
            </a:r>
          </a:p>
          <a:p>
            <a:endParaRPr lang="en-CA" sz="1300" dirty="0" smtClean="0"/>
          </a:p>
          <a:p>
            <a:r>
              <a:rPr lang="en-CA" b="1" dirty="0">
                <a:solidFill>
                  <a:srgbClr val="FFFF00"/>
                </a:solidFill>
              </a:rPr>
              <a:t>Between 16-30 responses </a:t>
            </a:r>
            <a:r>
              <a:rPr lang="en-CA" dirty="0"/>
              <a:t>we can calculate correlations but a fair number of these correlations may be the result of random </a:t>
            </a:r>
            <a:r>
              <a:rPr lang="en-CA" dirty="0" smtClean="0"/>
              <a:t>effects, thus </a:t>
            </a:r>
            <a:r>
              <a:rPr lang="en-CA" dirty="0"/>
              <a:t>we need to observe the overall patterns rather than </a:t>
            </a:r>
            <a:r>
              <a:rPr lang="en-CA" dirty="0" smtClean="0"/>
              <a:t>focus on </a:t>
            </a:r>
            <a:r>
              <a:rPr lang="en-CA" dirty="0"/>
              <a:t>individual </a:t>
            </a:r>
            <a:r>
              <a:rPr lang="en-CA" dirty="0" smtClean="0"/>
              <a:t>associations</a:t>
            </a:r>
          </a:p>
          <a:p>
            <a:endParaRPr lang="en-CA" sz="1300" dirty="0"/>
          </a:p>
          <a:p>
            <a:r>
              <a:rPr lang="en-CA" b="1" dirty="0">
                <a:solidFill>
                  <a:srgbClr val="00FF00"/>
                </a:solidFill>
              </a:rPr>
              <a:t>Between 31-50 responses</a:t>
            </a:r>
            <a:r>
              <a:rPr lang="en-CA" dirty="0"/>
              <a:t>, we still have some random “statistical noise” but the individual associations are approaching a </a:t>
            </a:r>
            <a:r>
              <a:rPr lang="en-CA" dirty="0" smtClean="0"/>
              <a:t>significant degree </a:t>
            </a:r>
            <a:r>
              <a:rPr lang="en-CA" dirty="0"/>
              <a:t>of </a:t>
            </a:r>
            <a:r>
              <a:rPr lang="en-CA" dirty="0" smtClean="0"/>
              <a:t>confidence</a:t>
            </a:r>
          </a:p>
          <a:p>
            <a:endParaRPr lang="en-CA" sz="1300" dirty="0"/>
          </a:p>
          <a:p>
            <a:r>
              <a:rPr lang="en-CA" dirty="0"/>
              <a:t>With </a:t>
            </a:r>
            <a:r>
              <a:rPr lang="en-CA" b="1" dirty="0">
                <a:solidFill>
                  <a:srgbClr val="00B0F0"/>
                </a:solidFill>
              </a:rPr>
              <a:t>more than 50 responses </a:t>
            </a:r>
            <a:r>
              <a:rPr lang="en-CA" dirty="0"/>
              <a:t>we can be confident that each association is statistically significant, although even in these </a:t>
            </a:r>
            <a:r>
              <a:rPr lang="en-CA" dirty="0" smtClean="0"/>
              <a:t>circumstances one </a:t>
            </a:r>
            <a:r>
              <a:rPr lang="en-CA" dirty="0"/>
              <a:t>in 20 associations could be due to chance.</a:t>
            </a:r>
            <a:endParaRPr lang="en-US" dirty="0"/>
          </a:p>
        </p:txBody>
      </p:sp>
      <p:sp>
        <p:nvSpPr>
          <p:cNvPr id="4" name="Slide Number Placeholder 3"/>
          <p:cNvSpPr>
            <a:spLocks noGrp="1"/>
          </p:cNvSpPr>
          <p:nvPr>
            <p:ph type="sldNum" sz="quarter" idx="12"/>
          </p:nvPr>
        </p:nvSpPr>
        <p:spPr/>
        <p:txBody>
          <a:bodyPr/>
          <a:lstStyle/>
          <a:p>
            <a:fld id="{E1C92D36-363D-4F99-AA68-47B4287DFEE1}" type="slidenum">
              <a:rPr lang="en-US" altLang="en-US" smtClean="0"/>
              <a:pPr/>
              <a:t>36</a:t>
            </a:fld>
            <a:endParaRPr lang="en-US" altLang="en-US"/>
          </a:p>
        </p:txBody>
      </p:sp>
    </p:spTree>
    <p:extLst>
      <p:ext uri="{BB962C8B-B14F-4D97-AF65-F5344CB8AC3E}">
        <p14:creationId xmlns:p14="http://schemas.microsoft.com/office/powerpoint/2010/main" val="3791744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l="9584" t="28484" r="9908" b="4669"/>
          <a:stretch/>
        </p:blipFill>
        <p:spPr>
          <a:xfrm>
            <a:off x="76200" y="1676400"/>
            <a:ext cx="3200400" cy="3200400"/>
          </a:xfrm>
          <a:prstGeom prst="rect">
            <a:avLst/>
          </a:prstGeom>
        </p:spPr>
      </p:pic>
      <p:pic>
        <p:nvPicPr>
          <p:cNvPr id="19" name="Picture 18"/>
          <p:cNvPicPr>
            <a:picLocks noChangeAspect="1"/>
          </p:cNvPicPr>
          <p:nvPr/>
        </p:nvPicPr>
        <p:blipFill>
          <a:blip r:embed="rId4"/>
          <a:stretch>
            <a:fillRect/>
          </a:stretch>
        </p:blipFill>
        <p:spPr>
          <a:xfrm>
            <a:off x="2971800" y="-10810"/>
            <a:ext cx="6248400" cy="6868810"/>
          </a:xfrm>
          <a:prstGeom prst="rect">
            <a:avLst/>
          </a:prstGeom>
        </p:spPr>
      </p:pic>
      <p:sp>
        <p:nvSpPr>
          <p:cNvPr id="21" name="Title 1"/>
          <p:cNvSpPr txBox="1">
            <a:spLocks/>
          </p:cNvSpPr>
          <p:nvPr/>
        </p:nvSpPr>
        <p:spPr>
          <a:xfrm>
            <a:off x="381000" y="304800"/>
            <a:ext cx="7772400" cy="9144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Comic Sans MS" pitchFamily="66" charset="0"/>
                <a:ea typeface="+mj-ea"/>
                <a:cs typeface="+mj-cs"/>
              </a:defRPr>
            </a:lvl1pPr>
            <a:extLst/>
          </a:lstStyle>
          <a:p>
            <a:r>
              <a:rPr lang="en-CA" dirty="0" smtClean="0"/>
              <a:t>Overview:</a:t>
            </a:r>
            <a:endParaRPr lang="en-CA" dirty="0"/>
          </a:p>
        </p:txBody>
      </p:sp>
      <p:sp>
        <p:nvSpPr>
          <p:cNvPr id="2" name="Oval 1"/>
          <p:cNvSpPr/>
          <p:nvPr/>
        </p:nvSpPr>
        <p:spPr>
          <a:xfrm>
            <a:off x="3312404" y="3804595"/>
            <a:ext cx="1869195" cy="1072205"/>
          </a:xfrm>
          <a:prstGeom prst="ellipse">
            <a:avLst/>
          </a:prstGeom>
          <a:noFill/>
          <a:ln w="142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41598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381000" y="512064"/>
            <a:ext cx="8763000" cy="914400"/>
          </a:xfrm>
        </p:spPr>
        <p:txBody>
          <a:bodyPr>
            <a:normAutofit/>
          </a:bodyPr>
          <a:lstStyle/>
          <a:p>
            <a:pPr eaLnBrk="1" hangingPunct="1"/>
            <a:r>
              <a:rPr lang="en-CA" sz="4000" dirty="0" smtClean="0"/>
              <a:t>Finding solutions to your problems …</a:t>
            </a:r>
          </a:p>
        </p:txBody>
      </p:sp>
      <p:sp>
        <p:nvSpPr>
          <p:cNvPr id="61443" name="Rectangle 3"/>
          <p:cNvSpPr>
            <a:spLocks noGrp="1" noChangeArrowheads="1"/>
          </p:cNvSpPr>
          <p:nvPr>
            <p:ph type="body" idx="4294967295"/>
          </p:nvPr>
        </p:nvSpPr>
        <p:spPr>
          <a:xfrm>
            <a:off x="685800" y="1905000"/>
            <a:ext cx="7772400" cy="4208462"/>
          </a:xfrm>
        </p:spPr>
        <p:txBody>
          <a:bodyPr>
            <a:normAutofit lnSpcReduction="10000"/>
          </a:bodyPr>
          <a:lstStyle/>
          <a:p>
            <a:pPr eaLnBrk="1" hangingPunct="1">
              <a:lnSpc>
                <a:spcPct val="90000"/>
              </a:lnSpc>
            </a:pPr>
            <a:r>
              <a:rPr lang="en-CA" dirty="0" smtClean="0"/>
              <a:t>List the top risk factors associated with symptoms (or pick the “low hanging fruit”)</a:t>
            </a:r>
          </a:p>
          <a:p>
            <a:pPr eaLnBrk="1" hangingPunct="1">
              <a:lnSpc>
                <a:spcPct val="90000"/>
              </a:lnSpc>
            </a:pPr>
            <a:endParaRPr lang="en-CA" sz="800" dirty="0" smtClean="0"/>
          </a:p>
          <a:p>
            <a:pPr eaLnBrk="1" hangingPunct="1">
              <a:lnSpc>
                <a:spcPct val="90000"/>
              </a:lnSpc>
            </a:pPr>
            <a:r>
              <a:rPr lang="en-CA" dirty="0" smtClean="0"/>
              <a:t>Refer to resources (plenty online) and don’t be afraid to ask for help</a:t>
            </a:r>
          </a:p>
          <a:p>
            <a:pPr eaLnBrk="1" hangingPunct="1">
              <a:lnSpc>
                <a:spcPct val="90000"/>
              </a:lnSpc>
            </a:pPr>
            <a:endParaRPr lang="en-CA" sz="900" dirty="0" smtClean="0"/>
          </a:p>
          <a:p>
            <a:pPr eaLnBrk="1" hangingPunct="1">
              <a:lnSpc>
                <a:spcPct val="90000"/>
              </a:lnSpc>
            </a:pPr>
            <a:r>
              <a:rPr lang="en-CA" dirty="0" smtClean="0"/>
              <a:t>Best not to work alone but with a representative steering committee</a:t>
            </a:r>
          </a:p>
          <a:p>
            <a:pPr eaLnBrk="1" hangingPunct="1">
              <a:lnSpc>
                <a:spcPct val="90000"/>
              </a:lnSpc>
            </a:pPr>
            <a:endParaRPr lang="en-CA" sz="800" dirty="0" smtClean="0"/>
          </a:p>
          <a:p>
            <a:pPr eaLnBrk="1" hangingPunct="1">
              <a:lnSpc>
                <a:spcPct val="90000"/>
              </a:lnSpc>
            </a:pPr>
            <a:r>
              <a:rPr lang="en-CA" dirty="0" smtClean="0"/>
              <a:t>“let the conversation begin …”</a:t>
            </a:r>
          </a:p>
        </p:txBody>
      </p:sp>
    </p:spTree>
    <p:extLst>
      <p:ext uri="{BB962C8B-B14F-4D97-AF65-F5344CB8AC3E}">
        <p14:creationId xmlns:p14="http://schemas.microsoft.com/office/powerpoint/2010/main" val="69516167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79388" y="381000"/>
            <a:ext cx="6769100" cy="1319213"/>
          </a:xfrm>
        </p:spPr>
        <p:txBody>
          <a:bodyPr>
            <a:normAutofit fontScale="90000"/>
          </a:bodyPr>
          <a:lstStyle/>
          <a:p>
            <a:pPr eaLnBrk="1" hangingPunct="1"/>
            <a:r>
              <a:rPr lang="en-US" sz="3600" dirty="0" smtClean="0"/>
              <a:t>International </a:t>
            </a:r>
            <a:r>
              <a:rPr lang="en-US" sz="3600" dirty="0" err="1" smtClean="0"/>
              <a:t>Labour</a:t>
            </a:r>
            <a:r>
              <a:rPr lang="en-US" sz="3600" dirty="0" smtClean="0"/>
              <a:t> Organization (ILO) Stress Prevention Guidebook:</a:t>
            </a:r>
          </a:p>
        </p:txBody>
      </p:sp>
      <p:sp>
        <p:nvSpPr>
          <p:cNvPr id="64515" name="Rectangle 3"/>
          <p:cNvSpPr>
            <a:spLocks noGrp="1" noChangeArrowheads="1"/>
          </p:cNvSpPr>
          <p:nvPr>
            <p:ph type="body" idx="4294967295"/>
          </p:nvPr>
        </p:nvSpPr>
        <p:spPr>
          <a:xfrm>
            <a:off x="685800" y="1773238"/>
            <a:ext cx="7772400" cy="4114800"/>
          </a:xfrm>
        </p:spPr>
        <p:txBody>
          <a:bodyPr/>
          <a:lstStyle/>
          <a:p>
            <a:pPr eaLnBrk="1" hangingPunct="1"/>
            <a:r>
              <a:rPr lang="en-US" smtClean="0"/>
              <a:t>checkpoint format </a:t>
            </a:r>
          </a:p>
          <a:p>
            <a:pPr eaLnBrk="1" hangingPunct="1"/>
            <a:r>
              <a:rPr lang="en-US" smtClean="0"/>
              <a:t>lists specific hazards</a:t>
            </a:r>
          </a:p>
          <a:p>
            <a:pPr eaLnBrk="1" hangingPunct="1"/>
            <a:r>
              <a:rPr lang="en-US" smtClean="0"/>
              <a:t>identifies prevention strategies</a:t>
            </a:r>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13" y="0"/>
            <a:ext cx="2160587"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94497"/>
            <a:ext cx="265460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8" name="Rectangle 6"/>
          <p:cNvSpPr>
            <a:spLocks noChangeArrowheads="1"/>
          </p:cNvSpPr>
          <p:nvPr/>
        </p:nvSpPr>
        <p:spPr bwMode="auto">
          <a:xfrm>
            <a:off x="381000" y="5695109"/>
            <a:ext cx="791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hlinkClick r:id="rId5"/>
              </a:rPr>
              <a:t>http://www.ilo.org/global/publications/books/forthcoming-publications/WCMS_168053/lang--en/index.htm</a:t>
            </a:r>
            <a:r>
              <a:rPr lang="en-US" sz="1400" dirty="0"/>
              <a:t> </a:t>
            </a:r>
          </a:p>
        </p:txBody>
      </p:sp>
    </p:spTree>
    <p:extLst>
      <p:ext uri="{BB962C8B-B14F-4D97-AF65-F5344CB8AC3E}">
        <p14:creationId xmlns:p14="http://schemas.microsoft.com/office/powerpoint/2010/main" val="41289210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http://www.wwu.edu/depts/healthyliving/PE511info/Stress/images/exerciseeffect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5130"/>
            <a:ext cx="7315200" cy="777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3276600" y="6477000"/>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CA" altLang="en-US" sz="1600" b="0" i="0" u="none" strike="noStrike" cap="none" normalizeH="0" baseline="0" dirty="0" smtClean="0">
                <a:ln>
                  <a:noFill/>
                </a:ln>
                <a:solidFill>
                  <a:schemeClr val="bg1"/>
                </a:solidFill>
                <a:effectLst/>
                <a:latin typeface="Calibri" panose="020F0502020204030204" pitchFamily="34" charset="0"/>
              </a:rPr>
              <a:t>WHSC, Occupational Health &amp; Safety: A Training Manual 1982</a:t>
            </a:r>
            <a:endParaRPr kumimoji="0" lang="en-US" altLang="en-US" sz="1600" b="0" i="0" u="none" strike="noStrike" cap="none" normalizeH="0" baseline="0" dirty="0" smtClean="0">
              <a:ln>
                <a:noFill/>
              </a:ln>
              <a:solidFill>
                <a:schemeClr val="bg1"/>
              </a:solidFill>
              <a:effectLst/>
              <a:latin typeface="Arial" panose="020B0604020202020204" pitchFamily="34" charset="0"/>
            </a:endParaRPr>
          </a:p>
        </p:txBody>
      </p:sp>
      <p:sp>
        <p:nvSpPr>
          <p:cNvPr id="3" name="TextBox 2"/>
          <p:cNvSpPr txBox="1"/>
          <p:nvPr/>
        </p:nvSpPr>
        <p:spPr>
          <a:xfrm>
            <a:off x="-10160" y="685800"/>
            <a:ext cx="2067560" cy="3416320"/>
          </a:xfrm>
          <a:prstGeom prst="rect">
            <a:avLst/>
          </a:prstGeom>
          <a:noFill/>
        </p:spPr>
        <p:txBody>
          <a:bodyPr wrap="square" rtlCol="0">
            <a:spAutoFit/>
          </a:bodyPr>
          <a:lstStyle/>
          <a:p>
            <a:pPr algn="ctr"/>
            <a:r>
              <a:rPr lang="en-CA" sz="3600" b="1" dirty="0" smtClean="0">
                <a:solidFill>
                  <a:schemeClr val="tx2">
                    <a:lumMod val="90000"/>
                  </a:schemeClr>
                </a:solidFill>
                <a:latin typeface="Comic Sans MS" panose="030F0702030302020204" pitchFamily="66" charset="0"/>
              </a:rPr>
              <a:t>the “Fight or Flight” stress reaction</a:t>
            </a:r>
            <a:endParaRPr lang="en-CA" sz="3600" b="1" dirty="0">
              <a:solidFill>
                <a:schemeClr val="tx2">
                  <a:lumMod val="90000"/>
                </a:schemeClr>
              </a:solidFill>
              <a:latin typeface="Comic Sans MS" panose="030F0702030302020204" pitchFamily="66" charset="0"/>
            </a:endParaRPr>
          </a:p>
        </p:txBody>
      </p:sp>
    </p:spTree>
    <p:extLst>
      <p:ext uri="{BB962C8B-B14F-4D97-AF65-F5344CB8AC3E}">
        <p14:creationId xmlns:p14="http://schemas.microsoft.com/office/powerpoint/2010/main" val="678157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CA" smtClean="0"/>
              <a:t>ILO Checkpoint example</a:t>
            </a:r>
          </a:p>
        </p:txBody>
      </p:sp>
      <p:sp>
        <p:nvSpPr>
          <p:cNvPr id="3" name="Content Placeholder 2"/>
          <p:cNvSpPr>
            <a:spLocks noGrp="1"/>
          </p:cNvSpPr>
          <p:nvPr>
            <p:ph idx="1"/>
          </p:nvPr>
        </p:nvSpPr>
        <p:spPr>
          <a:xfrm>
            <a:off x="685800" y="1676400"/>
            <a:ext cx="7772400" cy="4616450"/>
          </a:xfrm>
        </p:spPr>
        <p:txBody>
          <a:bodyPr>
            <a:normAutofit fontScale="77500" lnSpcReduction="20000"/>
          </a:bodyPr>
          <a:lstStyle/>
          <a:p>
            <a:pPr marL="0" indent="0">
              <a:buFontTx/>
              <a:buNone/>
              <a:defRPr/>
            </a:pPr>
            <a:r>
              <a:rPr lang="en-CA" b="1" dirty="0"/>
              <a:t>CHECKPOINT 6</a:t>
            </a:r>
          </a:p>
          <a:p>
            <a:pPr>
              <a:defRPr/>
            </a:pPr>
            <a:r>
              <a:rPr lang="en-US" dirty="0"/>
              <a:t>Adjust the total </a:t>
            </a:r>
            <a:r>
              <a:rPr lang="en-US" b="1" dirty="0">
                <a:solidFill>
                  <a:srgbClr val="FFFF00"/>
                </a:solidFill>
              </a:rPr>
              <a:t>workload</a:t>
            </a:r>
            <a:r>
              <a:rPr lang="en-US" dirty="0"/>
              <a:t> </a:t>
            </a:r>
            <a:r>
              <a:rPr lang="en-US" b="1" dirty="0" smtClean="0">
                <a:solidFill>
                  <a:srgbClr val="FFFF00"/>
                </a:solidFill>
              </a:rPr>
              <a:t>(quantitative demands) </a:t>
            </a:r>
            <a:r>
              <a:rPr lang="en-US" dirty="0" smtClean="0"/>
              <a:t>taking </a:t>
            </a:r>
            <a:r>
              <a:rPr lang="en-US" dirty="0"/>
              <a:t>into account the </a:t>
            </a:r>
            <a:r>
              <a:rPr lang="en-US" dirty="0" smtClean="0"/>
              <a:t>number </a:t>
            </a:r>
            <a:r>
              <a:rPr lang="en-CA" dirty="0" smtClean="0"/>
              <a:t>and </a:t>
            </a:r>
            <a:r>
              <a:rPr lang="en-CA" dirty="0"/>
              <a:t>capacity of workers</a:t>
            </a:r>
            <a:r>
              <a:rPr lang="en-CA" dirty="0" smtClean="0"/>
              <a:t>.</a:t>
            </a:r>
          </a:p>
          <a:p>
            <a:pPr>
              <a:defRPr/>
            </a:pPr>
            <a:endParaRPr lang="en-CA" sz="1000" dirty="0" smtClean="0"/>
          </a:p>
          <a:p>
            <a:pPr marL="0" indent="0">
              <a:buFontTx/>
              <a:buNone/>
              <a:defRPr/>
            </a:pPr>
            <a:r>
              <a:rPr lang="en-CA" b="1" dirty="0"/>
              <a:t>HOW</a:t>
            </a:r>
          </a:p>
          <a:p>
            <a:pPr marL="514350" indent="-514350">
              <a:buFontTx/>
              <a:buAutoNum type="arabicPeriod"/>
              <a:defRPr/>
            </a:pPr>
            <a:r>
              <a:rPr lang="en-US" dirty="0" smtClean="0"/>
              <a:t>Assess </a:t>
            </a:r>
            <a:r>
              <a:rPr lang="en-US" dirty="0"/>
              <a:t>individual and team workloads </a:t>
            </a:r>
            <a:r>
              <a:rPr lang="en-US" dirty="0" smtClean="0"/>
              <a:t>through observation </a:t>
            </a:r>
            <a:r>
              <a:rPr lang="en-US" dirty="0"/>
              <a:t>and discussion with workers </a:t>
            </a:r>
            <a:r>
              <a:rPr lang="en-US" dirty="0" smtClean="0"/>
              <a:t>to determine </a:t>
            </a:r>
            <a:r>
              <a:rPr lang="en-US" dirty="0"/>
              <a:t>whether change is necessary </a:t>
            </a:r>
            <a:r>
              <a:rPr lang="en-US" dirty="0" smtClean="0"/>
              <a:t>and </a:t>
            </a:r>
            <a:r>
              <a:rPr lang="en-CA" dirty="0" smtClean="0"/>
              <a:t>feasible.</a:t>
            </a:r>
          </a:p>
          <a:p>
            <a:pPr marL="514350" indent="-514350">
              <a:buFontTx/>
              <a:buAutoNum type="arabicPeriod"/>
              <a:defRPr/>
            </a:pPr>
            <a:r>
              <a:rPr lang="en-US" dirty="0" smtClean="0"/>
              <a:t>Reduce </a:t>
            </a:r>
            <a:r>
              <a:rPr lang="en-US" dirty="0"/>
              <a:t>unnecessary tasks such as </a:t>
            </a:r>
            <a:r>
              <a:rPr lang="en-US" dirty="0" smtClean="0"/>
              <a:t>control operations</a:t>
            </a:r>
            <a:r>
              <a:rPr lang="en-US" dirty="0"/>
              <a:t>, writing reports, filling in forms </a:t>
            </a:r>
            <a:r>
              <a:rPr lang="en-US" dirty="0" smtClean="0"/>
              <a:t>or </a:t>
            </a:r>
            <a:r>
              <a:rPr lang="en-CA" dirty="0" smtClean="0"/>
              <a:t>registration </a:t>
            </a:r>
            <a:r>
              <a:rPr lang="en-CA" dirty="0"/>
              <a:t>work</a:t>
            </a:r>
            <a:r>
              <a:rPr lang="en-CA" dirty="0" smtClean="0"/>
              <a:t>.</a:t>
            </a:r>
          </a:p>
          <a:p>
            <a:pPr marL="514350" indent="-514350">
              <a:buFontTx/>
              <a:buAutoNum type="arabicPeriod"/>
              <a:defRPr/>
            </a:pPr>
            <a:r>
              <a:rPr lang="en-CA" dirty="0" smtClean="0"/>
              <a:t>…</a:t>
            </a:r>
          </a:p>
          <a:p>
            <a:pPr marL="0" indent="0">
              <a:buFontTx/>
              <a:buNone/>
              <a:defRPr/>
            </a:pPr>
            <a:endParaRPr lang="en-CA" dirty="0"/>
          </a:p>
        </p:txBody>
      </p:sp>
    </p:spTree>
    <p:extLst>
      <p:ext uri="{BB962C8B-B14F-4D97-AF65-F5344CB8AC3E}">
        <p14:creationId xmlns:p14="http://schemas.microsoft.com/office/powerpoint/2010/main" val="3405112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CA" smtClean="0"/>
              <a:t>e.g. Hospital Guidance tool</a:t>
            </a:r>
          </a:p>
        </p:txBody>
      </p:sp>
      <p:sp>
        <p:nvSpPr>
          <p:cNvPr id="3" name="Content Placeholder 2"/>
          <p:cNvSpPr>
            <a:spLocks noGrp="1"/>
          </p:cNvSpPr>
          <p:nvPr>
            <p:ph idx="1"/>
          </p:nvPr>
        </p:nvSpPr>
        <p:spPr/>
        <p:txBody>
          <a:bodyPr>
            <a:normAutofit/>
          </a:bodyPr>
          <a:lstStyle/>
          <a:p>
            <a:pPr>
              <a:defRPr/>
            </a:pPr>
            <a:r>
              <a:rPr lang="en-US" dirty="0" smtClean="0"/>
              <a:t>High </a:t>
            </a:r>
            <a:r>
              <a:rPr lang="en-US" b="1" dirty="0" smtClean="0">
                <a:solidFill>
                  <a:srgbClr val="FFFF00"/>
                </a:solidFill>
              </a:rPr>
              <a:t>emotional demands </a:t>
            </a:r>
            <a:r>
              <a:rPr lang="en-US" dirty="0" smtClean="0"/>
              <a:t>prevention activities:</a:t>
            </a:r>
          </a:p>
          <a:p>
            <a:pPr lvl="1">
              <a:defRPr/>
            </a:pPr>
            <a:r>
              <a:rPr lang="en-US" dirty="0" smtClean="0"/>
              <a:t>Feedback, coaching and acknowledgement from colleagues and managers</a:t>
            </a:r>
          </a:p>
          <a:p>
            <a:pPr lvl="1">
              <a:defRPr/>
            </a:pPr>
            <a:r>
              <a:rPr lang="en-US" dirty="0" smtClean="0"/>
              <a:t>Specific objectives for work (when is the work result good enough/success criteria?)</a:t>
            </a:r>
          </a:p>
          <a:p>
            <a:pPr lvl="1">
              <a:defRPr/>
            </a:pPr>
            <a:r>
              <a:rPr lang="en-US" dirty="0" smtClean="0"/>
              <a:t>Consensus and practice with regard to care and treatment </a:t>
            </a:r>
          </a:p>
          <a:p>
            <a:pPr lvl="1">
              <a:defRPr/>
            </a:pPr>
            <a:r>
              <a:rPr lang="en-US" dirty="0" smtClean="0"/>
              <a:t>Overlap/transfer for shift changes</a:t>
            </a:r>
          </a:p>
          <a:p>
            <a:pPr lvl="1">
              <a:defRPr/>
            </a:pPr>
            <a:r>
              <a:rPr lang="en-US" dirty="0" smtClean="0"/>
              <a:t>Possibility of withdrawing (a place for privacy)</a:t>
            </a:r>
            <a:endParaRPr lang="en-CA" dirty="0"/>
          </a:p>
        </p:txBody>
      </p:sp>
      <p:sp>
        <p:nvSpPr>
          <p:cNvPr id="69636" name="Rectangle 3"/>
          <p:cNvSpPr>
            <a:spLocks noChangeArrowheads="1"/>
          </p:cNvSpPr>
          <p:nvPr/>
        </p:nvSpPr>
        <p:spPr bwMode="auto">
          <a:xfrm>
            <a:off x="0" y="6003797"/>
            <a:ext cx="849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600" dirty="0">
                <a:solidFill>
                  <a:schemeClr val="bg1"/>
                </a:solidFill>
              </a:rPr>
              <a:t>extracted from: </a:t>
            </a:r>
            <a:r>
              <a:rPr lang="en-CA" sz="1600" dirty="0">
                <a:solidFill>
                  <a:schemeClr val="bg1"/>
                </a:solidFill>
                <a:hlinkClick r:id="rId3"/>
              </a:rPr>
              <a:t>http://www.ohcow.on.ca/edit/files/events/mayday__mayday_may_3rd_2017/eu_2012_-_</a:t>
            </a:r>
            <a:r>
              <a:rPr lang="en-CA" sz="1600" dirty="0" smtClean="0">
                <a:solidFill>
                  <a:schemeClr val="bg1"/>
                </a:solidFill>
                <a:hlinkClick r:id="rId3"/>
              </a:rPr>
              <a:t>guidance_tool_for_hospitals2.pdf</a:t>
            </a:r>
            <a:r>
              <a:rPr lang="en-CA" sz="1600" dirty="0" smtClean="0">
                <a:solidFill>
                  <a:schemeClr val="bg1"/>
                </a:solidFill>
              </a:rPr>
              <a:t> </a:t>
            </a:r>
            <a:endParaRPr lang="en-CA" sz="1600" dirty="0">
              <a:solidFill>
                <a:schemeClr val="bg1"/>
              </a:solidFill>
            </a:endParaRPr>
          </a:p>
        </p:txBody>
      </p:sp>
    </p:spTree>
    <p:extLst>
      <p:ext uri="{BB962C8B-B14F-4D97-AF65-F5344CB8AC3E}">
        <p14:creationId xmlns:p14="http://schemas.microsoft.com/office/powerpoint/2010/main" val="3409461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17600" y="0"/>
            <a:ext cx="7199313" cy="1143000"/>
          </a:xfrm>
        </p:spPr>
        <p:txBody>
          <a:bodyPr>
            <a:normAutofit fontScale="90000"/>
          </a:bodyPr>
          <a:lstStyle/>
          <a:p>
            <a:pPr algn="ctr" eaLnBrk="1" hangingPunct="1"/>
            <a:r>
              <a:rPr lang="en-US" sz="4000" dirty="0" smtClean="0"/>
              <a:t>Laval Business group </a:t>
            </a:r>
            <a:br>
              <a:rPr lang="en-US" sz="4000" dirty="0" smtClean="0"/>
            </a:br>
            <a:r>
              <a:rPr lang="en-US" sz="4000" b="0" dirty="0" smtClean="0"/>
              <a:t>(business case)</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r="1181"/>
          <a:stretch>
            <a:fillRect/>
          </a:stretch>
        </p:blipFill>
        <p:spPr bwMode="auto">
          <a:xfrm>
            <a:off x="403034" y="1327783"/>
            <a:ext cx="83820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ChangeArrowheads="1"/>
          </p:cNvSpPr>
          <p:nvPr/>
        </p:nvSpPr>
        <p:spPr bwMode="auto">
          <a:xfrm>
            <a:off x="360876" y="6075122"/>
            <a:ext cx="47684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hlinkClick r:id="rId4"/>
              </a:rPr>
              <a:t>http://</a:t>
            </a:r>
            <a:r>
              <a:rPr lang="en-US" sz="1400" dirty="0" smtClean="0">
                <a:hlinkClick r:id="rId4"/>
              </a:rPr>
              <a:t>www.irsst.qc.ca/media/documents/pubirsst/R-427-1.pdf</a:t>
            </a:r>
            <a:r>
              <a:rPr lang="en-US" sz="1400" dirty="0" smtClean="0"/>
              <a:t> </a:t>
            </a:r>
            <a:endParaRPr lang="en-US" sz="1400" dirty="0"/>
          </a:p>
        </p:txBody>
      </p:sp>
      <p:sp>
        <p:nvSpPr>
          <p:cNvPr id="2" name="Rectangle 1"/>
          <p:cNvSpPr/>
          <p:nvPr/>
        </p:nvSpPr>
        <p:spPr>
          <a:xfrm>
            <a:off x="360876" y="6241892"/>
            <a:ext cx="6148130" cy="307777"/>
          </a:xfrm>
          <a:prstGeom prst="rect">
            <a:avLst/>
          </a:prstGeom>
        </p:spPr>
        <p:txBody>
          <a:bodyPr wrap="square">
            <a:spAutoFit/>
          </a:bodyPr>
          <a:lstStyle/>
          <a:p>
            <a:r>
              <a:rPr lang="en-CA" sz="1400" dirty="0">
                <a:hlinkClick r:id="rId5"/>
              </a:rPr>
              <a:t>http://</a:t>
            </a:r>
            <a:r>
              <a:rPr lang="en-CA" sz="1400" dirty="0" smtClean="0">
                <a:hlinkClick r:id="rId5"/>
              </a:rPr>
              <a:t>www.irsst.qc.ca/media/documents/pubirsst/R-427-2.pdf</a:t>
            </a:r>
            <a:r>
              <a:rPr lang="en-CA" sz="1400" dirty="0" smtClean="0"/>
              <a:t> </a:t>
            </a:r>
            <a:endParaRPr lang="en-CA" sz="1400" dirty="0"/>
          </a:p>
        </p:txBody>
      </p:sp>
      <p:sp>
        <p:nvSpPr>
          <p:cNvPr id="3" name="Rectangle 2"/>
          <p:cNvSpPr/>
          <p:nvPr/>
        </p:nvSpPr>
        <p:spPr>
          <a:xfrm>
            <a:off x="339760" y="6408662"/>
            <a:ext cx="5791200" cy="307777"/>
          </a:xfrm>
          <a:prstGeom prst="rect">
            <a:avLst/>
          </a:prstGeom>
        </p:spPr>
        <p:txBody>
          <a:bodyPr wrap="square">
            <a:spAutoFit/>
          </a:bodyPr>
          <a:lstStyle/>
          <a:p>
            <a:r>
              <a:rPr lang="en-CA" sz="1400" dirty="0">
                <a:hlinkClick r:id="rId6"/>
              </a:rPr>
              <a:t>http://</a:t>
            </a:r>
            <a:r>
              <a:rPr lang="en-CA" sz="1400" dirty="0" smtClean="0">
                <a:hlinkClick r:id="rId6"/>
              </a:rPr>
              <a:t>www.irsst.qc.ca/media/documents/pubirsst/R-427-3.pdf</a:t>
            </a:r>
            <a:r>
              <a:rPr lang="en-CA" sz="1400" dirty="0" smtClean="0"/>
              <a:t> </a:t>
            </a:r>
            <a:endParaRPr lang="en-CA" sz="1400" dirty="0"/>
          </a:p>
        </p:txBody>
      </p:sp>
    </p:spTree>
    <p:extLst>
      <p:ext uri="{BB962C8B-B14F-4D97-AF65-F5344CB8AC3E}">
        <p14:creationId xmlns:p14="http://schemas.microsoft.com/office/powerpoint/2010/main" val="379331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8025"/>
            <a:ext cx="7772400" cy="1470025"/>
          </a:xfrm>
        </p:spPr>
        <p:txBody>
          <a:bodyPr>
            <a:normAutofit/>
          </a:bodyPr>
          <a:lstStyle/>
          <a:p>
            <a:r>
              <a:rPr lang="en-CA" sz="3600" dirty="0" smtClean="0">
                <a:solidFill>
                  <a:srgbClr val="002060"/>
                </a:solidFill>
              </a:rPr>
              <a:t>Taking Action on </a:t>
            </a:r>
            <a:br>
              <a:rPr lang="en-CA" sz="3600" dirty="0" smtClean="0">
                <a:solidFill>
                  <a:srgbClr val="002060"/>
                </a:solidFill>
              </a:rPr>
            </a:br>
            <a:r>
              <a:rPr lang="en-CA" sz="3600" dirty="0" smtClean="0">
                <a:solidFill>
                  <a:srgbClr val="002060"/>
                </a:solidFill>
              </a:rPr>
              <a:t>Workplace Stress</a:t>
            </a:r>
            <a:endParaRPr lang="en-CA" sz="3600" dirty="0">
              <a:solidFill>
                <a:srgbClr val="002060"/>
              </a:solidFill>
            </a:endParaRPr>
          </a:p>
        </p:txBody>
      </p:sp>
      <p:pic>
        <p:nvPicPr>
          <p:cNvPr id="5" name="Picture 4"/>
          <p:cNvPicPr>
            <a:picLocks noChangeAspect="1"/>
          </p:cNvPicPr>
          <p:nvPr/>
        </p:nvPicPr>
        <p:blipFill>
          <a:blip r:embed="rId3"/>
          <a:stretch>
            <a:fillRect/>
          </a:stretch>
        </p:blipFill>
        <p:spPr>
          <a:xfrm>
            <a:off x="6072455" y="5418001"/>
            <a:ext cx="2385745" cy="1292811"/>
          </a:xfrm>
          <a:prstGeom prst="rect">
            <a:avLst/>
          </a:prstGeom>
        </p:spPr>
      </p:pic>
      <p:sp>
        <p:nvSpPr>
          <p:cNvPr id="8" name="Text Box 4"/>
          <p:cNvSpPr txBox="1">
            <a:spLocks noChangeArrowheads="1"/>
          </p:cNvSpPr>
          <p:nvPr/>
        </p:nvSpPr>
        <p:spPr bwMode="auto">
          <a:xfrm>
            <a:off x="1379735" y="264106"/>
            <a:ext cx="2506465" cy="83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4" rIns="91428" bIns="45714">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600" b="1" dirty="0">
                <a:solidFill>
                  <a:srgbClr val="FFFFFF"/>
                </a:solidFill>
                <a:latin typeface="Tahoma" pitchFamily="34" charset="0"/>
              </a:rPr>
              <a:t>Occupational Health Clinics </a:t>
            </a:r>
            <a:r>
              <a:rPr lang="en-US" sz="1600" b="1" dirty="0" smtClean="0">
                <a:solidFill>
                  <a:srgbClr val="FFFFFF"/>
                </a:solidFill>
                <a:latin typeface="Tahoma" pitchFamily="34" charset="0"/>
              </a:rPr>
              <a:t>for </a:t>
            </a:r>
            <a:r>
              <a:rPr lang="en-US" sz="1600" b="1" dirty="0">
                <a:solidFill>
                  <a:srgbClr val="FFFFFF"/>
                </a:solidFill>
                <a:latin typeface="Tahoma" pitchFamily="34" charset="0"/>
              </a:rPr>
              <a:t>Ontario Workers Inc.</a:t>
            </a:r>
          </a:p>
        </p:txBody>
      </p:sp>
      <p:sp>
        <p:nvSpPr>
          <p:cNvPr id="7" name="Rectangle 3"/>
          <p:cNvSpPr>
            <a:spLocks noGrp="1" noChangeArrowheads="1"/>
          </p:cNvSpPr>
          <p:nvPr>
            <p:ph type="subTitle" idx="1"/>
          </p:nvPr>
        </p:nvSpPr>
        <p:spPr>
          <a:xfrm>
            <a:off x="304800" y="3581400"/>
            <a:ext cx="8534400" cy="990600"/>
          </a:xfrm>
        </p:spPr>
        <p:txBody>
          <a:bodyPr>
            <a:normAutofit/>
          </a:bodyPr>
          <a:lstStyle/>
          <a:p>
            <a:pPr>
              <a:spcBef>
                <a:spcPct val="0"/>
              </a:spcBef>
            </a:pPr>
            <a:r>
              <a:rPr lang="en-US" altLang="en-US" sz="2000" b="1" dirty="0" smtClean="0">
                <a:solidFill>
                  <a:schemeClr val="tx1">
                    <a:lumMod val="65000"/>
                    <a:lumOff val="35000"/>
                  </a:schemeClr>
                </a:solidFill>
                <a:latin typeface="Verdana" pitchFamily="34" charset="0"/>
              </a:rPr>
              <a:t>John</a:t>
            </a:r>
            <a:r>
              <a:rPr lang="en-CA" altLang="en-US" sz="2000" b="1" dirty="0">
                <a:solidFill>
                  <a:schemeClr val="tx1">
                    <a:lumMod val="65000"/>
                    <a:lumOff val="35000"/>
                  </a:schemeClr>
                </a:solidFill>
                <a:latin typeface="Verdana" pitchFamily="34" charset="0"/>
              </a:rPr>
              <a:t> </a:t>
            </a:r>
            <a:r>
              <a:rPr lang="en-CA" sz="2000" b="1" dirty="0" err="1" smtClean="0">
                <a:solidFill>
                  <a:schemeClr val="tx1">
                    <a:lumMod val="65000"/>
                    <a:lumOff val="35000"/>
                  </a:schemeClr>
                </a:solidFill>
                <a:latin typeface="Verdana" pitchFamily="34" charset="0"/>
              </a:rPr>
              <a:t>Oudyk</a:t>
            </a:r>
            <a:r>
              <a:rPr lang="en-CA" sz="2000" b="1" dirty="0">
                <a:solidFill>
                  <a:schemeClr val="tx1">
                    <a:lumMod val="65000"/>
                    <a:lumOff val="35000"/>
                  </a:schemeClr>
                </a:solidFill>
                <a:latin typeface="Verdana" pitchFamily="34" charset="0"/>
              </a:rPr>
              <a:t>, Occupational Hygienist</a:t>
            </a:r>
            <a:r>
              <a:rPr lang="en-US" altLang="en-US" sz="2000" b="1" dirty="0">
                <a:solidFill>
                  <a:schemeClr val="tx1">
                    <a:lumMod val="65000"/>
                    <a:lumOff val="35000"/>
                  </a:schemeClr>
                </a:solidFill>
                <a:latin typeface="Verdana" pitchFamily="34" charset="0"/>
              </a:rPr>
              <a:t/>
            </a:r>
            <a:br>
              <a:rPr lang="en-US" altLang="en-US" sz="2000" b="1" dirty="0">
                <a:solidFill>
                  <a:schemeClr val="tx1">
                    <a:lumMod val="65000"/>
                    <a:lumOff val="35000"/>
                  </a:schemeClr>
                </a:solidFill>
                <a:latin typeface="Verdana" pitchFamily="34" charset="0"/>
              </a:rPr>
            </a:br>
            <a:r>
              <a:rPr lang="en-CA" sz="2000" b="1" dirty="0">
                <a:solidFill>
                  <a:schemeClr val="tx1">
                    <a:lumMod val="65000"/>
                    <a:lumOff val="35000"/>
                  </a:schemeClr>
                </a:solidFill>
                <a:latin typeface="Verdana" pitchFamily="34" charset="0"/>
              </a:rPr>
              <a:t>Occupational Health Clinics for Ontario Workers (OHCOW)</a:t>
            </a:r>
            <a:endParaRPr lang="en-US" altLang="en-US" sz="2000" b="1" dirty="0">
              <a:solidFill>
                <a:schemeClr val="tx1">
                  <a:lumMod val="65000"/>
                  <a:lumOff val="35000"/>
                </a:schemeClr>
              </a:solidFill>
              <a:latin typeface="Verdana" pitchFamily="34" charset="0"/>
            </a:endParaRPr>
          </a:p>
        </p:txBody>
      </p:sp>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3975" y="433968"/>
            <a:ext cx="6477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2" name="Picture 158" descr="http://www.ohcow.on.ca/images/oc/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710687"/>
            <a:ext cx="4076700" cy="1000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4815414"/>
            <a:ext cx="8382000" cy="461665"/>
          </a:xfrm>
          <a:prstGeom prst="rect">
            <a:avLst/>
          </a:prstGeom>
        </p:spPr>
        <p:txBody>
          <a:bodyPr wrap="square">
            <a:spAutoFit/>
          </a:bodyPr>
          <a:lstStyle/>
          <a:p>
            <a:pPr algn="ctr"/>
            <a:r>
              <a:rPr lang="en-CA" sz="2400" dirty="0" smtClean="0">
                <a:solidFill>
                  <a:prstClr val="black"/>
                </a:solidFill>
              </a:rPr>
              <a:t> </a:t>
            </a:r>
            <a:endParaRPr lang="en-CA" sz="2400" dirty="0">
              <a:solidFill>
                <a:prstClr val="black"/>
              </a:solidFill>
            </a:endParaRPr>
          </a:p>
        </p:txBody>
      </p:sp>
    </p:spTree>
    <p:extLst>
      <p:ext uri="{BB962C8B-B14F-4D97-AF65-F5344CB8AC3E}">
        <p14:creationId xmlns:p14="http://schemas.microsoft.com/office/powerpoint/2010/main" val="3367499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1988" t="14191" r="37181"/>
          <a:stretch/>
        </p:blipFill>
        <p:spPr>
          <a:xfrm>
            <a:off x="2590800" y="-123825"/>
            <a:ext cx="6553200" cy="8582025"/>
          </a:xfrm>
          <a:prstGeom prst="rect">
            <a:avLst/>
          </a:prstGeom>
        </p:spPr>
      </p:pic>
      <p:sp>
        <p:nvSpPr>
          <p:cNvPr id="32773" name="Rectangle 3"/>
          <p:cNvSpPr>
            <a:spLocks noChangeArrowheads="1"/>
          </p:cNvSpPr>
          <p:nvPr/>
        </p:nvSpPr>
        <p:spPr bwMode="auto">
          <a:xfrm>
            <a:off x="457200" y="1143000"/>
            <a:ext cx="7190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CA" sz="2400" dirty="0">
                <a:solidFill>
                  <a:prstClr val="white"/>
                </a:solidFill>
                <a:latin typeface="Tahoma" pitchFamily="34" charset="0"/>
                <a:cs typeface="Tahoma" pitchFamily="34" charset="0"/>
                <a:hlinkClick r:id="rId4"/>
              </a:rPr>
              <a:t>http://</a:t>
            </a:r>
            <a:r>
              <a:rPr lang="en-CA" sz="2400" dirty="0" smtClean="0">
                <a:solidFill>
                  <a:prstClr val="white"/>
                </a:solidFill>
                <a:latin typeface="Tahoma" pitchFamily="34" charset="0"/>
                <a:cs typeface="Tahoma" pitchFamily="34" charset="0"/>
                <a:hlinkClick r:id="rId4"/>
              </a:rPr>
              <a:t>www.ohcow.on.ca/mental-injury-toolkit.html</a:t>
            </a:r>
            <a:r>
              <a:rPr lang="en-CA" sz="2400" dirty="0" smtClean="0">
                <a:solidFill>
                  <a:prstClr val="white"/>
                </a:solidFill>
                <a:latin typeface="Tahoma" pitchFamily="34" charset="0"/>
                <a:cs typeface="Tahoma" pitchFamily="34" charset="0"/>
              </a:rPr>
              <a:t> </a:t>
            </a:r>
            <a:endParaRPr lang="en-CA" sz="2400" dirty="0">
              <a:solidFill>
                <a:prstClr val="white"/>
              </a:solidFill>
              <a:latin typeface="Tahoma" pitchFamily="34" charset="0"/>
              <a:cs typeface="Tahoma" pitchFamily="34" charset="0"/>
            </a:endParaRPr>
          </a:p>
        </p:txBody>
      </p:sp>
    </p:spTree>
    <p:extLst>
      <p:ext uri="{BB962C8B-B14F-4D97-AF65-F5344CB8AC3E}">
        <p14:creationId xmlns:p14="http://schemas.microsoft.com/office/powerpoint/2010/main" val="35374298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l="9584" t="28484" r="9908" b="4669"/>
          <a:stretch/>
        </p:blipFill>
        <p:spPr>
          <a:xfrm>
            <a:off x="76200" y="1676400"/>
            <a:ext cx="3200400" cy="3200400"/>
          </a:xfrm>
          <a:prstGeom prst="rect">
            <a:avLst/>
          </a:prstGeom>
        </p:spPr>
      </p:pic>
      <p:pic>
        <p:nvPicPr>
          <p:cNvPr id="19" name="Picture 18"/>
          <p:cNvPicPr>
            <a:picLocks noChangeAspect="1"/>
          </p:cNvPicPr>
          <p:nvPr/>
        </p:nvPicPr>
        <p:blipFill>
          <a:blip r:embed="rId4"/>
          <a:stretch>
            <a:fillRect/>
          </a:stretch>
        </p:blipFill>
        <p:spPr>
          <a:xfrm>
            <a:off x="2971800" y="-10810"/>
            <a:ext cx="6248400" cy="6868810"/>
          </a:xfrm>
          <a:prstGeom prst="rect">
            <a:avLst/>
          </a:prstGeom>
        </p:spPr>
      </p:pic>
      <p:sp>
        <p:nvSpPr>
          <p:cNvPr id="21" name="Title 1"/>
          <p:cNvSpPr txBox="1">
            <a:spLocks/>
          </p:cNvSpPr>
          <p:nvPr/>
        </p:nvSpPr>
        <p:spPr>
          <a:xfrm>
            <a:off x="381000" y="304800"/>
            <a:ext cx="7772400" cy="9144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Comic Sans MS" pitchFamily="66" charset="0"/>
                <a:ea typeface="+mj-ea"/>
                <a:cs typeface="+mj-cs"/>
              </a:defRPr>
            </a:lvl1pPr>
            <a:extLst/>
          </a:lstStyle>
          <a:p>
            <a:r>
              <a:rPr lang="en-CA" dirty="0" smtClean="0"/>
              <a:t>Overview:</a:t>
            </a:r>
            <a:endParaRPr lang="en-CA" dirty="0"/>
          </a:p>
        </p:txBody>
      </p:sp>
      <p:sp>
        <p:nvSpPr>
          <p:cNvPr id="2" name="Oval 1"/>
          <p:cNvSpPr/>
          <p:nvPr/>
        </p:nvSpPr>
        <p:spPr>
          <a:xfrm>
            <a:off x="6705600" y="3124200"/>
            <a:ext cx="2209800" cy="1072205"/>
          </a:xfrm>
          <a:prstGeom prst="ellipse">
            <a:avLst/>
          </a:prstGeom>
          <a:noFill/>
          <a:ln w="142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61255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Evaluation:</a:t>
            </a:r>
            <a:endParaRPr lang="en-CA" dirty="0"/>
          </a:p>
        </p:txBody>
      </p:sp>
      <p:sp>
        <p:nvSpPr>
          <p:cNvPr id="3" name="Content Placeholder 2"/>
          <p:cNvSpPr>
            <a:spLocks noGrp="1"/>
          </p:cNvSpPr>
          <p:nvPr>
            <p:ph idx="1"/>
          </p:nvPr>
        </p:nvSpPr>
        <p:spPr>
          <a:xfrm>
            <a:off x="914400" y="1426464"/>
            <a:ext cx="7772400" cy="4929096"/>
          </a:xfrm>
        </p:spPr>
        <p:txBody>
          <a:bodyPr/>
          <a:lstStyle/>
          <a:p>
            <a:r>
              <a:rPr lang="en-CA" dirty="0" smtClean="0"/>
              <a:t>Wait for changes to stabilize (6 months to 1 year) and repeat survey to find out whether things have really changed.</a:t>
            </a:r>
            <a:endParaRPr lang="en-CA" dirty="0"/>
          </a:p>
        </p:txBody>
      </p:sp>
      <p:pic>
        <p:nvPicPr>
          <p:cNvPr id="4" name="Picture 3"/>
          <p:cNvPicPr>
            <a:picLocks noChangeAspect="1"/>
          </p:cNvPicPr>
          <p:nvPr/>
        </p:nvPicPr>
        <p:blipFill>
          <a:blip r:embed="rId2"/>
          <a:stretch>
            <a:fillRect/>
          </a:stretch>
        </p:blipFill>
        <p:spPr>
          <a:xfrm>
            <a:off x="2133600" y="3248476"/>
            <a:ext cx="4809524" cy="3609524"/>
          </a:xfrm>
          <a:prstGeom prst="rect">
            <a:avLst/>
          </a:prstGeom>
        </p:spPr>
      </p:pic>
    </p:spTree>
    <p:extLst>
      <p:ext uri="{BB962C8B-B14F-4D97-AF65-F5344CB8AC3E}">
        <p14:creationId xmlns:p14="http://schemas.microsoft.com/office/powerpoint/2010/main" val="2104975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7772400" cy="914400"/>
          </a:xfrm>
        </p:spPr>
        <p:txBody>
          <a:bodyPr/>
          <a:lstStyle/>
          <a:p>
            <a:pPr algn="ctr"/>
            <a:r>
              <a:rPr lang="en-CA" sz="6000" b="1" dirty="0" smtClean="0"/>
              <a:t>Thank you!</a:t>
            </a:r>
            <a:br>
              <a:rPr lang="en-CA" sz="6000" b="1" dirty="0" smtClean="0"/>
            </a:br>
            <a:r>
              <a:rPr lang="en-CA" sz="6000" b="1" dirty="0" smtClean="0"/>
              <a:t/>
            </a:r>
            <a:br>
              <a:rPr lang="en-CA" sz="6000" b="1" dirty="0" smtClean="0"/>
            </a:br>
            <a:r>
              <a:rPr lang="en-CA" b="1" dirty="0" smtClean="0"/>
              <a:t>… any questions/comments? …</a:t>
            </a:r>
            <a:endParaRPr lang="en-CA" b="1" dirty="0"/>
          </a:p>
        </p:txBody>
      </p:sp>
    </p:spTree>
    <p:extLst>
      <p:ext uri="{BB962C8B-B14F-4D97-AF65-F5344CB8AC3E}">
        <p14:creationId xmlns:p14="http://schemas.microsoft.com/office/powerpoint/2010/main" val="494036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big picture:</a:t>
            </a:r>
            <a:endParaRPr lang="en-CA" dirty="0"/>
          </a:p>
        </p:txBody>
      </p:sp>
      <p:sp>
        <p:nvSpPr>
          <p:cNvPr id="3" name="Content Placeholder 2"/>
          <p:cNvSpPr>
            <a:spLocks noGrp="1"/>
          </p:cNvSpPr>
          <p:nvPr>
            <p:ph idx="1"/>
          </p:nvPr>
        </p:nvSpPr>
        <p:spPr>
          <a:xfrm>
            <a:off x="609600" y="1600200"/>
            <a:ext cx="7696200" cy="4572000"/>
          </a:xfrm>
        </p:spPr>
        <p:txBody>
          <a:bodyPr>
            <a:normAutofit fontScale="92500" lnSpcReduction="20000"/>
          </a:bodyPr>
          <a:lstStyle/>
          <a:p>
            <a:r>
              <a:rPr lang="en-CA" dirty="0" smtClean="0"/>
              <a:t>with $51 billion lost due to workplace stress, isn’t the business case obvious? (Great West Life, federal &amp; provincial governments, Bell Canada, all think so)</a:t>
            </a:r>
          </a:p>
          <a:p>
            <a:endParaRPr lang="en-CA" sz="900" dirty="0" smtClean="0"/>
          </a:p>
          <a:p>
            <a:r>
              <a:rPr lang="en-CA" dirty="0" smtClean="0"/>
              <a:t>the CSA </a:t>
            </a:r>
            <a:r>
              <a:rPr lang="en-CA" dirty="0" err="1" smtClean="0"/>
              <a:t>std</a:t>
            </a:r>
            <a:r>
              <a:rPr lang="en-CA" dirty="0" smtClean="0"/>
              <a:t> Z1003-13 </a:t>
            </a:r>
            <a:r>
              <a:rPr lang="en-CA" u="sng" dirty="0" smtClean="0"/>
              <a:t>Psychological health and safety in the workplace</a:t>
            </a:r>
          </a:p>
          <a:p>
            <a:pPr lvl="1"/>
            <a:r>
              <a:rPr lang="en-CA" dirty="0" smtClean="0"/>
              <a:t>30,000 downloads, but </a:t>
            </a:r>
          </a:p>
          <a:p>
            <a:pPr marL="454914" lvl="1" indent="0">
              <a:buNone/>
            </a:pPr>
            <a:r>
              <a:rPr lang="en-CA" dirty="0"/>
              <a:t> </a:t>
            </a:r>
            <a:r>
              <a:rPr lang="en-CA" dirty="0" smtClean="0"/>
              <a:t>           “download doesn’t mean uptake”</a:t>
            </a:r>
          </a:p>
          <a:p>
            <a:pPr lvl="1"/>
            <a:endParaRPr lang="en-CA" sz="900" dirty="0" smtClean="0"/>
          </a:p>
          <a:p>
            <a:r>
              <a:rPr lang="en-CA" dirty="0" smtClean="0"/>
              <a:t>[Weathering the …] </a:t>
            </a:r>
          </a:p>
          <a:p>
            <a:pPr marL="68580" indent="0">
              <a:buNone/>
            </a:pPr>
            <a:r>
              <a:rPr lang="en-CA" dirty="0"/>
              <a:t>	</a:t>
            </a:r>
            <a:r>
              <a:rPr lang="en-CA" dirty="0" smtClean="0"/>
              <a:t>Perfect Legal Storm </a:t>
            </a:r>
          </a:p>
          <a:p>
            <a:pPr marL="68580" indent="0">
              <a:buNone/>
            </a:pPr>
            <a:r>
              <a:rPr lang="en-CA" dirty="0"/>
              <a:t>	</a:t>
            </a:r>
            <a:r>
              <a:rPr lang="en-CA" sz="2600" dirty="0" smtClean="0"/>
              <a:t>(</a:t>
            </a:r>
            <a:r>
              <a:rPr lang="en-CA" sz="2600" dirty="0" err="1" smtClean="0"/>
              <a:t>Shain</a:t>
            </a:r>
            <a:r>
              <a:rPr lang="en-CA" sz="2600" dirty="0" smtClean="0"/>
              <a:t>, 2010, [2014])</a:t>
            </a:r>
          </a:p>
          <a:p>
            <a:endParaRPr lang="en-CA" sz="900" dirty="0" smtClean="0"/>
          </a:p>
          <a:p>
            <a:pPr marL="68580" indent="0">
              <a:buNone/>
            </a:pPr>
            <a:endParaRPr lang="en-CA" b="1" dirty="0">
              <a:solidFill>
                <a:srgbClr val="FFFF00"/>
              </a:solidFill>
            </a:endParaRPr>
          </a:p>
        </p:txBody>
      </p:sp>
      <p:pic>
        <p:nvPicPr>
          <p:cNvPr id="4" name="Picture 3"/>
          <p:cNvPicPr>
            <a:picLocks noChangeAspect="1"/>
          </p:cNvPicPr>
          <p:nvPr/>
        </p:nvPicPr>
        <p:blipFill>
          <a:blip r:embed="rId2"/>
          <a:stretch>
            <a:fillRect/>
          </a:stretch>
        </p:blipFill>
        <p:spPr>
          <a:xfrm>
            <a:off x="6629400" y="4343400"/>
            <a:ext cx="2310847" cy="2362200"/>
          </a:xfrm>
          <a:prstGeom prst="rect">
            <a:avLst/>
          </a:prstGeom>
        </p:spPr>
      </p:pic>
      <p:pic>
        <p:nvPicPr>
          <p:cNvPr id="5" name="Picture 4"/>
          <p:cNvPicPr>
            <a:picLocks noChangeAspect="1"/>
          </p:cNvPicPr>
          <p:nvPr/>
        </p:nvPicPr>
        <p:blipFill>
          <a:blip r:embed="rId3"/>
          <a:stretch>
            <a:fillRect/>
          </a:stretch>
        </p:blipFill>
        <p:spPr>
          <a:xfrm>
            <a:off x="7565756" y="0"/>
            <a:ext cx="1568084" cy="1981200"/>
          </a:xfrm>
          <a:prstGeom prst="rect">
            <a:avLst/>
          </a:prstGeom>
        </p:spPr>
      </p:pic>
    </p:spTree>
    <p:extLst>
      <p:ext uri="{BB962C8B-B14F-4D97-AF65-F5344CB8AC3E}">
        <p14:creationId xmlns:p14="http://schemas.microsoft.com/office/powerpoint/2010/main" val="2604598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458200" cy="1392936"/>
          </a:xfrm>
        </p:spPr>
        <p:txBody>
          <a:bodyPr>
            <a:normAutofit fontScale="90000"/>
          </a:bodyPr>
          <a:lstStyle/>
          <a:p>
            <a:r>
              <a:rPr lang="en-US" dirty="0"/>
              <a:t>Tracking the Perfect Legal Storm (Shain, </a:t>
            </a:r>
            <a:r>
              <a:rPr lang="en-US" dirty="0" smtClean="0"/>
              <a:t>2010</a:t>
            </a:r>
            <a:r>
              <a:rPr lang="en-US" dirty="0"/>
              <a:t>, [Weathering the </a:t>
            </a:r>
            <a:r>
              <a:rPr lang="en-US" dirty="0" smtClean="0"/>
              <a:t>…, 2014] )</a:t>
            </a:r>
            <a:endParaRPr lang="en-CA" dirty="0"/>
          </a:p>
        </p:txBody>
      </p:sp>
      <p:sp>
        <p:nvSpPr>
          <p:cNvPr id="3" name="Content Placeholder 2"/>
          <p:cNvSpPr>
            <a:spLocks noGrp="1"/>
          </p:cNvSpPr>
          <p:nvPr>
            <p:ph idx="1"/>
          </p:nvPr>
        </p:nvSpPr>
        <p:spPr>
          <a:xfrm>
            <a:off x="685800" y="2420888"/>
            <a:ext cx="8305800" cy="3903712"/>
          </a:xfrm>
        </p:spPr>
        <p:txBody>
          <a:bodyPr>
            <a:normAutofit fontScale="77500" lnSpcReduction="20000"/>
          </a:bodyPr>
          <a:lstStyle/>
          <a:p>
            <a:r>
              <a:rPr lang="en-CA" dirty="0" smtClean="0"/>
              <a:t>Labour relations law</a:t>
            </a:r>
          </a:p>
          <a:p>
            <a:r>
              <a:rPr lang="en-CA" dirty="0" smtClean="0"/>
              <a:t>Employment standards</a:t>
            </a:r>
          </a:p>
          <a:p>
            <a:r>
              <a:rPr lang="en-CA" dirty="0" smtClean="0"/>
              <a:t>Human rights legislation</a:t>
            </a:r>
          </a:p>
          <a:p>
            <a:r>
              <a:rPr lang="en-CA" dirty="0" smtClean="0"/>
              <a:t>Law of torts (negligence)</a:t>
            </a:r>
          </a:p>
          <a:p>
            <a:r>
              <a:rPr lang="en-CA" dirty="0" smtClean="0"/>
              <a:t>OH&amp;S law (violence &amp; harassment)</a:t>
            </a:r>
          </a:p>
          <a:p>
            <a:r>
              <a:rPr lang="en-CA" dirty="0" smtClean="0"/>
              <a:t>Workers’ compensation changes (BC &amp; </a:t>
            </a:r>
            <a:r>
              <a:rPr lang="en-CA" dirty="0" err="1" smtClean="0"/>
              <a:t>Ont</a:t>
            </a:r>
            <a:r>
              <a:rPr lang="en-CA" dirty="0" smtClean="0"/>
              <a:t> WSIAT)</a:t>
            </a:r>
          </a:p>
          <a:p>
            <a:r>
              <a:rPr lang="en-CA" dirty="0" smtClean="0"/>
              <a:t>Awards up 700% over that last 5 years</a:t>
            </a:r>
          </a:p>
          <a:p>
            <a:endParaRPr lang="en-CA" sz="1100" dirty="0" smtClean="0"/>
          </a:p>
          <a:p>
            <a:pPr marL="68580" indent="0">
              <a:buNone/>
            </a:pPr>
            <a:r>
              <a:rPr lang="en-CA" dirty="0" smtClean="0"/>
              <a:t>… legal opinion (22/10/2013) that CSA standard sets the legal criteria for a psychologically safe system of work</a:t>
            </a:r>
          </a:p>
          <a:p>
            <a:pPr marL="68580" indent="0">
              <a:buNone/>
            </a:pPr>
            <a:r>
              <a:rPr lang="en-CA" dirty="0" smtClean="0"/>
              <a:t>… no specific legislation …</a:t>
            </a:r>
            <a:endParaRPr lang="en-CA" dirty="0"/>
          </a:p>
        </p:txBody>
      </p:sp>
      <p:sp>
        <p:nvSpPr>
          <p:cNvPr id="4" name="Rectangle 3"/>
          <p:cNvSpPr/>
          <p:nvPr/>
        </p:nvSpPr>
        <p:spPr>
          <a:xfrm>
            <a:off x="772344" y="6124545"/>
            <a:ext cx="8219256" cy="400110"/>
          </a:xfrm>
          <a:prstGeom prst="rect">
            <a:avLst/>
          </a:prstGeom>
        </p:spPr>
        <p:txBody>
          <a:bodyPr wrap="square">
            <a:spAutoFit/>
          </a:bodyPr>
          <a:lstStyle/>
          <a:p>
            <a:r>
              <a:rPr lang="en-CA" sz="2000" dirty="0">
                <a:solidFill>
                  <a:prstClr val="black"/>
                </a:solidFill>
                <a:hlinkClick r:id="rId3"/>
              </a:rPr>
              <a:t>http://</a:t>
            </a:r>
            <a:r>
              <a:rPr lang="en-CA" sz="2000" dirty="0" smtClean="0">
                <a:solidFill>
                  <a:prstClr val="black"/>
                </a:solidFill>
                <a:hlinkClick r:id="rId3"/>
              </a:rPr>
              <a:t>www.mentalhealthcommission.ca/English/node/506?terminitial=30</a:t>
            </a:r>
            <a:r>
              <a:rPr lang="en-CA" sz="2000" dirty="0" smtClean="0">
                <a:solidFill>
                  <a:prstClr val="black"/>
                </a:solidFill>
              </a:rPr>
              <a:t> </a:t>
            </a:r>
            <a:endParaRPr lang="en-CA" sz="2000" dirty="0">
              <a:solidFill>
                <a:prstClr val="black"/>
              </a:solidFill>
            </a:endParaRPr>
          </a:p>
        </p:txBody>
      </p:sp>
      <p:pic>
        <p:nvPicPr>
          <p:cNvPr id="5" name="Picture 4"/>
          <p:cNvPicPr>
            <a:picLocks noChangeAspect="1"/>
          </p:cNvPicPr>
          <p:nvPr/>
        </p:nvPicPr>
        <p:blipFill>
          <a:blip r:embed="rId4"/>
          <a:stretch>
            <a:fillRect/>
          </a:stretch>
        </p:blipFill>
        <p:spPr>
          <a:xfrm>
            <a:off x="6705600" y="2362981"/>
            <a:ext cx="1713585" cy="1749756"/>
          </a:xfrm>
          <a:prstGeom prst="rect">
            <a:avLst/>
          </a:prstGeom>
        </p:spPr>
      </p:pic>
    </p:spTree>
    <p:extLst>
      <p:ext uri="{BB962C8B-B14F-4D97-AF65-F5344CB8AC3E}">
        <p14:creationId xmlns:p14="http://schemas.microsoft.com/office/powerpoint/2010/main" val="3178996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74570"/>
            <a:ext cx="7532410" cy="6575089"/>
          </a:xfrm>
          <a:prstGeom prst="rect">
            <a:avLst/>
          </a:prstGeom>
        </p:spPr>
      </p:pic>
      <p:sp>
        <p:nvSpPr>
          <p:cNvPr id="3" name="Rectangle 2"/>
          <p:cNvSpPr/>
          <p:nvPr/>
        </p:nvSpPr>
        <p:spPr>
          <a:xfrm>
            <a:off x="1828800" y="6466404"/>
            <a:ext cx="6969696" cy="369332"/>
          </a:xfrm>
          <a:prstGeom prst="rect">
            <a:avLst/>
          </a:prstGeom>
        </p:spPr>
        <p:txBody>
          <a:bodyPr wrap="square">
            <a:spAutoFit/>
          </a:bodyPr>
          <a:lstStyle/>
          <a:p>
            <a:r>
              <a:rPr lang="en-CA" dirty="0">
                <a:hlinkClick r:id="rId3"/>
              </a:rPr>
              <a:t>http://</a:t>
            </a:r>
            <a:r>
              <a:rPr lang="en-CA" dirty="0" smtClean="0">
                <a:hlinkClick r:id="rId3"/>
              </a:rPr>
              <a:t>www.statcan.gc.ca/pub/11-008-x/2011002/article/11562-eng.pdf</a:t>
            </a:r>
            <a:r>
              <a:rPr lang="en-CA" dirty="0" smtClean="0"/>
              <a:t> </a:t>
            </a:r>
            <a:endParaRPr lang="en-CA" dirty="0"/>
          </a:p>
        </p:txBody>
      </p:sp>
      <p:sp>
        <p:nvSpPr>
          <p:cNvPr id="4" name="Title 4"/>
          <p:cNvSpPr txBox="1">
            <a:spLocks/>
          </p:cNvSpPr>
          <p:nvPr/>
        </p:nvSpPr>
        <p:spPr>
          <a:xfrm>
            <a:off x="35496" y="260647"/>
            <a:ext cx="2016224" cy="5904657"/>
          </a:xfrm>
          <a:prstGeom prst="rect">
            <a:avLst/>
          </a:prstGeom>
        </p:spPr>
        <p:txBody>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defRPr>
            </a:lvl2pPr>
            <a:lvl3pPr algn="l" rtl="0" eaLnBrk="0" fontAlgn="base" hangingPunct="0">
              <a:spcBef>
                <a:spcPct val="0"/>
              </a:spcBef>
              <a:spcAft>
                <a:spcPct val="0"/>
              </a:spcAft>
              <a:defRPr sz="4400" b="1">
                <a:solidFill>
                  <a:schemeClr val="tx2"/>
                </a:solidFill>
                <a:latin typeface="Tahoma" pitchFamily="34" charset="0"/>
              </a:defRPr>
            </a:lvl3pPr>
            <a:lvl4pPr algn="l" rtl="0" eaLnBrk="0" fontAlgn="base" hangingPunct="0">
              <a:spcBef>
                <a:spcPct val="0"/>
              </a:spcBef>
              <a:spcAft>
                <a:spcPct val="0"/>
              </a:spcAft>
              <a:defRPr sz="4400" b="1">
                <a:solidFill>
                  <a:schemeClr val="tx2"/>
                </a:solidFill>
                <a:latin typeface="Tahoma" pitchFamily="34" charset="0"/>
              </a:defRPr>
            </a:lvl4pPr>
            <a:lvl5pPr algn="l" rtl="0" eaLnBrk="0" fontAlgn="base" hangingPunct="0">
              <a:spcBef>
                <a:spcPct val="0"/>
              </a:spcBef>
              <a:spcAft>
                <a:spcPct val="0"/>
              </a:spcAft>
              <a:defRPr sz="4400" b="1">
                <a:solidFill>
                  <a:schemeClr val="tx2"/>
                </a:solidFill>
                <a:latin typeface="Tahoma" pitchFamily="34" charset="0"/>
              </a:defRPr>
            </a:lvl5pPr>
            <a:lvl6pPr marL="457200" algn="l" rtl="0" fontAlgn="base">
              <a:spcBef>
                <a:spcPct val="0"/>
              </a:spcBef>
              <a:spcAft>
                <a:spcPct val="0"/>
              </a:spcAft>
              <a:defRPr sz="4400" b="1">
                <a:solidFill>
                  <a:schemeClr val="tx2"/>
                </a:solidFill>
                <a:latin typeface="Tahoma" pitchFamily="34" charset="0"/>
              </a:defRPr>
            </a:lvl6pPr>
            <a:lvl7pPr marL="914400" algn="l" rtl="0" fontAlgn="base">
              <a:spcBef>
                <a:spcPct val="0"/>
              </a:spcBef>
              <a:spcAft>
                <a:spcPct val="0"/>
              </a:spcAft>
              <a:defRPr sz="4400" b="1">
                <a:solidFill>
                  <a:schemeClr val="tx2"/>
                </a:solidFill>
                <a:latin typeface="Tahoma" pitchFamily="34" charset="0"/>
              </a:defRPr>
            </a:lvl7pPr>
            <a:lvl8pPr marL="1371600" algn="l" rtl="0" fontAlgn="base">
              <a:spcBef>
                <a:spcPct val="0"/>
              </a:spcBef>
              <a:spcAft>
                <a:spcPct val="0"/>
              </a:spcAft>
              <a:defRPr sz="4400" b="1">
                <a:solidFill>
                  <a:schemeClr val="tx2"/>
                </a:solidFill>
                <a:latin typeface="Tahoma" pitchFamily="34" charset="0"/>
              </a:defRPr>
            </a:lvl8pPr>
            <a:lvl9pPr marL="1828800" algn="l" rtl="0" fontAlgn="base">
              <a:spcBef>
                <a:spcPct val="0"/>
              </a:spcBef>
              <a:spcAft>
                <a:spcPct val="0"/>
              </a:spcAft>
              <a:defRPr sz="4400" b="1">
                <a:solidFill>
                  <a:schemeClr val="tx2"/>
                </a:solidFill>
                <a:latin typeface="Tahoma" pitchFamily="34" charset="0"/>
              </a:defRPr>
            </a:lvl9pPr>
          </a:lstStyle>
          <a:p>
            <a:r>
              <a:rPr lang="en-CA" sz="2400" kern="0" dirty="0" smtClean="0"/>
              <a:t>“What’s </a:t>
            </a:r>
            <a:r>
              <a:rPr lang="en-CA" sz="2400" kern="0" dirty="0"/>
              <a:t>stressing the stressed?</a:t>
            </a:r>
          </a:p>
          <a:p>
            <a:r>
              <a:rPr lang="en-CA" sz="2400" kern="0" dirty="0"/>
              <a:t>Main sources of stress among</a:t>
            </a:r>
          </a:p>
          <a:p>
            <a:r>
              <a:rPr lang="en-CA" sz="2400" kern="0" dirty="0" smtClean="0"/>
              <a:t>workers”</a:t>
            </a:r>
          </a:p>
          <a:p>
            <a:r>
              <a:rPr lang="en-US" sz="2000" kern="0" dirty="0"/>
              <a:t>b</a:t>
            </a:r>
            <a:r>
              <a:rPr lang="en-US" sz="2000" kern="0" dirty="0" smtClean="0"/>
              <a:t>y Susan Crompton (Stats Can) 2011</a:t>
            </a:r>
            <a:endParaRPr lang="en-US" sz="2000" kern="0" dirty="0"/>
          </a:p>
        </p:txBody>
      </p:sp>
      <p:sp>
        <p:nvSpPr>
          <p:cNvPr id="5" name="Rectangle 4"/>
          <p:cNvSpPr/>
          <p:nvPr/>
        </p:nvSpPr>
        <p:spPr>
          <a:xfrm>
            <a:off x="2067560" y="4546660"/>
            <a:ext cx="4572000" cy="1569660"/>
          </a:xfrm>
          <a:prstGeom prst="rect">
            <a:avLst/>
          </a:prstGeom>
        </p:spPr>
        <p:txBody>
          <a:bodyPr>
            <a:spAutoFit/>
          </a:bodyPr>
          <a:lstStyle/>
          <a:p>
            <a:r>
              <a:rPr lang="en-CA" sz="2400" dirty="0">
                <a:solidFill>
                  <a:srgbClr val="FF0000"/>
                </a:solidFill>
              </a:rPr>
              <a:t>“In Canada, in 2</a:t>
            </a:r>
            <a:r>
              <a:rPr lang="en-CA" sz="2400" dirty="0">
                <a:solidFill>
                  <a:schemeClr val="tx2">
                    <a:lumMod val="90000"/>
                  </a:schemeClr>
                </a:solidFill>
              </a:rPr>
              <a:t>010, 27% of </a:t>
            </a:r>
            <a:r>
              <a:rPr lang="en-CA" sz="2400" dirty="0">
                <a:solidFill>
                  <a:srgbClr val="FF0000"/>
                </a:solidFill>
              </a:rPr>
              <a:t>working adults repo</a:t>
            </a:r>
            <a:r>
              <a:rPr lang="en-CA" sz="2400" dirty="0">
                <a:solidFill>
                  <a:schemeClr val="tx2">
                    <a:lumMod val="90000"/>
                  </a:schemeClr>
                </a:solidFill>
              </a:rPr>
              <a:t>rted</a:t>
            </a:r>
            <a:r>
              <a:rPr lang="en-CA" sz="2400" dirty="0">
                <a:solidFill>
                  <a:srgbClr val="FF0000"/>
                </a:solidFill>
              </a:rPr>
              <a:t> </a:t>
            </a:r>
            <a:r>
              <a:rPr lang="en-CA" sz="2400" dirty="0">
                <a:solidFill>
                  <a:schemeClr val="tx2">
                    <a:lumMod val="90000"/>
                  </a:schemeClr>
                </a:solidFill>
              </a:rPr>
              <a:t>that, on </a:t>
            </a:r>
            <a:r>
              <a:rPr lang="en-CA" sz="2400" dirty="0">
                <a:solidFill>
                  <a:srgbClr val="FF0000"/>
                </a:solidFill>
              </a:rPr>
              <a:t>most days, their lives were ‘quite’ or ‘</a:t>
            </a:r>
            <a:r>
              <a:rPr lang="en-CA" sz="2400" dirty="0" smtClean="0">
                <a:solidFill>
                  <a:srgbClr val="FF0000"/>
                </a:solidFill>
              </a:rPr>
              <a:t>extremely stressful.” </a:t>
            </a:r>
            <a:endParaRPr lang="en-CA" sz="2400" dirty="0">
              <a:solidFill>
                <a:srgbClr val="FF0000"/>
              </a:solidFill>
            </a:endParaRPr>
          </a:p>
        </p:txBody>
      </p:sp>
    </p:spTree>
    <p:extLst>
      <p:ext uri="{BB962C8B-B14F-4D97-AF65-F5344CB8AC3E}">
        <p14:creationId xmlns:p14="http://schemas.microsoft.com/office/powerpoint/2010/main" val="2983102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0"/>
            <a:ext cx="5435600"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itle 1"/>
          <p:cNvSpPr txBox="1">
            <a:spLocks/>
          </p:cNvSpPr>
          <p:nvPr/>
        </p:nvSpPr>
        <p:spPr bwMode="auto">
          <a:xfrm>
            <a:off x="395288" y="609600"/>
            <a:ext cx="3022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CA" sz="4400" b="1">
                <a:solidFill>
                  <a:schemeClr val="tx2"/>
                </a:solidFill>
                <a:latin typeface="Tahoma" pitchFamily="34" charset="0"/>
              </a:rPr>
              <a:t>the new CSA Standard Z1003-13</a:t>
            </a:r>
          </a:p>
        </p:txBody>
      </p:sp>
      <p:sp>
        <p:nvSpPr>
          <p:cNvPr id="4100" name="Rectangle 3"/>
          <p:cNvSpPr>
            <a:spLocks noChangeArrowheads="1"/>
          </p:cNvSpPr>
          <p:nvPr/>
        </p:nvSpPr>
        <p:spPr bwMode="auto">
          <a:xfrm>
            <a:off x="-36513" y="5805488"/>
            <a:ext cx="8856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400" dirty="0">
                <a:hlinkClick r:id="rId4"/>
              </a:rPr>
              <a:t>http://shop.csa.ca/en/canada/occupational-health-and-safety-management/cancsa-z1003-13bnq-9700-8032013/invt/z10032013/?utm_source=redirect&amp;utm_medium=vanity&amp;utm_content=folder&amp;utm_campaign=z1003</a:t>
            </a:r>
            <a:r>
              <a:rPr lang="en-CA" sz="1400" dirty="0"/>
              <a:t> </a:t>
            </a:r>
          </a:p>
        </p:txBody>
      </p:sp>
    </p:spTree>
    <p:extLst>
      <p:ext uri="{BB962C8B-B14F-4D97-AF65-F5344CB8AC3E}">
        <p14:creationId xmlns:p14="http://schemas.microsoft.com/office/powerpoint/2010/main" val="801699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7"/>
          <p:cNvSpPr>
            <a:spLocks noChangeArrowheads="1"/>
          </p:cNvSpPr>
          <p:nvPr/>
        </p:nvSpPr>
        <p:spPr bwMode="auto">
          <a:xfrm>
            <a:off x="2774709" y="1295400"/>
            <a:ext cx="4572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3200" b="1" dirty="0" smtClean="0">
                <a:solidFill>
                  <a:srgbClr val="FFFF00"/>
                </a:solidFill>
              </a:rPr>
              <a:t>Psychology</a:t>
            </a:r>
            <a:endParaRPr lang="en-US" sz="3200" b="1" dirty="0">
              <a:solidFill>
                <a:srgbClr val="FFFF00"/>
              </a:solidFill>
            </a:endParaRPr>
          </a:p>
        </p:txBody>
      </p:sp>
      <p:grpSp>
        <p:nvGrpSpPr>
          <p:cNvPr id="2" name="Group 1"/>
          <p:cNvGrpSpPr/>
          <p:nvPr/>
        </p:nvGrpSpPr>
        <p:grpSpPr>
          <a:xfrm>
            <a:off x="381000" y="1295400"/>
            <a:ext cx="7269079" cy="2232025"/>
            <a:chOff x="381000" y="1295400"/>
            <a:chExt cx="7269079" cy="2232025"/>
          </a:xfrm>
        </p:grpSpPr>
        <p:sp>
          <p:nvSpPr>
            <p:cNvPr id="8195" name="TextBox 13"/>
            <p:cNvSpPr txBox="1">
              <a:spLocks noChangeArrowheads="1"/>
            </p:cNvSpPr>
            <p:nvPr/>
          </p:nvSpPr>
          <p:spPr bwMode="auto">
            <a:xfrm>
              <a:off x="3978191" y="1995913"/>
              <a:ext cx="3671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dirty="0" smtClean="0">
                  <a:solidFill>
                    <a:srgbClr val="FFFF00"/>
                  </a:solidFill>
                  <a:latin typeface="Calibri" pitchFamily="34" charset="0"/>
                </a:rPr>
                <a:t>focus on what’s going on between the ears</a:t>
              </a:r>
              <a:endParaRPr lang="en-US" b="1" dirty="0">
                <a:solidFill>
                  <a:srgbClr val="FFFF00"/>
                </a:solidFill>
                <a:latin typeface="Calibri" pitchFamily="34" charset="0"/>
              </a:endParaRPr>
            </a:p>
          </p:txBody>
        </p:sp>
        <p:grpSp>
          <p:nvGrpSpPr>
            <p:cNvPr id="4" name="Group 3"/>
            <p:cNvGrpSpPr/>
            <p:nvPr/>
          </p:nvGrpSpPr>
          <p:grpSpPr>
            <a:xfrm>
              <a:off x="381000" y="1295400"/>
              <a:ext cx="3352800" cy="2232025"/>
              <a:chOff x="609600" y="1143000"/>
              <a:chExt cx="3352800" cy="2232025"/>
            </a:xfrm>
          </p:grpSpPr>
          <p:pic>
            <p:nvPicPr>
              <p:cNvPr id="8194" name="Picture 2" descr="http://ts3.mm.bing.net/th?id=H.5018614310569358&amp;pid=1.7&amp;w=109&amp;h=100&amp;c=7&amp;rs=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600" y="1143000"/>
                <a:ext cx="21320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Arrow 19"/>
              <p:cNvSpPr/>
              <p:nvPr/>
            </p:nvSpPr>
            <p:spPr>
              <a:xfrm rot="10800000">
                <a:off x="2379762" y="1898650"/>
                <a:ext cx="1512887" cy="3603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Right Arrow 22"/>
              <p:cNvSpPr/>
              <p:nvPr/>
            </p:nvSpPr>
            <p:spPr>
              <a:xfrm>
                <a:off x="2451100" y="2362200"/>
                <a:ext cx="1511300" cy="3603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sp>
        <p:nvSpPr>
          <p:cNvPr id="9" name="Rectangle 1"/>
          <p:cNvSpPr>
            <a:spLocks noChangeArrowheads="1"/>
          </p:cNvSpPr>
          <p:nvPr/>
        </p:nvSpPr>
        <p:spPr bwMode="auto">
          <a:xfrm>
            <a:off x="318047" y="4650304"/>
            <a:ext cx="264636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200" b="1" dirty="0" smtClean="0"/>
              <a:t>Psychosocial</a:t>
            </a:r>
            <a:endParaRPr lang="en-US" sz="3200" b="1" dirty="0"/>
          </a:p>
        </p:txBody>
      </p:sp>
      <p:grpSp>
        <p:nvGrpSpPr>
          <p:cNvPr id="5" name="Group 4"/>
          <p:cNvGrpSpPr/>
          <p:nvPr/>
        </p:nvGrpSpPr>
        <p:grpSpPr>
          <a:xfrm>
            <a:off x="2953619" y="3691303"/>
            <a:ext cx="6114181" cy="3166697"/>
            <a:chOff x="2953619" y="3691303"/>
            <a:chExt cx="6114181" cy="3166697"/>
          </a:xfrm>
        </p:grpSpPr>
        <p:pic>
          <p:nvPicPr>
            <p:cNvPr id="12" name="Picture 2" descr="http://ts3.mm.bing.net/th?id=H.5018614310569358&amp;pid=1.7&amp;w=109&amp;h=100&amp;c=7&amp;rs=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968407" y="3699142"/>
              <a:ext cx="20812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3587032" y="6027003"/>
              <a:ext cx="5480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t>focus on the interaction between the social environment and the person</a:t>
              </a:r>
              <a:endParaRPr lang="en-US" sz="2400" b="1" dirty="0"/>
            </a:p>
          </p:txBody>
        </p:sp>
        <p:pic>
          <p:nvPicPr>
            <p:cNvPr id="14" name="Picture 2" descr="http://t2.gstatic.com/images?q=tbn:ANd9GcRDqWlw3fZ7b31tLnN8MdY8P-EVSshC4Cvu02V4ppSVfRXMRj0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3619" y="3691303"/>
              <a:ext cx="2590800" cy="221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rved Right Arrow 14"/>
            <p:cNvSpPr/>
            <p:nvPr/>
          </p:nvSpPr>
          <p:spPr>
            <a:xfrm>
              <a:off x="4752436" y="4335458"/>
              <a:ext cx="1490662" cy="1165225"/>
            </a:xfrm>
            <a:prstGeom prst="curvedRightArrow">
              <a:avLst>
                <a:gd name="adj1" fmla="val 11527"/>
                <a:gd name="adj2" fmla="val 50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pic>
          <p:nvPicPr>
            <p:cNvPr id="16" name="Picture 15"/>
            <p:cNvPicPr>
              <a:picLocks noChangeAspect="1"/>
            </p:cNvPicPr>
            <p:nvPr/>
          </p:nvPicPr>
          <p:blipFill>
            <a:blip r:embed="rId6">
              <a:duotone>
                <a:prstClr val="black"/>
                <a:srgbClr val="FF0000">
                  <a:tint val="45000"/>
                  <a:satMod val="400000"/>
                </a:srgbClr>
              </a:duotone>
            </a:blip>
            <a:stretch>
              <a:fillRect/>
            </a:stretch>
          </p:blipFill>
          <p:spPr>
            <a:xfrm rot="11004452">
              <a:off x="6361048" y="4196494"/>
              <a:ext cx="1511939" cy="1176630"/>
            </a:xfrm>
            <a:prstGeom prst="rect">
              <a:avLst/>
            </a:prstGeom>
            <a:noFill/>
            <a:ln>
              <a:noFill/>
            </a:ln>
            <a:scene3d>
              <a:camera prst="orthographicFront">
                <a:rot lat="10800000" lon="10800000" rev="0"/>
              </a:camera>
              <a:lightRig rig="threePt" dir="t"/>
            </a:scene3d>
          </p:spPr>
        </p:pic>
      </p:grpSp>
      <p:sp>
        <p:nvSpPr>
          <p:cNvPr id="17" name="Title 1"/>
          <p:cNvSpPr txBox="1">
            <a:spLocks/>
          </p:cNvSpPr>
          <p:nvPr/>
        </p:nvSpPr>
        <p:spPr>
          <a:xfrm>
            <a:off x="762000" y="228600"/>
            <a:ext cx="7772400" cy="9144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Comic Sans MS" pitchFamily="66" charset="0"/>
                <a:ea typeface="+mj-ea"/>
                <a:cs typeface="+mj-cs"/>
              </a:defRPr>
            </a:lvl1pPr>
            <a:extLst/>
          </a:lstStyle>
          <a:p>
            <a:pPr algn="ctr"/>
            <a:r>
              <a:rPr lang="en-CA" sz="4800" b="1" dirty="0" smtClean="0">
                <a:solidFill>
                  <a:schemeClr val="accent4">
                    <a:lumMod val="40000"/>
                    <a:lumOff val="60000"/>
                  </a:schemeClr>
                </a:solidFill>
              </a:rPr>
              <a:t>Differing Perspectives:</a:t>
            </a:r>
          </a:p>
        </p:txBody>
      </p:sp>
    </p:spTree>
    <p:extLst>
      <p:ext uri="{BB962C8B-B14F-4D97-AF65-F5344CB8AC3E}">
        <p14:creationId xmlns:p14="http://schemas.microsoft.com/office/powerpoint/2010/main" val="18949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14119</TotalTime>
  <Words>2289</Words>
  <Application>Microsoft Office PowerPoint</Application>
  <PresentationFormat>On-screen Show (4:3)</PresentationFormat>
  <Paragraphs>308</Paragraphs>
  <Slides>47</Slides>
  <Notes>25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62" baseType="lpstr">
      <vt:lpstr>Arial</vt:lpstr>
      <vt:lpstr>Calibri</vt:lpstr>
      <vt:lpstr>Comic Sans MS</vt:lpstr>
      <vt:lpstr>Consolas</vt:lpstr>
      <vt:lpstr>Corbel</vt:lpstr>
      <vt:lpstr>Segoe UI Symbol</vt:lpstr>
      <vt:lpstr>Tahoma</vt:lpstr>
      <vt:lpstr>Times New Roman</vt:lpstr>
      <vt:lpstr>Verdana</vt:lpstr>
      <vt:lpstr>Wingdings</vt:lpstr>
      <vt:lpstr>Wingdings 2</vt:lpstr>
      <vt:lpstr>Wingdings 3</vt:lpstr>
      <vt:lpstr>Metro</vt:lpstr>
      <vt:lpstr>Office Theme</vt:lpstr>
      <vt:lpstr>Bitmap Image</vt:lpstr>
      <vt:lpstr>Preparing for a workplace survey</vt:lpstr>
      <vt:lpstr>PowerPoint Presentation</vt:lpstr>
      <vt:lpstr>Mayo Clinic: “Chronic stress puts your health at risk”</vt:lpstr>
      <vt:lpstr>PowerPoint Presentation</vt:lpstr>
      <vt:lpstr>The big picture:</vt:lpstr>
      <vt:lpstr>Tracking the Perfect Legal Storm (Shain, 2010, [Weathering the …, 2014] )</vt:lpstr>
      <vt:lpstr>PowerPoint Presentation</vt:lpstr>
      <vt:lpstr>PowerPoint Presentation</vt:lpstr>
      <vt:lpstr>PowerPoint Presentation</vt:lpstr>
      <vt:lpstr>Prevention levels:</vt:lpstr>
      <vt:lpstr>Prevention</vt:lpstr>
      <vt:lpstr>PowerPoint Presentation</vt:lpstr>
      <vt:lpstr>PowerPoint Presentation</vt:lpstr>
      <vt:lpstr>Organize the workplace</vt:lpstr>
      <vt:lpstr>PowerPoint Presentation</vt:lpstr>
      <vt:lpstr>Motivation (sticks and carrots):</vt:lpstr>
      <vt:lpstr>PowerPoint Presentation</vt:lpstr>
      <vt:lpstr>Mental Injuries Tool (MIT) Group:</vt:lpstr>
      <vt:lpstr>MIT Group Reviewed Available Tools</vt:lpstr>
      <vt:lpstr>COPSOQ</vt:lpstr>
      <vt:lpstr>COPSOQ Psychosocial Hazards:</vt:lpstr>
      <vt:lpstr>COPSOQ health measures:</vt:lpstr>
      <vt:lpstr>Physical safety factors:</vt:lpstr>
      <vt:lpstr>Other additions:</vt:lpstr>
      <vt:lpstr>COPSOQ III content changes</vt:lpstr>
      <vt:lpstr>MIT Tools:</vt:lpstr>
      <vt:lpstr>Try it out …</vt:lpstr>
      <vt:lpstr>… try it on our app …</vt:lpstr>
      <vt:lpstr>PowerPoint Presentation</vt:lpstr>
      <vt:lpstr>PowerPoint Presentation</vt:lpstr>
      <vt:lpstr>How do we do it?</vt:lpstr>
      <vt:lpstr>Survey administration:</vt:lpstr>
      <vt:lpstr>Collecting responses</vt:lpstr>
      <vt:lpstr>Don Dilman’s approach to maximizing survey response:</vt:lpstr>
      <vt:lpstr>Response interpretation:</vt:lpstr>
      <vt:lpstr>Sample size:</vt:lpstr>
      <vt:lpstr>PowerPoint Presentation</vt:lpstr>
      <vt:lpstr>Finding solutions to your problems …</vt:lpstr>
      <vt:lpstr>International Labour Organization (ILO) Stress Prevention Guidebook:</vt:lpstr>
      <vt:lpstr>ILO Checkpoint example</vt:lpstr>
      <vt:lpstr>e.g. Hospital Guidance tool</vt:lpstr>
      <vt:lpstr>Laval Business group  (business case)</vt:lpstr>
      <vt:lpstr>Taking Action on  Workplace Stress</vt:lpstr>
      <vt:lpstr>PowerPoint Presentation</vt:lpstr>
      <vt:lpstr>PowerPoint Presentation</vt:lpstr>
      <vt:lpstr>Evaluation:</vt:lpstr>
      <vt:lpstr>Thank you!  … any questions/comments?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analysis</dc:title>
  <dc:creator>John Oudyk</dc:creator>
  <cp:lastModifiedBy>John Oudyk</cp:lastModifiedBy>
  <cp:revision>231</cp:revision>
  <cp:lastPrinted>2014-02-26T16:14:12Z</cp:lastPrinted>
  <dcterms:created xsi:type="dcterms:W3CDTF">2013-02-12T17:17:04Z</dcterms:created>
  <dcterms:modified xsi:type="dcterms:W3CDTF">2017-05-23T17:16:04Z</dcterms:modified>
</cp:coreProperties>
</file>