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handoutMasterIdLst>
    <p:handoutMasterId r:id="rId50"/>
  </p:handoutMasterIdLst>
  <p:sldIdLst>
    <p:sldId id="325" r:id="rId3"/>
    <p:sldId id="382" r:id="rId4"/>
    <p:sldId id="339" r:id="rId5"/>
    <p:sldId id="383" r:id="rId6"/>
    <p:sldId id="467" r:id="rId7"/>
    <p:sldId id="468" r:id="rId8"/>
    <p:sldId id="469" r:id="rId9"/>
    <p:sldId id="444" r:id="rId10"/>
    <p:sldId id="432" r:id="rId11"/>
    <p:sldId id="433" r:id="rId12"/>
    <p:sldId id="434" r:id="rId13"/>
    <p:sldId id="437" r:id="rId14"/>
    <p:sldId id="440" r:id="rId15"/>
    <p:sldId id="439" r:id="rId16"/>
    <p:sldId id="443" r:id="rId17"/>
    <p:sldId id="442" r:id="rId18"/>
    <p:sldId id="377" r:id="rId19"/>
    <p:sldId id="447" r:id="rId20"/>
    <p:sldId id="448" r:id="rId21"/>
    <p:sldId id="449" r:id="rId22"/>
    <p:sldId id="450" r:id="rId23"/>
    <p:sldId id="451" r:id="rId24"/>
    <p:sldId id="452" r:id="rId25"/>
    <p:sldId id="453" r:id="rId26"/>
    <p:sldId id="454" r:id="rId27"/>
    <p:sldId id="455" r:id="rId28"/>
    <p:sldId id="456" r:id="rId29"/>
    <p:sldId id="471" r:id="rId30"/>
    <p:sldId id="459" r:id="rId31"/>
    <p:sldId id="460" r:id="rId32"/>
    <p:sldId id="461" r:id="rId33"/>
    <p:sldId id="462" r:id="rId34"/>
    <p:sldId id="463" r:id="rId35"/>
    <p:sldId id="384" r:id="rId36"/>
    <p:sldId id="426" r:id="rId37"/>
    <p:sldId id="387" r:id="rId38"/>
    <p:sldId id="427" r:id="rId39"/>
    <p:sldId id="389" r:id="rId40"/>
    <p:sldId id="428" r:id="rId41"/>
    <p:sldId id="472" r:id="rId42"/>
    <p:sldId id="470" r:id="rId43"/>
    <p:sldId id="391" r:id="rId44"/>
    <p:sldId id="388" r:id="rId45"/>
    <p:sldId id="390" r:id="rId46"/>
    <p:sldId id="464" r:id="rId47"/>
    <p:sldId id="465" r:id="rId48"/>
  </p:sldIdLst>
  <p:sldSz cx="12192000" cy="6858000"/>
  <p:notesSz cx="7315200" cy="96012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FFABAB"/>
    <a:srgbClr val="F8F8F8"/>
    <a:srgbClr val="FF0000"/>
    <a:srgbClr val="E00034"/>
    <a:srgbClr val="E0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8" autoAdjust="0"/>
    <p:restoredTop sz="93891" autoAdjust="0"/>
  </p:normalViewPr>
  <p:slideViewPr>
    <p:cSldViewPr snapToGrid="0">
      <p:cViewPr varScale="1">
        <p:scale>
          <a:sx n="109" d="100"/>
          <a:sy n="109" d="100"/>
        </p:scale>
        <p:origin x="378"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9D6459-97A6-406F-A908-47FE1F4300AE}" type="doc">
      <dgm:prSet loTypeId="urn:microsoft.com/office/officeart/2005/8/layout/venn1" loCatId="relationship" qsTypeId="urn:microsoft.com/office/officeart/2005/8/quickstyle/simple5" qsCatId="simple" csTypeId="urn:microsoft.com/office/officeart/2005/8/colors/colorful3" csCatId="colorful" phldr="1"/>
      <dgm:spPr/>
    </dgm:pt>
    <dgm:pt modelId="{FB3DD3E5-AEEE-4A4E-8592-1E1E7F7CE552}">
      <dgm:prSet/>
      <dgm:spPr>
        <a:blipFill dpi="0" rotWithShape="0">
          <a:blip xmlns:r="http://schemas.openxmlformats.org/officeDocument/2006/relationships" r:embed="rId1">
            <a:alphaModFix amt="51000"/>
            <a:duotone>
              <a:prstClr val="black"/>
              <a:schemeClr val="accent4">
                <a:tint val="45000"/>
                <a:satMod val="400000"/>
              </a:schemeClr>
            </a:duotone>
          </a:blip>
          <a:srcRect/>
          <a:stretch>
            <a:fillRect/>
          </a:stretch>
        </a:blipFill>
      </dgm:spPr>
      <dgm:t>
        <a:bodyPr/>
        <a:lstStyle/>
        <a:p>
          <a:r>
            <a:rPr lang="en-CA" b="1" dirty="0" smtClean="0">
              <a:solidFill>
                <a:schemeClr val="tx1"/>
              </a:solidFill>
            </a:rPr>
            <a:t>Awkward/Fixed</a:t>
          </a:r>
        </a:p>
        <a:p>
          <a:r>
            <a:rPr lang="en-CA" b="1" dirty="0" smtClean="0">
              <a:solidFill>
                <a:schemeClr val="tx1"/>
              </a:solidFill>
            </a:rPr>
            <a:t>Posture</a:t>
          </a:r>
          <a:endParaRPr lang="en-CA" b="1" dirty="0">
            <a:solidFill>
              <a:schemeClr val="tx1"/>
            </a:solidFill>
          </a:endParaRPr>
        </a:p>
      </dgm:t>
    </dgm:pt>
    <dgm:pt modelId="{A162ABBA-A5D1-4CD1-9570-DAB999BC2CD2}" type="parTrans" cxnId="{9E110C99-0122-4F3E-8250-929120B76470}">
      <dgm:prSet/>
      <dgm:spPr/>
      <dgm:t>
        <a:bodyPr/>
        <a:lstStyle/>
        <a:p>
          <a:endParaRPr lang="en-CA"/>
        </a:p>
      </dgm:t>
    </dgm:pt>
    <dgm:pt modelId="{94A8B734-0808-4CF2-BEEE-9F48CF909C14}" type="sibTrans" cxnId="{9E110C99-0122-4F3E-8250-929120B76470}">
      <dgm:prSet/>
      <dgm:spPr/>
      <dgm:t>
        <a:bodyPr/>
        <a:lstStyle/>
        <a:p>
          <a:endParaRPr lang="en-CA"/>
        </a:p>
      </dgm:t>
    </dgm:pt>
    <dgm:pt modelId="{6AC6A763-4F67-4396-A718-27F0EDEF61B1}">
      <dgm:prSet custT="1"/>
      <dgm:spPr>
        <a:blipFill dpi="0" rotWithShape="0">
          <a:blip xmlns:r="http://schemas.openxmlformats.org/officeDocument/2006/relationships" r:embed="rId2">
            <a:alphaModFix amt="63000"/>
            <a:duotone>
              <a:prstClr val="black"/>
              <a:schemeClr val="accent2">
                <a:tint val="45000"/>
                <a:satMod val="400000"/>
              </a:schemeClr>
            </a:duotone>
          </a:blip>
          <a:srcRect/>
          <a:stretch>
            <a:fillRect/>
          </a:stretch>
        </a:blipFill>
      </dgm:spPr>
      <dgm:t>
        <a:bodyPr/>
        <a:lstStyle/>
        <a:p>
          <a:endParaRPr lang="en-CA" sz="1700" dirty="0" smtClean="0">
            <a:solidFill>
              <a:schemeClr val="tx1"/>
            </a:solidFill>
          </a:endParaRPr>
        </a:p>
        <a:p>
          <a:r>
            <a:rPr lang="en-CA" sz="2400" b="1" dirty="0" smtClean="0">
              <a:solidFill>
                <a:schemeClr val="tx1"/>
              </a:solidFill>
            </a:rPr>
            <a:t>Repetition</a:t>
          </a:r>
          <a:endParaRPr lang="en-CA" sz="1700" b="1" dirty="0">
            <a:solidFill>
              <a:schemeClr val="tx1"/>
            </a:solidFill>
          </a:endParaRPr>
        </a:p>
      </dgm:t>
    </dgm:pt>
    <dgm:pt modelId="{3E54E5A9-E362-4F10-9E54-6C74EDE36103}" type="parTrans" cxnId="{90853330-FD4D-49C5-A168-AA044B2170E8}">
      <dgm:prSet/>
      <dgm:spPr/>
      <dgm:t>
        <a:bodyPr/>
        <a:lstStyle/>
        <a:p>
          <a:endParaRPr lang="en-CA"/>
        </a:p>
      </dgm:t>
    </dgm:pt>
    <dgm:pt modelId="{9D629133-0FBD-449F-A567-CC96C9F3AC85}" type="sibTrans" cxnId="{90853330-FD4D-49C5-A168-AA044B2170E8}">
      <dgm:prSet/>
      <dgm:spPr/>
      <dgm:t>
        <a:bodyPr/>
        <a:lstStyle/>
        <a:p>
          <a:endParaRPr lang="en-CA"/>
        </a:p>
      </dgm:t>
    </dgm:pt>
    <dgm:pt modelId="{F9461891-50F9-4FF1-B53D-664B719F6916}">
      <dgm:prSet custT="1"/>
      <dgm:spPr>
        <a:blipFill dpi="0" rotWithShape="0">
          <a:blip xmlns:r="http://schemas.openxmlformats.org/officeDocument/2006/relationships" r:embed="rId3">
            <a:duotone>
              <a:prstClr val="black"/>
              <a:schemeClr val="tx2">
                <a:tint val="45000"/>
                <a:satMod val="400000"/>
              </a:schemeClr>
            </a:duotone>
          </a:blip>
          <a:srcRect/>
          <a:stretch>
            <a:fillRect/>
          </a:stretch>
        </a:blipFill>
      </dgm:spPr>
      <dgm:t>
        <a:bodyPr/>
        <a:lstStyle/>
        <a:p>
          <a:endParaRPr lang="en-CA" sz="2300" dirty="0" smtClean="0"/>
        </a:p>
        <a:p>
          <a:r>
            <a:rPr lang="en-CA" sz="3200" b="1" dirty="0" smtClean="0">
              <a:solidFill>
                <a:schemeClr val="tx1"/>
              </a:solidFill>
              <a:effectLst>
                <a:outerShdw blurRad="38100" dist="38100" dir="2700000" algn="tl">
                  <a:srgbClr val="000000">
                    <a:alpha val="43137"/>
                  </a:srgbClr>
                </a:outerShdw>
              </a:effectLst>
            </a:rPr>
            <a:t>Force</a:t>
          </a:r>
          <a:endParaRPr lang="en-CA" sz="3200" b="1" dirty="0">
            <a:solidFill>
              <a:schemeClr val="tx1"/>
            </a:solidFill>
            <a:effectLst>
              <a:outerShdw blurRad="38100" dist="38100" dir="2700000" algn="tl">
                <a:srgbClr val="000000">
                  <a:alpha val="43137"/>
                </a:srgbClr>
              </a:outerShdw>
            </a:effectLst>
          </a:endParaRPr>
        </a:p>
      </dgm:t>
    </dgm:pt>
    <dgm:pt modelId="{779F63DC-014E-4850-94B9-6FECD538A5CC}" type="sibTrans" cxnId="{5FB8351A-5B39-4A17-B941-E437AA0D0041}">
      <dgm:prSet/>
      <dgm:spPr/>
      <dgm:t>
        <a:bodyPr/>
        <a:lstStyle/>
        <a:p>
          <a:endParaRPr lang="en-CA"/>
        </a:p>
      </dgm:t>
    </dgm:pt>
    <dgm:pt modelId="{9BD2ED2B-5DD3-4671-A2FE-032C6C44D780}" type="parTrans" cxnId="{5FB8351A-5B39-4A17-B941-E437AA0D0041}">
      <dgm:prSet/>
      <dgm:spPr/>
      <dgm:t>
        <a:bodyPr/>
        <a:lstStyle/>
        <a:p>
          <a:endParaRPr lang="en-CA"/>
        </a:p>
      </dgm:t>
    </dgm:pt>
    <dgm:pt modelId="{CCA4F87D-17BE-49CA-A40E-C498BBDC59FC}" type="pres">
      <dgm:prSet presAssocID="{BD9D6459-97A6-406F-A908-47FE1F4300AE}" presName="compositeShape" presStyleCnt="0">
        <dgm:presLayoutVars>
          <dgm:chMax val="7"/>
          <dgm:dir/>
          <dgm:resizeHandles val="exact"/>
        </dgm:presLayoutVars>
      </dgm:prSet>
      <dgm:spPr/>
    </dgm:pt>
    <dgm:pt modelId="{5C16C2B1-9178-4B6C-AF9E-94609659E1A2}" type="pres">
      <dgm:prSet presAssocID="{F9461891-50F9-4FF1-B53D-664B719F6916}" presName="circ1" presStyleLbl="vennNode1" presStyleIdx="0" presStyleCnt="3" custLinFactNeighborX="-265" custLinFactNeighborY="562"/>
      <dgm:spPr/>
      <dgm:t>
        <a:bodyPr/>
        <a:lstStyle/>
        <a:p>
          <a:endParaRPr lang="en-CA"/>
        </a:p>
      </dgm:t>
    </dgm:pt>
    <dgm:pt modelId="{293953BF-E94B-4E0C-A94E-15339000A596}" type="pres">
      <dgm:prSet presAssocID="{F9461891-50F9-4FF1-B53D-664B719F6916}" presName="circ1Tx" presStyleLbl="revTx" presStyleIdx="0" presStyleCnt="0">
        <dgm:presLayoutVars>
          <dgm:chMax val="0"/>
          <dgm:chPref val="0"/>
          <dgm:bulletEnabled val="1"/>
        </dgm:presLayoutVars>
      </dgm:prSet>
      <dgm:spPr/>
      <dgm:t>
        <a:bodyPr/>
        <a:lstStyle/>
        <a:p>
          <a:endParaRPr lang="en-CA"/>
        </a:p>
      </dgm:t>
    </dgm:pt>
    <dgm:pt modelId="{64BF116F-B9D6-482B-8E87-BAFBA02F9C1D}" type="pres">
      <dgm:prSet presAssocID="{FB3DD3E5-AEEE-4A4E-8592-1E1E7F7CE552}" presName="circ2" presStyleLbl="vennNode1" presStyleIdx="1" presStyleCnt="3" custLinFactNeighborX="6509" custLinFactNeighborY="-3737"/>
      <dgm:spPr/>
      <dgm:t>
        <a:bodyPr/>
        <a:lstStyle/>
        <a:p>
          <a:endParaRPr lang="en-CA"/>
        </a:p>
      </dgm:t>
    </dgm:pt>
    <dgm:pt modelId="{6339EA8D-42A3-440C-BFB9-C62D2B4F63C4}" type="pres">
      <dgm:prSet presAssocID="{FB3DD3E5-AEEE-4A4E-8592-1E1E7F7CE552}" presName="circ2Tx" presStyleLbl="revTx" presStyleIdx="0" presStyleCnt="0">
        <dgm:presLayoutVars>
          <dgm:chMax val="0"/>
          <dgm:chPref val="0"/>
          <dgm:bulletEnabled val="1"/>
        </dgm:presLayoutVars>
      </dgm:prSet>
      <dgm:spPr/>
      <dgm:t>
        <a:bodyPr/>
        <a:lstStyle/>
        <a:p>
          <a:endParaRPr lang="en-CA"/>
        </a:p>
      </dgm:t>
    </dgm:pt>
    <dgm:pt modelId="{6AD90744-14F1-4A85-AC32-4BFA4EED0708}" type="pres">
      <dgm:prSet presAssocID="{6AC6A763-4F67-4396-A718-27F0EDEF61B1}" presName="circ3" presStyleLbl="vennNode1" presStyleIdx="2" presStyleCnt="3" custLinFactNeighborX="1427" custLinFactNeighborY="-3208"/>
      <dgm:spPr/>
      <dgm:t>
        <a:bodyPr/>
        <a:lstStyle/>
        <a:p>
          <a:endParaRPr lang="en-CA"/>
        </a:p>
      </dgm:t>
    </dgm:pt>
    <dgm:pt modelId="{4CD5B41F-DE7C-41A9-97D2-EE5F6C028594}" type="pres">
      <dgm:prSet presAssocID="{6AC6A763-4F67-4396-A718-27F0EDEF61B1}" presName="circ3Tx" presStyleLbl="revTx" presStyleIdx="0" presStyleCnt="0">
        <dgm:presLayoutVars>
          <dgm:chMax val="0"/>
          <dgm:chPref val="0"/>
          <dgm:bulletEnabled val="1"/>
        </dgm:presLayoutVars>
      </dgm:prSet>
      <dgm:spPr/>
      <dgm:t>
        <a:bodyPr/>
        <a:lstStyle/>
        <a:p>
          <a:endParaRPr lang="en-CA"/>
        </a:p>
      </dgm:t>
    </dgm:pt>
  </dgm:ptLst>
  <dgm:cxnLst>
    <dgm:cxn modelId="{D55CB9CC-80C4-4112-90AC-AF79C79BA002}" type="presOf" srcId="{FB3DD3E5-AEEE-4A4E-8592-1E1E7F7CE552}" destId="{6339EA8D-42A3-440C-BFB9-C62D2B4F63C4}" srcOrd="1" destOrd="0" presId="urn:microsoft.com/office/officeart/2005/8/layout/venn1"/>
    <dgm:cxn modelId="{BE213E36-E533-4075-9DEA-05876324B8D6}" type="presOf" srcId="{F9461891-50F9-4FF1-B53D-664B719F6916}" destId="{5C16C2B1-9178-4B6C-AF9E-94609659E1A2}" srcOrd="0" destOrd="0" presId="urn:microsoft.com/office/officeart/2005/8/layout/venn1"/>
    <dgm:cxn modelId="{9E110C99-0122-4F3E-8250-929120B76470}" srcId="{BD9D6459-97A6-406F-A908-47FE1F4300AE}" destId="{FB3DD3E5-AEEE-4A4E-8592-1E1E7F7CE552}" srcOrd="1" destOrd="0" parTransId="{A162ABBA-A5D1-4CD1-9570-DAB999BC2CD2}" sibTransId="{94A8B734-0808-4CF2-BEEE-9F48CF909C14}"/>
    <dgm:cxn modelId="{90853330-FD4D-49C5-A168-AA044B2170E8}" srcId="{BD9D6459-97A6-406F-A908-47FE1F4300AE}" destId="{6AC6A763-4F67-4396-A718-27F0EDEF61B1}" srcOrd="2" destOrd="0" parTransId="{3E54E5A9-E362-4F10-9E54-6C74EDE36103}" sibTransId="{9D629133-0FBD-449F-A567-CC96C9F3AC85}"/>
    <dgm:cxn modelId="{52530357-4CA1-4162-9289-4779CBFD830E}" type="presOf" srcId="{6AC6A763-4F67-4396-A718-27F0EDEF61B1}" destId="{6AD90744-14F1-4A85-AC32-4BFA4EED0708}" srcOrd="0" destOrd="0" presId="urn:microsoft.com/office/officeart/2005/8/layout/venn1"/>
    <dgm:cxn modelId="{BA6A9281-313B-4BEE-B39A-C059045117BC}" type="presOf" srcId="{FB3DD3E5-AEEE-4A4E-8592-1E1E7F7CE552}" destId="{64BF116F-B9D6-482B-8E87-BAFBA02F9C1D}" srcOrd="0" destOrd="0" presId="urn:microsoft.com/office/officeart/2005/8/layout/venn1"/>
    <dgm:cxn modelId="{5FB8351A-5B39-4A17-B941-E437AA0D0041}" srcId="{BD9D6459-97A6-406F-A908-47FE1F4300AE}" destId="{F9461891-50F9-4FF1-B53D-664B719F6916}" srcOrd="0" destOrd="0" parTransId="{9BD2ED2B-5DD3-4671-A2FE-032C6C44D780}" sibTransId="{779F63DC-014E-4850-94B9-6FECD538A5CC}"/>
    <dgm:cxn modelId="{89151633-B840-4B20-8EC5-5A44E629383C}" type="presOf" srcId="{F9461891-50F9-4FF1-B53D-664B719F6916}" destId="{293953BF-E94B-4E0C-A94E-15339000A596}" srcOrd="1" destOrd="0" presId="urn:microsoft.com/office/officeart/2005/8/layout/venn1"/>
    <dgm:cxn modelId="{D6928EF5-609E-40FA-BEAD-E620ACA6AB5C}" type="presOf" srcId="{BD9D6459-97A6-406F-A908-47FE1F4300AE}" destId="{CCA4F87D-17BE-49CA-A40E-C498BBDC59FC}" srcOrd="0" destOrd="0" presId="urn:microsoft.com/office/officeart/2005/8/layout/venn1"/>
    <dgm:cxn modelId="{82C92861-9D94-49E0-B83D-A813D1DDFA63}" type="presOf" srcId="{6AC6A763-4F67-4396-A718-27F0EDEF61B1}" destId="{4CD5B41F-DE7C-41A9-97D2-EE5F6C028594}" srcOrd="1" destOrd="0" presId="urn:microsoft.com/office/officeart/2005/8/layout/venn1"/>
    <dgm:cxn modelId="{E5B9F0A1-5603-4702-BEBF-0B2F150534CE}" type="presParOf" srcId="{CCA4F87D-17BE-49CA-A40E-C498BBDC59FC}" destId="{5C16C2B1-9178-4B6C-AF9E-94609659E1A2}" srcOrd="0" destOrd="0" presId="urn:microsoft.com/office/officeart/2005/8/layout/venn1"/>
    <dgm:cxn modelId="{8AC01761-3DDD-48BB-9C38-0FC93F5A22A9}" type="presParOf" srcId="{CCA4F87D-17BE-49CA-A40E-C498BBDC59FC}" destId="{293953BF-E94B-4E0C-A94E-15339000A596}" srcOrd="1" destOrd="0" presId="urn:microsoft.com/office/officeart/2005/8/layout/venn1"/>
    <dgm:cxn modelId="{A99B1344-1238-47C1-B168-04B6EA8971B5}" type="presParOf" srcId="{CCA4F87D-17BE-49CA-A40E-C498BBDC59FC}" destId="{64BF116F-B9D6-482B-8E87-BAFBA02F9C1D}" srcOrd="2" destOrd="0" presId="urn:microsoft.com/office/officeart/2005/8/layout/venn1"/>
    <dgm:cxn modelId="{DFAF4844-ED97-4084-860F-38D19D3CC660}" type="presParOf" srcId="{CCA4F87D-17BE-49CA-A40E-C498BBDC59FC}" destId="{6339EA8D-42A3-440C-BFB9-C62D2B4F63C4}" srcOrd="3" destOrd="0" presId="urn:microsoft.com/office/officeart/2005/8/layout/venn1"/>
    <dgm:cxn modelId="{D3E405DD-9C52-41EA-B3E3-31663CF335EF}" type="presParOf" srcId="{CCA4F87D-17BE-49CA-A40E-C498BBDC59FC}" destId="{6AD90744-14F1-4A85-AC32-4BFA4EED0708}" srcOrd="4" destOrd="0" presId="urn:microsoft.com/office/officeart/2005/8/layout/venn1"/>
    <dgm:cxn modelId="{6AC596B5-488A-4E75-8B79-B07516769830}" type="presParOf" srcId="{CCA4F87D-17BE-49CA-A40E-C498BBDC59FC}" destId="{4CD5B41F-DE7C-41A9-97D2-EE5F6C02859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2EE5F2-8836-4716-988C-FFB76964A44F}"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CA"/>
        </a:p>
      </dgm:t>
    </dgm:pt>
    <dgm:pt modelId="{D52990F8-F335-40C0-8695-BDB80C818E9C}">
      <dgm:prSet phldrT="[Text]"/>
      <dgm:spPr/>
      <dgm:t>
        <a:bodyPr/>
        <a:lstStyle/>
        <a:p>
          <a:r>
            <a:rPr lang="en-CA" dirty="0" smtClean="0"/>
            <a:t>Identify the Concern</a:t>
          </a:r>
          <a:endParaRPr lang="en-CA" dirty="0"/>
        </a:p>
      </dgm:t>
    </dgm:pt>
    <dgm:pt modelId="{5D4979A0-A301-4A44-8108-6227724DE7A6}" type="parTrans" cxnId="{241FC6F2-BDA7-4E55-BC89-E2E695DA708F}">
      <dgm:prSet/>
      <dgm:spPr/>
      <dgm:t>
        <a:bodyPr/>
        <a:lstStyle/>
        <a:p>
          <a:endParaRPr lang="en-CA"/>
        </a:p>
      </dgm:t>
    </dgm:pt>
    <dgm:pt modelId="{026C8E3A-D19D-4576-89EE-8F2D4154CB2B}" type="sibTrans" cxnId="{241FC6F2-BDA7-4E55-BC89-E2E695DA708F}">
      <dgm:prSet/>
      <dgm:spPr/>
      <dgm:t>
        <a:bodyPr/>
        <a:lstStyle/>
        <a:p>
          <a:endParaRPr lang="en-CA"/>
        </a:p>
      </dgm:t>
    </dgm:pt>
    <dgm:pt modelId="{2A87DFE8-5C67-4305-8194-ABB7ABC75285}">
      <dgm:prSet phldrT="[Text]"/>
      <dgm:spPr/>
      <dgm:t>
        <a:bodyPr/>
        <a:lstStyle/>
        <a:p>
          <a:r>
            <a:rPr lang="en-CA" dirty="0" smtClean="0"/>
            <a:t>Evaluate the concern</a:t>
          </a:r>
          <a:endParaRPr lang="en-CA" dirty="0"/>
        </a:p>
      </dgm:t>
    </dgm:pt>
    <dgm:pt modelId="{7A9013E9-5E0C-4FFF-90C0-9F8ACFF3B569}" type="parTrans" cxnId="{82CE5A72-E41C-46E8-8DDB-EB8F83AFAD9A}">
      <dgm:prSet/>
      <dgm:spPr/>
      <dgm:t>
        <a:bodyPr/>
        <a:lstStyle/>
        <a:p>
          <a:endParaRPr lang="en-CA"/>
        </a:p>
      </dgm:t>
    </dgm:pt>
    <dgm:pt modelId="{FE96EBA0-F29F-471D-AF20-5ACCE267B505}" type="sibTrans" cxnId="{82CE5A72-E41C-46E8-8DDB-EB8F83AFAD9A}">
      <dgm:prSet/>
      <dgm:spPr/>
      <dgm:t>
        <a:bodyPr/>
        <a:lstStyle/>
        <a:p>
          <a:endParaRPr lang="en-CA"/>
        </a:p>
      </dgm:t>
    </dgm:pt>
    <dgm:pt modelId="{0451D234-36DC-43C9-9C00-C47C397E7857}">
      <dgm:prSet phldrT="[Text]"/>
      <dgm:spPr/>
      <dgm:t>
        <a:bodyPr/>
        <a:lstStyle/>
        <a:p>
          <a:r>
            <a:rPr lang="en-CA" dirty="0" smtClean="0"/>
            <a:t>Find a Solution</a:t>
          </a:r>
          <a:endParaRPr lang="en-CA" dirty="0"/>
        </a:p>
      </dgm:t>
    </dgm:pt>
    <dgm:pt modelId="{BF173CA6-DDA4-4BC9-8B47-75A16B6A0323}" type="parTrans" cxnId="{22915FD3-913D-40BC-B736-6944A6F1751D}">
      <dgm:prSet/>
      <dgm:spPr/>
      <dgm:t>
        <a:bodyPr/>
        <a:lstStyle/>
        <a:p>
          <a:endParaRPr lang="en-CA"/>
        </a:p>
      </dgm:t>
    </dgm:pt>
    <dgm:pt modelId="{C4B71F3B-FA87-4E0E-8E65-9ECA981DDB88}" type="sibTrans" cxnId="{22915FD3-913D-40BC-B736-6944A6F1751D}">
      <dgm:prSet/>
      <dgm:spPr/>
      <dgm:t>
        <a:bodyPr/>
        <a:lstStyle/>
        <a:p>
          <a:endParaRPr lang="en-CA"/>
        </a:p>
      </dgm:t>
    </dgm:pt>
    <dgm:pt modelId="{938E27B7-1F0E-42A5-99E2-88D0CFCEB0D4}">
      <dgm:prSet phldrT="[Text]"/>
      <dgm:spPr/>
      <dgm:t>
        <a:bodyPr/>
        <a:lstStyle/>
        <a:p>
          <a:r>
            <a:rPr lang="en-CA" dirty="0" smtClean="0"/>
            <a:t>Implement Change</a:t>
          </a:r>
          <a:endParaRPr lang="en-CA" dirty="0"/>
        </a:p>
      </dgm:t>
    </dgm:pt>
    <dgm:pt modelId="{04B2EBAE-DB38-4D2A-96F9-8B60256F3837}" type="parTrans" cxnId="{0E67E74E-94FB-4D7C-95B8-A75820D8AAAB}">
      <dgm:prSet/>
      <dgm:spPr/>
      <dgm:t>
        <a:bodyPr/>
        <a:lstStyle/>
        <a:p>
          <a:endParaRPr lang="en-CA"/>
        </a:p>
      </dgm:t>
    </dgm:pt>
    <dgm:pt modelId="{21321BEC-3534-4976-8C0C-24A3E7A88F96}" type="sibTrans" cxnId="{0E67E74E-94FB-4D7C-95B8-A75820D8AAAB}">
      <dgm:prSet/>
      <dgm:spPr/>
      <dgm:t>
        <a:bodyPr/>
        <a:lstStyle/>
        <a:p>
          <a:endParaRPr lang="en-CA"/>
        </a:p>
      </dgm:t>
    </dgm:pt>
    <dgm:pt modelId="{3B7E827D-0788-4086-9FFF-11546690AE8E}">
      <dgm:prSet phldrT="[Text]"/>
      <dgm:spPr/>
      <dgm:t>
        <a:bodyPr/>
        <a:lstStyle/>
        <a:p>
          <a:r>
            <a:rPr lang="en-CA" dirty="0" smtClean="0"/>
            <a:t>Follow-up</a:t>
          </a:r>
          <a:endParaRPr lang="en-CA" dirty="0"/>
        </a:p>
      </dgm:t>
    </dgm:pt>
    <dgm:pt modelId="{8109C232-77EF-4EA8-AC97-631C20ACFD4B}" type="parTrans" cxnId="{329D4F18-0698-4A36-A68F-BCD90A2CC566}">
      <dgm:prSet/>
      <dgm:spPr/>
      <dgm:t>
        <a:bodyPr/>
        <a:lstStyle/>
        <a:p>
          <a:endParaRPr lang="en-CA"/>
        </a:p>
      </dgm:t>
    </dgm:pt>
    <dgm:pt modelId="{CCEE5CDA-4839-4C06-B422-57AD1C52FFAC}" type="sibTrans" cxnId="{329D4F18-0698-4A36-A68F-BCD90A2CC566}">
      <dgm:prSet/>
      <dgm:spPr/>
      <dgm:t>
        <a:bodyPr/>
        <a:lstStyle/>
        <a:p>
          <a:endParaRPr lang="en-CA"/>
        </a:p>
      </dgm:t>
    </dgm:pt>
    <dgm:pt modelId="{C38C24EE-E633-4D95-B0B2-E1E1A5009D90}" type="pres">
      <dgm:prSet presAssocID="{252EE5F2-8836-4716-988C-FFB76964A44F}" presName="cycle" presStyleCnt="0">
        <dgm:presLayoutVars>
          <dgm:dir/>
          <dgm:resizeHandles val="exact"/>
        </dgm:presLayoutVars>
      </dgm:prSet>
      <dgm:spPr/>
      <dgm:t>
        <a:bodyPr/>
        <a:lstStyle/>
        <a:p>
          <a:endParaRPr lang="en-CA"/>
        </a:p>
      </dgm:t>
    </dgm:pt>
    <dgm:pt modelId="{E324067F-C75D-4F13-9CBE-D2206ACE01C7}" type="pres">
      <dgm:prSet presAssocID="{D52990F8-F335-40C0-8695-BDB80C818E9C}" presName="node" presStyleLbl="node1" presStyleIdx="0" presStyleCnt="5">
        <dgm:presLayoutVars>
          <dgm:bulletEnabled val="1"/>
        </dgm:presLayoutVars>
      </dgm:prSet>
      <dgm:spPr/>
      <dgm:t>
        <a:bodyPr/>
        <a:lstStyle/>
        <a:p>
          <a:endParaRPr lang="en-CA"/>
        </a:p>
      </dgm:t>
    </dgm:pt>
    <dgm:pt modelId="{CCE7C972-C1CF-42F8-A076-626CCB7080E0}" type="pres">
      <dgm:prSet presAssocID="{D52990F8-F335-40C0-8695-BDB80C818E9C}" presName="spNode" presStyleCnt="0"/>
      <dgm:spPr/>
    </dgm:pt>
    <dgm:pt modelId="{6654C4B1-20FC-40A1-A639-31B19B473A31}" type="pres">
      <dgm:prSet presAssocID="{026C8E3A-D19D-4576-89EE-8F2D4154CB2B}" presName="sibTrans" presStyleLbl="sibTrans1D1" presStyleIdx="0" presStyleCnt="5"/>
      <dgm:spPr/>
      <dgm:t>
        <a:bodyPr/>
        <a:lstStyle/>
        <a:p>
          <a:endParaRPr lang="en-CA"/>
        </a:p>
      </dgm:t>
    </dgm:pt>
    <dgm:pt modelId="{99DEB0A6-7C54-4BD6-AA3B-28353CB89511}" type="pres">
      <dgm:prSet presAssocID="{2A87DFE8-5C67-4305-8194-ABB7ABC75285}" presName="node" presStyleLbl="node1" presStyleIdx="1" presStyleCnt="5">
        <dgm:presLayoutVars>
          <dgm:bulletEnabled val="1"/>
        </dgm:presLayoutVars>
      </dgm:prSet>
      <dgm:spPr/>
      <dgm:t>
        <a:bodyPr/>
        <a:lstStyle/>
        <a:p>
          <a:endParaRPr lang="en-CA"/>
        </a:p>
      </dgm:t>
    </dgm:pt>
    <dgm:pt modelId="{D8E58383-EB1B-440E-A6FD-06F4201F611D}" type="pres">
      <dgm:prSet presAssocID="{2A87DFE8-5C67-4305-8194-ABB7ABC75285}" presName="spNode" presStyleCnt="0"/>
      <dgm:spPr/>
    </dgm:pt>
    <dgm:pt modelId="{C2B3B045-8BBC-4E13-861F-4700B66FAD0D}" type="pres">
      <dgm:prSet presAssocID="{FE96EBA0-F29F-471D-AF20-5ACCE267B505}" presName="sibTrans" presStyleLbl="sibTrans1D1" presStyleIdx="1" presStyleCnt="5"/>
      <dgm:spPr/>
      <dgm:t>
        <a:bodyPr/>
        <a:lstStyle/>
        <a:p>
          <a:endParaRPr lang="en-CA"/>
        </a:p>
      </dgm:t>
    </dgm:pt>
    <dgm:pt modelId="{946CC1F9-DE8D-4A4B-AF8E-87FF652E729C}" type="pres">
      <dgm:prSet presAssocID="{0451D234-36DC-43C9-9C00-C47C397E7857}" presName="node" presStyleLbl="node1" presStyleIdx="2" presStyleCnt="5">
        <dgm:presLayoutVars>
          <dgm:bulletEnabled val="1"/>
        </dgm:presLayoutVars>
      </dgm:prSet>
      <dgm:spPr/>
      <dgm:t>
        <a:bodyPr/>
        <a:lstStyle/>
        <a:p>
          <a:endParaRPr lang="en-CA"/>
        </a:p>
      </dgm:t>
    </dgm:pt>
    <dgm:pt modelId="{B00F2172-7AA3-4635-94AA-35EE319F48B8}" type="pres">
      <dgm:prSet presAssocID="{0451D234-36DC-43C9-9C00-C47C397E7857}" presName="spNode" presStyleCnt="0"/>
      <dgm:spPr/>
    </dgm:pt>
    <dgm:pt modelId="{B7D625B1-A47B-4FEC-ACDE-6908D74C1347}" type="pres">
      <dgm:prSet presAssocID="{C4B71F3B-FA87-4E0E-8E65-9ECA981DDB88}" presName="sibTrans" presStyleLbl="sibTrans1D1" presStyleIdx="2" presStyleCnt="5"/>
      <dgm:spPr/>
      <dgm:t>
        <a:bodyPr/>
        <a:lstStyle/>
        <a:p>
          <a:endParaRPr lang="en-CA"/>
        </a:p>
      </dgm:t>
    </dgm:pt>
    <dgm:pt modelId="{306D9E5B-50A6-4D2F-A49A-F39CD7F0B075}" type="pres">
      <dgm:prSet presAssocID="{938E27B7-1F0E-42A5-99E2-88D0CFCEB0D4}" presName="node" presStyleLbl="node1" presStyleIdx="3" presStyleCnt="5">
        <dgm:presLayoutVars>
          <dgm:bulletEnabled val="1"/>
        </dgm:presLayoutVars>
      </dgm:prSet>
      <dgm:spPr/>
      <dgm:t>
        <a:bodyPr/>
        <a:lstStyle/>
        <a:p>
          <a:endParaRPr lang="en-CA"/>
        </a:p>
      </dgm:t>
    </dgm:pt>
    <dgm:pt modelId="{2D8D919A-EBF7-4C40-B3CD-A208D60A9EA0}" type="pres">
      <dgm:prSet presAssocID="{938E27B7-1F0E-42A5-99E2-88D0CFCEB0D4}" presName="spNode" presStyleCnt="0"/>
      <dgm:spPr/>
    </dgm:pt>
    <dgm:pt modelId="{6A1DE14C-FC1E-4BDB-ADA3-E47DC3D441F9}" type="pres">
      <dgm:prSet presAssocID="{21321BEC-3534-4976-8C0C-24A3E7A88F96}" presName="sibTrans" presStyleLbl="sibTrans1D1" presStyleIdx="3" presStyleCnt="5"/>
      <dgm:spPr/>
      <dgm:t>
        <a:bodyPr/>
        <a:lstStyle/>
        <a:p>
          <a:endParaRPr lang="en-CA"/>
        </a:p>
      </dgm:t>
    </dgm:pt>
    <dgm:pt modelId="{39892AC2-CD18-4880-80A9-772C58F88411}" type="pres">
      <dgm:prSet presAssocID="{3B7E827D-0788-4086-9FFF-11546690AE8E}" presName="node" presStyleLbl="node1" presStyleIdx="4" presStyleCnt="5" custRadScaleRad="109073" custRadScaleInc="-5473">
        <dgm:presLayoutVars>
          <dgm:bulletEnabled val="1"/>
        </dgm:presLayoutVars>
      </dgm:prSet>
      <dgm:spPr/>
      <dgm:t>
        <a:bodyPr/>
        <a:lstStyle/>
        <a:p>
          <a:endParaRPr lang="en-CA"/>
        </a:p>
      </dgm:t>
    </dgm:pt>
    <dgm:pt modelId="{4FB0243E-8780-46C8-9A4E-DDFD39A11CF6}" type="pres">
      <dgm:prSet presAssocID="{3B7E827D-0788-4086-9FFF-11546690AE8E}" presName="spNode" presStyleCnt="0"/>
      <dgm:spPr/>
    </dgm:pt>
    <dgm:pt modelId="{58D0A1D9-6120-492F-A650-2E2AF416358C}" type="pres">
      <dgm:prSet presAssocID="{CCEE5CDA-4839-4C06-B422-57AD1C52FFAC}" presName="sibTrans" presStyleLbl="sibTrans1D1" presStyleIdx="4" presStyleCnt="5"/>
      <dgm:spPr/>
      <dgm:t>
        <a:bodyPr/>
        <a:lstStyle/>
        <a:p>
          <a:endParaRPr lang="en-CA"/>
        </a:p>
      </dgm:t>
    </dgm:pt>
  </dgm:ptLst>
  <dgm:cxnLst>
    <dgm:cxn modelId="{0E67E74E-94FB-4D7C-95B8-A75820D8AAAB}" srcId="{252EE5F2-8836-4716-988C-FFB76964A44F}" destId="{938E27B7-1F0E-42A5-99E2-88D0CFCEB0D4}" srcOrd="3" destOrd="0" parTransId="{04B2EBAE-DB38-4D2A-96F9-8B60256F3837}" sibTransId="{21321BEC-3534-4976-8C0C-24A3E7A88F96}"/>
    <dgm:cxn modelId="{329D4F18-0698-4A36-A68F-BCD90A2CC566}" srcId="{252EE5F2-8836-4716-988C-FFB76964A44F}" destId="{3B7E827D-0788-4086-9FFF-11546690AE8E}" srcOrd="4" destOrd="0" parTransId="{8109C232-77EF-4EA8-AC97-631C20ACFD4B}" sibTransId="{CCEE5CDA-4839-4C06-B422-57AD1C52FFAC}"/>
    <dgm:cxn modelId="{8C34724B-B87D-4BD8-95D6-37A8875F989F}" type="presOf" srcId="{938E27B7-1F0E-42A5-99E2-88D0CFCEB0D4}" destId="{306D9E5B-50A6-4D2F-A49A-F39CD7F0B075}" srcOrd="0" destOrd="0" presId="urn:microsoft.com/office/officeart/2005/8/layout/cycle5"/>
    <dgm:cxn modelId="{911892AB-41F9-4234-A818-B57BC6E676E7}" type="presOf" srcId="{D52990F8-F335-40C0-8695-BDB80C818E9C}" destId="{E324067F-C75D-4F13-9CBE-D2206ACE01C7}" srcOrd="0" destOrd="0" presId="urn:microsoft.com/office/officeart/2005/8/layout/cycle5"/>
    <dgm:cxn modelId="{82CE5A72-E41C-46E8-8DDB-EB8F83AFAD9A}" srcId="{252EE5F2-8836-4716-988C-FFB76964A44F}" destId="{2A87DFE8-5C67-4305-8194-ABB7ABC75285}" srcOrd="1" destOrd="0" parTransId="{7A9013E9-5E0C-4FFF-90C0-9F8ACFF3B569}" sibTransId="{FE96EBA0-F29F-471D-AF20-5ACCE267B505}"/>
    <dgm:cxn modelId="{C0476288-323D-4DEA-B4A8-913F67902A7C}" type="presOf" srcId="{FE96EBA0-F29F-471D-AF20-5ACCE267B505}" destId="{C2B3B045-8BBC-4E13-861F-4700B66FAD0D}" srcOrd="0" destOrd="0" presId="urn:microsoft.com/office/officeart/2005/8/layout/cycle5"/>
    <dgm:cxn modelId="{52F03805-89D5-446C-8158-1454FC76BDCF}" type="presOf" srcId="{0451D234-36DC-43C9-9C00-C47C397E7857}" destId="{946CC1F9-DE8D-4A4B-AF8E-87FF652E729C}" srcOrd="0" destOrd="0" presId="urn:microsoft.com/office/officeart/2005/8/layout/cycle5"/>
    <dgm:cxn modelId="{241FC6F2-BDA7-4E55-BC89-E2E695DA708F}" srcId="{252EE5F2-8836-4716-988C-FFB76964A44F}" destId="{D52990F8-F335-40C0-8695-BDB80C818E9C}" srcOrd="0" destOrd="0" parTransId="{5D4979A0-A301-4A44-8108-6227724DE7A6}" sibTransId="{026C8E3A-D19D-4576-89EE-8F2D4154CB2B}"/>
    <dgm:cxn modelId="{22915FD3-913D-40BC-B736-6944A6F1751D}" srcId="{252EE5F2-8836-4716-988C-FFB76964A44F}" destId="{0451D234-36DC-43C9-9C00-C47C397E7857}" srcOrd="2" destOrd="0" parTransId="{BF173CA6-DDA4-4BC9-8B47-75A16B6A0323}" sibTransId="{C4B71F3B-FA87-4E0E-8E65-9ECA981DDB88}"/>
    <dgm:cxn modelId="{09BEBD6A-F690-4572-8EE7-78F0C1D67044}" type="presOf" srcId="{CCEE5CDA-4839-4C06-B422-57AD1C52FFAC}" destId="{58D0A1D9-6120-492F-A650-2E2AF416358C}" srcOrd="0" destOrd="0" presId="urn:microsoft.com/office/officeart/2005/8/layout/cycle5"/>
    <dgm:cxn modelId="{70B44B62-291A-4588-AB96-AB9C018AC0E5}" type="presOf" srcId="{2A87DFE8-5C67-4305-8194-ABB7ABC75285}" destId="{99DEB0A6-7C54-4BD6-AA3B-28353CB89511}" srcOrd="0" destOrd="0" presId="urn:microsoft.com/office/officeart/2005/8/layout/cycle5"/>
    <dgm:cxn modelId="{E6CA5345-186C-454E-AAA3-55D4FA1C123B}" type="presOf" srcId="{21321BEC-3534-4976-8C0C-24A3E7A88F96}" destId="{6A1DE14C-FC1E-4BDB-ADA3-E47DC3D441F9}" srcOrd="0" destOrd="0" presId="urn:microsoft.com/office/officeart/2005/8/layout/cycle5"/>
    <dgm:cxn modelId="{4EBDF93C-A24E-4E4E-B25D-077F9C252149}" type="presOf" srcId="{252EE5F2-8836-4716-988C-FFB76964A44F}" destId="{C38C24EE-E633-4D95-B0B2-E1E1A5009D90}" srcOrd="0" destOrd="0" presId="urn:microsoft.com/office/officeart/2005/8/layout/cycle5"/>
    <dgm:cxn modelId="{55E6CC24-C46C-4DCD-9145-1B1F085E75C1}" type="presOf" srcId="{3B7E827D-0788-4086-9FFF-11546690AE8E}" destId="{39892AC2-CD18-4880-80A9-772C58F88411}" srcOrd="0" destOrd="0" presId="urn:microsoft.com/office/officeart/2005/8/layout/cycle5"/>
    <dgm:cxn modelId="{176C3C81-4EBC-4FB3-96AD-4E196018E807}" type="presOf" srcId="{026C8E3A-D19D-4576-89EE-8F2D4154CB2B}" destId="{6654C4B1-20FC-40A1-A639-31B19B473A31}" srcOrd="0" destOrd="0" presId="urn:microsoft.com/office/officeart/2005/8/layout/cycle5"/>
    <dgm:cxn modelId="{92DC5821-A96C-4858-A1FE-52DD906EE445}" type="presOf" srcId="{C4B71F3B-FA87-4E0E-8E65-9ECA981DDB88}" destId="{B7D625B1-A47B-4FEC-ACDE-6908D74C1347}" srcOrd="0" destOrd="0" presId="urn:microsoft.com/office/officeart/2005/8/layout/cycle5"/>
    <dgm:cxn modelId="{DDB14EA1-A7A2-4A1F-9D9F-E84B65A3D809}" type="presParOf" srcId="{C38C24EE-E633-4D95-B0B2-E1E1A5009D90}" destId="{E324067F-C75D-4F13-9CBE-D2206ACE01C7}" srcOrd="0" destOrd="0" presId="urn:microsoft.com/office/officeart/2005/8/layout/cycle5"/>
    <dgm:cxn modelId="{50134DB9-4598-42BF-9CD8-D73E0CC84C04}" type="presParOf" srcId="{C38C24EE-E633-4D95-B0B2-E1E1A5009D90}" destId="{CCE7C972-C1CF-42F8-A076-626CCB7080E0}" srcOrd="1" destOrd="0" presId="urn:microsoft.com/office/officeart/2005/8/layout/cycle5"/>
    <dgm:cxn modelId="{77443F48-5EB8-43D4-92AD-AEA451ACE161}" type="presParOf" srcId="{C38C24EE-E633-4D95-B0B2-E1E1A5009D90}" destId="{6654C4B1-20FC-40A1-A639-31B19B473A31}" srcOrd="2" destOrd="0" presId="urn:microsoft.com/office/officeart/2005/8/layout/cycle5"/>
    <dgm:cxn modelId="{5FAC29A0-6B71-4557-99AC-D6A9B0799083}" type="presParOf" srcId="{C38C24EE-E633-4D95-B0B2-E1E1A5009D90}" destId="{99DEB0A6-7C54-4BD6-AA3B-28353CB89511}" srcOrd="3" destOrd="0" presId="urn:microsoft.com/office/officeart/2005/8/layout/cycle5"/>
    <dgm:cxn modelId="{D69D3B0A-DA8D-4BD7-BFA4-28AE288B20A5}" type="presParOf" srcId="{C38C24EE-E633-4D95-B0B2-E1E1A5009D90}" destId="{D8E58383-EB1B-440E-A6FD-06F4201F611D}" srcOrd="4" destOrd="0" presId="urn:microsoft.com/office/officeart/2005/8/layout/cycle5"/>
    <dgm:cxn modelId="{E75D5831-937E-4CBD-A635-EA55949F7F17}" type="presParOf" srcId="{C38C24EE-E633-4D95-B0B2-E1E1A5009D90}" destId="{C2B3B045-8BBC-4E13-861F-4700B66FAD0D}" srcOrd="5" destOrd="0" presId="urn:microsoft.com/office/officeart/2005/8/layout/cycle5"/>
    <dgm:cxn modelId="{67A40179-0CFB-422B-A70A-EBBB3F3637A6}" type="presParOf" srcId="{C38C24EE-E633-4D95-B0B2-E1E1A5009D90}" destId="{946CC1F9-DE8D-4A4B-AF8E-87FF652E729C}" srcOrd="6" destOrd="0" presId="urn:microsoft.com/office/officeart/2005/8/layout/cycle5"/>
    <dgm:cxn modelId="{9E476990-21F4-430E-877B-FBA55763EBD2}" type="presParOf" srcId="{C38C24EE-E633-4D95-B0B2-E1E1A5009D90}" destId="{B00F2172-7AA3-4635-94AA-35EE319F48B8}" srcOrd="7" destOrd="0" presId="urn:microsoft.com/office/officeart/2005/8/layout/cycle5"/>
    <dgm:cxn modelId="{39FF3E07-2650-4BEC-9740-2F32188989A8}" type="presParOf" srcId="{C38C24EE-E633-4D95-B0B2-E1E1A5009D90}" destId="{B7D625B1-A47B-4FEC-ACDE-6908D74C1347}" srcOrd="8" destOrd="0" presId="urn:microsoft.com/office/officeart/2005/8/layout/cycle5"/>
    <dgm:cxn modelId="{BDD43056-74D3-4291-AE79-2C288D357D28}" type="presParOf" srcId="{C38C24EE-E633-4D95-B0B2-E1E1A5009D90}" destId="{306D9E5B-50A6-4D2F-A49A-F39CD7F0B075}" srcOrd="9" destOrd="0" presId="urn:microsoft.com/office/officeart/2005/8/layout/cycle5"/>
    <dgm:cxn modelId="{0E140F2E-B39D-4D6D-83D7-8EFAE6D37D3F}" type="presParOf" srcId="{C38C24EE-E633-4D95-B0B2-E1E1A5009D90}" destId="{2D8D919A-EBF7-4C40-B3CD-A208D60A9EA0}" srcOrd="10" destOrd="0" presId="urn:microsoft.com/office/officeart/2005/8/layout/cycle5"/>
    <dgm:cxn modelId="{9088E406-4B90-4F18-8269-8BD2E03FF1C1}" type="presParOf" srcId="{C38C24EE-E633-4D95-B0B2-E1E1A5009D90}" destId="{6A1DE14C-FC1E-4BDB-ADA3-E47DC3D441F9}" srcOrd="11" destOrd="0" presId="urn:microsoft.com/office/officeart/2005/8/layout/cycle5"/>
    <dgm:cxn modelId="{08A7DEB0-3E0B-4B10-AA3A-60462C95A5E1}" type="presParOf" srcId="{C38C24EE-E633-4D95-B0B2-E1E1A5009D90}" destId="{39892AC2-CD18-4880-80A9-772C58F88411}" srcOrd="12" destOrd="0" presId="urn:microsoft.com/office/officeart/2005/8/layout/cycle5"/>
    <dgm:cxn modelId="{504FFA49-2AD8-47EA-97FB-33546466A732}" type="presParOf" srcId="{C38C24EE-E633-4D95-B0B2-E1E1A5009D90}" destId="{4FB0243E-8780-46C8-9A4E-DDFD39A11CF6}" srcOrd="13" destOrd="0" presId="urn:microsoft.com/office/officeart/2005/8/layout/cycle5"/>
    <dgm:cxn modelId="{D93DAEC0-A8EA-4282-8881-808849C7309C}" type="presParOf" srcId="{C38C24EE-E633-4D95-B0B2-E1E1A5009D90}" destId="{58D0A1D9-6120-492F-A650-2E2AF416358C}"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6C2B1-9178-4B6C-AF9E-94609659E1A2}">
      <dsp:nvSpPr>
        <dsp:cNvPr id="0" name=""/>
        <dsp:cNvSpPr/>
      </dsp:nvSpPr>
      <dsp:spPr>
        <a:xfrm>
          <a:off x="3500449" y="71433"/>
          <a:ext cx="2700356" cy="2700356"/>
        </a:xfrm>
        <a:prstGeom prst="ellipse">
          <a:avLst/>
        </a:prstGeom>
        <a:blipFill dpi="0" rotWithShape="0">
          <a:blip xmlns:r="http://schemas.openxmlformats.org/officeDocument/2006/relationships" r:embed="rId1">
            <a:duotone>
              <a:prstClr val="black"/>
              <a:schemeClr val="tx2">
                <a:tint val="45000"/>
                <a:satMod val="400000"/>
              </a:schemeClr>
            </a:duotone>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CA" sz="2300" kern="1200" dirty="0" smtClean="0"/>
        </a:p>
        <a:p>
          <a:pPr lvl="0" algn="ctr" defTabSz="1022350">
            <a:lnSpc>
              <a:spcPct val="90000"/>
            </a:lnSpc>
            <a:spcBef>
              <a:spcPct val="0"/>
            </a:spcBef>
            <a:spcAft>
              <a:spcPct val="35000"/>
            </a:spcAft>
          </a:pPr>
          <a:r>
            <a:rPr lang="en-CA" sz="3200" b="1" kern="1200" dirty="0" smtClean="0">
              <a:solidFill>
                <a:schemeClr val="tx1"/>
              </a:solidFill>
              <a:effectLst>
                <a:outerShdw blurRad="38100" dist="38100" dir="2700000" algn="tl">
                  <a:srgbClr val="000000">
                    <a:alpha val="43137"/>
                  </a:srgbClr>
                </a:outerShdw>
              </a:effectLst>
            </a:rPr>
            <a:t>Force</a:t>
          </a:r>
          <a:endParaRPr lang="en-CA" sz="3200" b="1" kern="1200" dirty="0">
            <a:solidFill>
              <a:schemeClr val="tx1"/>
            </a:solidFill>
            <a:effectLst>
              <a:outerShdw blurRad="38100" dist="38100" dir="2700000" algn="tl">
                <a:srgbClr val="000000">
                  <a:alpha val="43137"/>
                </a:srgbClr>
              </a:outerShdw>
            </a:effectLst>
          </a:endParaRPr>
        </a:p>
      </dsp:txBody>
      <dsp:txXfrm>
        <a:off x="3860497" y="543995"/>
        <a:ext cx="1980261" cy="1215160"/>
      </dsp:txXfrm>
    </dsp:sp>
    <dsp:sp modelId="{64BF116F-B9D6-482B-8E87-BAFBA02F9C1D}">
      <dsp:nvSpPr>
        <dsp:cNvPr id="0" name=""/>
        <dsp:cNvSpPr/>
      </dsp:nvSpPr>
      <dsp:spPr>
        <a:xfrm>
          <a:off x="4657750" y="1643067"/>
          <a:ext cx="2700356" cy="2700356"/>
        </a:xfrm>
        <a:prstGeom prst="ellipse">
          <a:avLst/>
        </a:prstGeom>
        <a:blipFill dpi="0" rotWithShape="0">
          <a:blip xmlns:r="http://schemas.openxmlformats.org/officeDocument/2006/relationships" r:embed="rId2">
            <a:alphaModFix amt="51000"/>
            <a:duotone>
              <a:prstClr val="black"/>
              <a:schemeClr val="accent4">
                <a:tint val="45000"/>
                <a:satMod val="400000"/>
              </a:schemeClr>
            </a:duotone>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CA" sz="1900" b="1" kern="1200" dirty="0" smtClean="0">
              <a:solidFill>
                <a:schemeClr val="tx1"/>
              </a:solidFill>
            </a:rPr>
            <a:t>Awkward/Fixed</a:t>
          </a:r>
        </a:p>
        <a:p>
          <a:pPr lvl="0" algn="ctr" defTabSz="844550">
            <a:lnSpc>
              <a:spcPct val="90000"/>
            </a:lnSpc>
            <a:spcBef>
              <a:spcPct val="0"/>
            </a:spcBef>
            <a:spcAft>
              <a:spcPct val="35000"/>
            </a:spcAft>
          </a:pPr>
          <a:r>
            <a:rPr lang="en-CA" sz="1900" b="1" kern="1200" dirty="0" smtClean="0">
              <a:solidFill>
                <a:schemeClr val="tx1"/>
              </a:solidFill>
            </a:rPr>
            <a:t>Posture</a:t>
          </a:r>
          <a:endParaRPr lang="en-CA" sz="1900" b="1" kern="1200" dirty="0">
            <a:solidFill>
              <a:schemeClr val="tx1"/>
            </a:solidFill>
          </a:endParaRPr>
        </a:p>
      </dsp:txBody>
      <dsp:txXfrm>
        <a:off x="5483609" y="2340659"/>
        <a:ext cx="1620213" cy="1485196"/>
      </dsp:txXfrm>
    </dsp:sp>
    <dsp:sp modelId="{6AD90744-14F1-4A85-AC32-4BFA4EED0708}">
      <dsp:nvSpPr>
        <dsp:cNvPr id="0" name=""/>
        <dsp:cNvSpPr/>
      </dsp:nvSpPr>
      <dsp:spPr>
        <a:xfrm>
          <a:off x="2571761" y="1657352"/>
          <a:ext cx="2700356" cy="2700356"/>
        </a:xfrm>
        <a:prstGeom prst="ellipse">
          <a:avLst/>
        </a:prstGeom>
        <a:blipFill dpi="0" rotWithShape="0">
          <a:blip xmlns:r="http://schemas.openxmlformats.org/officeDocument/2006/relationships" r:embed="rId3">
            <a:alphaModFix amt="63000"/>
            <a:duotone>
              <a:prstClr val="black"/>
              <a:schemeClr val="accent2">
                <a:tint val="45000"/>
                <a:satMod val="400000"/>
              </a:schemeClr>
            </a:duotone>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CA" sz="1700" kern="1200" dirty="0" smtClean="0">
            <a:solidFill>
              <a:schemeClr val="tx1"/>
            </a:solidFill>
          </a:endParaRPr>
        </a:p>
        <a:p>
          <a:pPr lvl="0" algn="ctr" defTabSz="755650">
            <a:lnSpc>
              <a:spcPct val="90000"/>
            </a:lnSpc>
            <a:spcBef>
              <a:spcPct val="0"/>
            </a:spcBef>
            <a:spcAft>
              <a:spcPct val="35000"/>
            </a:spcAft>
          </a:pPr>
          <a:r>
            <a:rPr lang="en-CA" sz="2400" b="1" kern="1200" dirty="0" smtClean="0">
              <a:solidFill>
                <a:schemeClr val="tx1"/>
              </a:solidFill>
            </a:rPr>
            <a:t>Repetition</a:t>
          </a:r>
          <a:endParaRPr lang="en-CA" sz="1700" b="1" kern="1200" dirty="0">
            <a:solidFill>
              <a:schemeClr val="tx1"/>
            </a:solidFill>
          </a:endParaRPr>
        </a:p>
      </dsp:txBody>
      <dsp:txXfrm>
        <a:off x="2826044" y="2354944"/>
        <a:ext cx="1620213" cy="1485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CA" smtClean="0"/>
              <a:t>RSI Day 2017</a:t>
            </a:r>
            <a:endParaRPr lang="en-CA"/>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endParaRPr lang="en-CA"/>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CA"/>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A8B0215-593E-4326-BF79-EDA21689A3C1}" type="slidenum">
              <a:rPr lang="en-CA" smtClean="0"/>
              <a:t>‹#›</a:t>
            </a:fld>
            <a:endParaRPr lang="en-CA"/>
          </a:p>
        </p:txBody>
      </p:sp>
    </p:spTree>
    <p:extLst>
      <p:ext uri="{BB962C8B-B14F-4D97-AF65-F5344CB8AC3E}">
        <p14:creationId xmlns:p14="http://schemas.microsoft.com/office/powerpoint/2010/main" val="167298471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CA" smtClean="0"/>
              <a:t>RSI Day 2017</a:t>
            </a:r>
            <a:endParaRPr lang="en-C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endParaRPr lang="en-C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C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C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573BFE5-5A96-447A-86F5-9225D1CF7500}" type="slidenum">
              <a:rPr lang="en-CA" smtClean="0"/>
              <a:t>‹#›</a:t>
            </a:fld>
            <a:endParaRPr lang="en-CA"/>
          </a:p>
        </p:txBody>
      </p:sp>
    </p:spTree>
    <p:extLst>
      <p:ext uri="{BB962C8B-B14F-4D97-AF65-F5344CB8AC3E}">
        <p14:creationId xmlns:p14="http://schemas.microsoft.com/office/powerpoint/2010/main" val="3719358579"/>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1C6D2F2-14D9-4543-8299-859312B0C6BC}" type="slidenum">
              <a:rPr lang="en-CA" smtClean="0"/>
              <a:t>1</a:t>
            </a:fld>
            <a:endParaRPr lang="en-CA"/>
          </a:p>
        </p:txBody>
      </p:sp>
    </p:spTree>
    <p:extLst>
      <p:ext uri="{BB962C8B-B14F-4D97-AF65-F5344CB8AC3E}">
        <p14:creationId xmlns:p14="http://schemas.microsoft.com/office/powerpoint/2010/main" val="270079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3 </a:t>
            </a:r>
            <a:r>
              <a:rPr lang="en-CA" dirty="0" err="1" smtClean="0"/>
              <a:t>ergos</a:t>
            </a:r>
            <a:endParaRPr lang="en-CA" dirty="0" smtClean="0"/>
          </a:p>
          <a:p>
            <a:r>
              <a:rPr lang="en-CA" dirty="0" smtClean="0"/>
              <a:t>Did assessments of 20 workstations and while he was there took 5 photos</a:t>
            </a:r>
          </a:p>
          <a:p>
            <a:r>
              <a:rPr lang="en-CA" dirty="0" smtClean="0"/>
              <a:t> compared on-site</a:t>
            </a:r>
            <a:r>
              <a:rPr lang="en-CA" baseline="0" dirty="0" smtClean="0"/>
              <a:t> score to photos </a:t>
            </a:r>
            <a:endParaRPr lang="en-CA" dirty="0"/>
          </a:p>
        </p:txBody>
      </p:sp>
      <p:sp>
        <p:nvSpPr>
          <p:cNvPr id="4" name="Header Placeholder 3"/>
          <p:cNvSpPr>
            <a:spLocks noGrp="1"/>
          </p:cNvSpPr>
          <p:nvPr>
            <p:ph type="hdr" sz="quarter" idx="10"/>
          </p:nvPr>
        </p:nvSpPr>
        <p:spPr/>
        <p:txBody>
          <a:bodyPr/>
          <a:lstStyle/>
          <a:p>
            <a:r>
              <a:rPr lang="en-CA" smtClean="0"/>
              <a:t>RSI Day 2017</a:t>
            </a:r>
            <a:endParaRPr lang="en-CA"/>
          </a:p>
        </p:txBody>
      </p:sp>
      <p:sp>
        <p:nvSpPr>
          <p:cNvPr id="5" name="Date Placeholder 4"/>
          <p:cNvSpPr>
            <a:spLocks noGrp="1"/>
          </p:cNvSpPr>
          <p:nvPr>
            <p:ph type="dt" idx="11"/>
          </p:nvPr>
        </p:nvSpPr>
        <p:spPr/>
        <p:txBody>
          <a:bodyPr/>
          <a:lstStyle/>
          <a:p>
            <a:endParaRPr lang="en-CA"/>
          </a:p>
        </p:txBody>
      </p:sp>
      <p:sp>
        <p:nvSpPr>
          <p:cNvPr id="6" name="Footer Placeholder 5"/>
          <p:cNvSpPr>
            <a:spLocks noGrp="1"/>
          </p:cNvSpPr>
          <p:nvPr>
            <p:ph type="ftr" sz="quarter" idx="12"/>
          </p:nvPr>
        </p:nvSpPr>
        <p:spPr/>
        <p:txBody>
          <a:bodyPr/>
          <a:lstStyle/>
          <a:p>
            <a:endParaRPr lang="en-CA"/>
          </a:p>
        </p:txBody>
      </p:sp>
      <p:sp>
        <p:nvSpPr>
          <p:cNvPr id="7" name="Slide Number Placeholder 6"/>
          <p:cNvSpPr>
            <a:spLocks noGrp="1"/>
          </p:cNvSpPr>
          <p:nvPr>
            <p:ph type="sldNum" sz="quarter" idx="13"/>
          </p:nvPr>
        </p:nvSpPr>
        <p:spPr/>
        <p:txBody>
          <a:bodyPr/>
          <a:lstStyle/>
          <a:p>
            <a:fld id="{0573BFE5-5A96-447A-86F5-9225D1CF7500}" type="slidenum">
              <a:rPr lang="en-CA" smtClean="0"/>
              <a:t>31</a:t>
            </a:fld>
            <a:endParaRPr lang="en-CA"/>
          </a:p>
        </p:txBody>
      </p:sp>
    </p:spTree>
    <p:extLst>
      <p:ext uri="{BB962C8B-B14F-4D97-AF65-F5344CB8AC3E}">
        <p14:creationId xmlns:p14="http://schemas.microsoft.com/office/powerpoint/2010/main" val="3928498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ea typeface="ＭＳ Ｐゴシック" panose="020B0600070205080204" pitchFamily="34" charset="-128"/>
            </a:endParaRPr>
          </a:p>
        </p:txBody>
      </p:sp>
      <p:sp>
        <p:nvSpPr>
          <p:cNvPr id="23555" name="Header Placeholder 3"/>
          <p:cNvSpPr txBox="1">
            <a:spLocks noGrp="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a:p>
        </p:txBody>
      </p:sp>
      <p:sp>
        <p:nvSpPr>
          <p:cNvPr id="23556" name="Date Placeholder 4"/>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E96158E6-448B-47FA-A5F3-F17632E1EBCC}" type="datetime8">
              <a:rPr lang="en-US" altLang="en-US"/>
              <a:pPr algn="r" eaLnBrk="1" hangingPunct="1">
                <a:spcBef>
                  <a:spcPct val="0"/>
                </a:spcBef>
              </a:pPr>
              <a:t>5/26/2017 9:47 AM</a:t>
            </a:fld>
            <a:endParaRPr lang="en-US" altLang="en-US"/>
          </a:p>
        </p:txBody>
      </p:sp>
      <p:sp>
        <p:nvSpPr>
          <p:cNvPr id="23557" name="Footer Placeholder 5"/>
          <p:cNvSpPr txBox="1">
            <a:spLocks noGrp="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en-US">
                <a:solidFill>
                  <a:srgbClr val="000000"/>
                </a:solidFill>
              </a:rPr>
              <a:t>© 2007 Microsoft Corporation. All rights reserved. Microsoft, Windows, Windows Vista and other product names are or may be registered trademarks and/or trademarks in the U.S. and/or other countries.</a:t>
            </a:r>
          </a:p>
          <a:p>
            <a:pPr eaLnBrk="1" hangingPunct="1">
              <a:spcBef>
                <a:spcPct val="0"/>
              </a:spcBef>
            </a:pPr>
            <a:r>
              <a:rPr lang="en-US" altLang="en-US">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tLang="en-US">
                <a:solidFill>
                  <a:srgbClr val="000000"/>
                </a:solidFill>
              </a:rPr>
            </a:br>
            <a:r>
              <a:rPr lang="en-US" altLang="en-US">
                <a:solidFill>
                  <a:srgbClr val="000000"/>
                </a:solidFill>
              </a:rPr>
              <a:t>MICROSOFT MAKES NO WARRANTIES, EXPRESS, IMPLIED OR STATUTORY, AS TO THE INFORMATION IN THIS PRESENTATION.</a:t>
            </a:r>
          </a:p>
          <a:p>
            <a:pPr eaLnBrk="1" hangingPunct="1">
              <a:spcBef>
                <a:spcPct val="0"/>
              </a:spcBef>
            </a:pPr>
            <a:endParaRPr lang="en-US" altLang="en-US"/>
          </a:p>
        </p:txBody>
      </p:sp>
      <p:sp>
        <p:nvSpPr>
          <p:cNvPr id="23558" name="Slide Number Placeholder 6"/>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9DB9F1BA-C305-486A-AB0F-D997C4804739}" type="slidenum">
              <a:rPr lang="en-US" altLang="en-US"/>
              <a:pPr algn="r" eaLnBrk="1" hangingPunct="1">
                <a:spcBef>
                  <a:spcPct val="0"/>
                </a:spcBef>
              </a:pPr>
              <a:t>32</a:t>
            </a:fld>
            <a:endParaRPr lang="en-US" altLang="en-US"/>
          </a:p>
        </p:txBody>
      </p:sp>
    </p:spTree>
    <p:extLst>
      <p:ext uri="{BB962C8B-B14F-4D97-AF65-F5344CB8AC3E}">
        <p14:creationId xmlns:p14="http://schemas.microsoft.com/office/powerpoint/2010/main" val="1169958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Strain Index is a tool used to evaluate a job’s level of risk for developing a disorder of the hand, wrist, forearm, or elbow.  You use this when you need to evaluate the risk of developing a musculoskeletal disorder (MSD) in a hand intensive task. Many small assembly tasks will qualify for this.</a:t>
            </a:r>
            <a:endParaRPr lang="en-CA" dirty="0"/>
          </a:p>
        </p:txBody>
      </p:sp>
      <p:sp>
        <p:nvSpPr>
          <p:cNvPr id="4" name="Header Placeholder 3"/>
          <p:cNvSpPr>
            <a:spLocks noGrp="1"/>
          </p:cNvSpPr>
          <p:nvPr>
            <p:ph type="hdr" sz="quarter" idx="10"/>
          </p:nvPr>
        </p:nvSpPr>
        <p:spPr/>
        <p:txBody>
          <a:bodyPr/>
          <a:lstStyle/>
          <a:p>
            <a:r>
              <a:rPr lang="en-CA" smtClean="0"/>
              <a:t>RSI Day 2017</a:t>
            </a:r>
            <a:endParaRPr lang="en-CA"/>
          </a:p>
        </p:txBody>
      </p:sp>
      <p:sp>
        <p:nvSpPr>
          <p:cNvPr id="5" name="Date Placeholder 4"/>
          <p:cNvSpPr>
            <a:spLocks noGrp="1"/>
          </p:cNvSpPr>
          <p:nvPr>
            <p:ph type="dt" idx="11"/>
          </p:nvPr>
        </p:nvSpPr>
        <p:spPr/>
        <p:txBody>
          <a:bodyPr/>
          <a:lstStyle/>
          <a:p>
            <a:endParaRPr lang="en-CA"/>
          </a:p>
        </p:txBody>
      </p:sp>
      <p:sp>
        <p:nvSpPr>
          <p:cNvPr id="6" name="Footer Placeholder 5"/>
          <p:cNvSpPr>
            <a:spLocks noGrp="1"/>
          </p:cNvSpPr>
          <p:nvPr>
            <p:ph type="ftr" sz="quarter" idx="12"/>
          </p:nvPr>
        </p:nvSpPr>
        <p:spPr/>
        <p:txBody>
          <a:bodyPr/>
          <a:lstStyle/>
          <a:p>
            <a:endParaRPr lang="en-CA"/>
          </a:p>
        </p:txBody>
      </p:sp>
      <p:sp>
        <p:nvSpPr>
          <p:cNvPr id="7" name="Slide Number Placeholder 6"/>
          <p:cNvSpPr>
            <a:spLocks noGrp="1"/>
          </p:cNvSpPr>
          <p:nvPr>
            <p:ph type="sldNum" sz="quarter" idx="13"/>
          </p:nvPr>
        </p:nvSpPr>
        <p:spPr/>
        <p:txBody>
          <a:bodyPr/>
          <a:lstStyle/>
          <a:p>
            <a:fld id="{0573BFE5-5A96-447A-86F5-9225D1CF7500}" type="slidenum">
              <a:rPr lang="en-CA" smtClean="0"/>
              <a:t>36</a:t>
            </a:fld>
            <a:endParaRPr lang="en-CA"/>
          </a:p>
        </p:txBody>
      </p:sp>
    </p:spTree>
    <p:extLst>
      <p:ext uri="{BB962C8B-B14F-4D97-AF65-F5344CB8AC3E}">
        <p14:creationId xmlns:p14="http://schemas.microsoft.com/office/powerpoint/2010/main" val="3960679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If you get a red</a:t>
            </a:r>
            <a:r>
              <a:rPr lang="en-CA" baseline="0" dirty="0" smtClean="0"/>
              <a:t> or even a red score, what does it mean? It means that something needs to change! You need to change the intensity, the duration, the awkward posture and then you need to re-evaluate! </a:t>
            </a:r>
            <a:endParaRPr lang="en-CA" dirty="0"/>
          </a:p>
        </p:txBody>
      </p:sp>
      <p:sp>
        <p:nvSpPr>
          <p:cNvPr id="4" name="Header Placeholder 3"/>
          <p:cNvSpPr>
            <a:spLocks noGrp="1"/>
          </p:cNvSpPr>
          <p:nvPr>
            <p:ph type="hdr" sz="quarter" idx="10"/>
          </p:nvPr>
        </p:nvSpPr>
        <p:spPr/>
        <p:txBody>
          <a:bodyPr/>
          <a:lstStyle/>
          <a:p>
            <a:r>
              <a:rPr lang="en-CA" smtClean="0"/>
              <a:t>RSI Day 2017</a:t>
            </a:r>
            <a:endParaRPr lang="en-CA"/>
          </a:p>
        </p:txBody>
      </p:sp>
      <p:sp>
        <p:nvSpPr>
          <p:cNvPr id="5" name="Date Placeholder 4"/>
          <p:cNvSpPr>
            <a:spLocks noGrp="1"/>
          </p:cNvSpPr>
          <p:nvPr>
            <p:ph type="dt" idx="11"/>
          </p:nvPr>
        </p:nvSpPr>
        <p:spPr/>
        <p:txBody>
          <a:bodyPr/>
          <a:lstStyle/>
          <a:p>
            <a:endParaRPr lang="en-CA"/>
          </a:p>
        </p:txBody>
      </p:sp>
      <p:sp>
        <p:nvSpPr>
          <p:cNvPr id="6" name="Footer Placeholder 5"/>
          <p:cNvSpPr>
            <a:spLocks noGrp="1"/>
          </p:cNvSpPr>
          <p:nvPr>
            <p:ph type="ftr" sz="quarter" idx="12"/>
          </p:nvPr>
        </p:nvSpPr>
        <p:spPr/>
        <p:txBody>
          <a:bodyPr/>
          <a:lstStyle/>
          <a:p>
            <a:endParaRPr lang="en-CA"/>
          </a:p>
        </p:txBody>
      </p:sp>
      <p:sp>
        <p:nvSpPr>
          <p:cNvPr id="7" name="Slide Number Placeholder 6"/>
          <p:cNvSpPr>
            <a:spLocks noGrp="1"/>
          </p:cNvSpPr>
          <p:nvPr>
            <p:ph type="sldNum" sz="quarter" idx="13"/>
          </p:nvPr>
        </p:nvSpPr>
        <p:spPr/>
        <p:txBody>
          <a:bodyPr/>
          <a:lstStyle/>
          <a:p>
            <a:fld id="{0573BFE5-5A96-447A-86F5-9225D1CF7500}" type="slidenum">
              <a:rPr lang="en-CA" smtClean="0"/>
              <a:t>37</a:t>
            </a:fld>
            <a:endParaRPr lang="en-CA"/>
          </a:p>
        </p:txBody>
      </p:sp>
    </p:spTree>
    <p:extLst>
      <p:ext uri="{BB962C8B-B14F-4D97-AF65-F5344CB8AC3E}">
        <p14:creationId xmlns:p14="http://schemas.microsoft.com/office/powerpoint/2010/main" val="3105674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A RULA assessment represents a moment in the work cycle and it is important to observe the postures being adopted whilst undertaking the tasks prior to selecting the posture(s) for assessment. Depending upon the type of study, selection may be made of the longest held posture or what appears to be the worst posture(s) adopted.</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When taking RULA,</a:t>
            </a:r>
            <a:r>
              <a:rPr lang="en-CA" sz="1200" b="0" i="0" kern="1200" baseline="0" dirty="0" smtClean="0">
                <a:solidFill>
                  <a:schemeClr val="tx1"/>
                </a:solidFill>
                <a:effectLst/>
                <a:latin typeface="+mn-lt"/>
                <a:ea typeface="+mn-ea"/>
                <a:cs typeface="+mn-cs"/>
              </a:rPr>
              <a:t> you should choose the work task with:</a:t>
            </a:r>
          </a:p>
          <a:p>
            <a:pPr marL="228600" indent="-228600">
              <a:buAutoNum type="arabicPeriod"/>
            </a:pPr>
            <a:r>
              <a:rPr lang="en-CA" dirty="0" smtClean="0"/>
              <a:t>The most difficult postures and work tasks </a:t>
            </a:r>
          </a:p>
          <a:p>
            <a:pPr marL="228600" indent="-228600">
              <a:buAutoNum type="arabicPeriod"/>
            </a:pPr>
            <a:r>
              <a:rPr lang="en-CA" dirty="0" smtClean="0"/>
              <a:t>The posture sustained for the longest period of time, or</a:t>
            </a:r>
          </a:p>
          <a:p>
            <a:pPr marL="228600" indent="-228600">
              <a:buAutoNum type="arabicPeriod"/>
            </a:pPr>
            <a:r>
              <a:rPr lang="en-CA" dirty="0" smtClean="0"/>
              <a:t>The posture where the highest force loads occur.</a:t>
            </a:r>
          </a:p>
          <a:p>
            <a:endParaRPr lang="en-CA" dirty="0"/>
          </a:p>
        </p:txBody>
      </p:sp>
      <p:sp>
        <p:nvSpPr>
          <p:cNvPr id="4" name="Header Placeholder 3"/>
          <p:cNvSpPr>
            <a:spLocks noGrp="1"/>
          </p:cNvSpPr>
          <p:nvPr>
            <p:ph type="hdr" sz="quarter" idx="10"/>
          </p:nvPr>
        </p:nvSpPr>
        <p:spPr/>
        <p:txBody>
          <a:bodyPr/>
          <a:lstStyle/>
          <a:p>
            <a:r>
              <a:rPr lang="en-CA" smtClean="0"/>
              <a:t>RSI Day 2017</a:t>
            </a:r>
            <a:endParaRPr lang="en-CA"/>
          </a:p>
        </p:txBody>
      </p:sp>
      <p:sp>
        <p:nvSpPr>
          <p:cNvPr id="5" name="Date Placeholder 4"/>
          <p:cNvSpPr>
            <a:spLocks noGrp="1"/>
          </p:cNvSpPr>
          <p:nvPr>
            <p:ph type="dt" idx="11"/>
          </p:nvPr>
        </p:nvSpPr>
        <p:spPr/>
        <p:txBody>
          <a:bodyPr/>
          <a:lstStyle/>
          <a:p>
            <a:endParaRPr lang="en-CA"/>
          </a:p>
        </p:txBody>
      </p:sp>
      <p:sp>
        <p:nvSpPr>
          <p:cNvPr id="6" name="Footer Placeholder 5"/>
          <p:cNvSpPr>
            <a:spLocks noGrp="1"/>
          </p:cNvSpPr>
          <p:nvPr>
            <p:ph type="ftr" sz="quarter" idx="12"/>
          </p:nvPr>
        </p:nvSpPr>
        <p:spPr/>
        <p:txBody>
          <a:bodyPr/>
          <a:lstStyle/>
          <a:p>
            <a:endParaRPr lang="en-CA"/>
          </a:p>
        </p:txBody>
      </p:sp>
      <p:sp>
        <p:nvSpPr>
          <p:cNvPr id="7" name="Slide Number Placeholder 6"/>
          <p:cNvSpPr>
            <a:spLocks noGrp="1"/>
          </p:cNvSpPr>
          <p:nvPr>
            <p:ph type="sldNum" sz="quarter" idx="13"/>
          </p:nvPr>
        </p:nvSpPr>
        <p:spPr/>
        <p:txBody>
          <a:bodyPr/>
          <a:lstStyle/>
          <a:p>
            <a:fld id="{0573BFE5-5A96-447A-86F5-9225D1CF7500}" type="slidenum">
              <a:rPr lang="en-CA" smtClean="0"/>
              <a:t>38</a:t>
            </a:fld>
            <a:endParaRPr lang="en-CA"/>
          </a:p>
        </p:txBody>
      </p:sp>
    </p:spTree>
    <p:extLst>
      <p:ext uri="{BB962C8B-B14F-4D97-AF65-F5344CB8AC3E}">
        <p14:creationId xmlns:p14="http://schemas.microsoft.com/office/powerpoint/2010/main" val="2715216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CA" smtClean="0"/>
              <a:t>RSI Day 2017</a:t>
            </a:r>
            <a:endParaRPr lang="en-CA"/>
          </a:p>
        </p:txBody>
      </p:sp>
      <p:sp>
        <p:nvSpPr>
          <p:cNvPr id="5" name="Date Placeholder 4"/>
          <p:cNvSpPr>
            <a:spLocks noGrp="1"/>
          </p:cNvSpPr>
          <p:nvPr>
            <p:ph type="dt" idx="11"/>
          </p:nvPr>
        </p:nvSpPr>
        <p:spPr/>
        <p:txBody>
          <a:bodyPr/>
          <a:lstStyle/>
          <a:p>
            <a:endParaRPr lang="en-CA"/>
          </a:p>
        </p:txBody>
      </p:sp>
      <p:sp>
        <p:nvSpPr>
          <p:cNvPr id="6" name="Footer Placeholder 5"/>
          <p:cNvSpPr>
            <a:spLocks noGrp="1"/>
          </p:cNvSpPr>
          <p:nvPr>
            <p:ph type="ftr" sz="quarter" idx="12"/>
          </p:nvPr>
        </p:nvSpPr>
        <p:spPr/>
        <p:txBody>
          <a:bodyPr/>
          <a:lstStyle/>
          <a:p>
            <a:endParaRPr lang="en-CA"/>
          </a:p>
        </p:txBody>
      </p:sp>
      <p:sp>
        <p:nvSpPr>
          <p:cNvPr id="7" name="Slide Number Placeholder 6"/>
          <p:cNvSpPr>
            <a:spLocks noGrp="1"/>
          </p:cNvSpPr>
          <p:nvPr>
            <p:ph type="sldNum" sz="quarter" idx="13"/>
          </p:nvPr>
        </p:nvSpPr>
        <p:spPr/>
        <p:txBody>
          <a:bodyPr/>
          <a:lstStyle/>
          <a:p>
            <a:fld id="{0573BFE5-5A96-447A-86F5-9225D1CF7500}" type="slidenum">
              <a:rPr lang="en-CA" smtClean="0"/>
              <a:t>40</a:t>
            </a:fld>
            <a:endParaRPr lang="en-CA"/>
          </a:p>
        </p:txBody>
      </p:sp>
    </p:spTree>
    <p:extLst>
      <p:ext uri="{BB962C8B-B14F-4D97-AF65-F5344CB8AC3E}">
        <p14:creationId xmlns:p14="http://schemas.microsoft.com/office/powerpoint/2010/main" val="3682840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smtClean="0">
                <a:solidFill>
                  <a:schemeClr val="tx1"/>
                </a:solidFill>
                <a:effectLst/>
                <a:latin typeface="+mn-lt"/>
                <a:ea typeface="+mn-ea"/>
                <a:cs typeface="+mn-cs"/>
              </a:rPr>
              <a:t>Recommended Weight Limit</a:t>
            </a:r>
            <a:r>
              <a:rPr lang="en-CA" sz="1200" b="0" i="0" kern="1200" dirty="0" smtClean="0">
                <a:solidFill>
                  <a:schemeClr val="tx1"/>
                </a:solidFill>
                <a:effectLst/>
                <a:latin typeface="+mn-lt"/>
                <a:ea typeface="+mn-ea"/>
                <a:cs typeface="+mn-cs"/>
              </a:rPr>
              <a:t> </a:t>
            </a:r>
            <a:r>
              <a:rPr lang="en-CA" sz="1200" b="1" i="0" kern="1200" dirty="0" smtClean="0">
                <a:solidFill>
                  <a:schemeClr val="tx1"/>
                </a:solidFill>
                <a:effectLst/>
                <a:latin typeface="+mn-lt"/>
                <a:ea typeface="+mn-ea"/>
                <a:cs typeface="+mn-cs"/>
              </a:rPr>
              <a:t>(RWL),</a:t>
            </a:r>
            <a:r>
              <a:rPr lang="en-CA" sz="1200" b="0" i="0" kern="1200" dirty="0" smtClean="0">
                <a:solidFill>
                  <a:schemeClr val="tx1"/>
                </a:solidFill>
                <a:effectLst/>
                <a:latin typeface="+mn-lt"/>
                <a:ea typeface="+mn-ea"/>
                <a:cs typeface="+mn-cs"/>
              </a:rPr>
              <a:t> which defines the maximum acceptable weight (load) that nearly all healthy employees could lift over the course of an 8 hour shift without increasing the risk of musculoskeletal disorders (MSD) to the lower back.</a:t>
            </a:r>
            <a:endParaRPr lang="en-CA" dirty="0"/>
          </a:p>
        </p:txBody>
      </p:sp>
      <p:sp>
        <p:nvSpPr>
          <p:cNvPr id="4" name="Header Placeholder 3"/>
          <p:cNvSpPr>
            <a:spLocks noGrp="1"/>
          </p:cNvSpPr>
          <p:nvPr>
            <p:ph type="hdr" sz="quarter" idx="10"/>
          </p:nvPr>
        </p:nvSpPr>
        <p:spPr/>
        <p:txBody>
          <a:bodyPr/>
          <a:lstStyle/>
          <a:p>
            <a:r>
              <a:rPr lang="en-CA" smtClean="0"/>
              <a:t>RSI Day 2017</a:t>
            </a:r>
            <a:endParaRPr lang="en-CA"/>
          </a:p>
        </p:txBody>
      </p:sp>
      <p:sp>
        <p:nvSpPr>
          <p:cNvPr id="5" name="Date Placeholder 4"/>
          <p:cNvSpPr>
            <a:spLocks noGrp="1"/>
          </p:cNvSpPr>
          <p:nvPr>
            <p:ph type="dt" idx="11"/>
          </p:nvPr>
        </p:nvSpPr>
        <p:spPr/>
        <p:txBody>
          <a:bodyPr/>
          <a:lstStyle/>
          <a:p>
            <a:endParaRPr lang="en-CA"/>
          </a:p>
        </p:txBody>
      </p:sp>
      <p:sp>
        <p:nvSpPr>
          <p:cNvPr id="6" name="Footer Placeholder 5"/>
          <p:cNvSpPr>
            <a:spLocks noGrp="1"/>
          </p:cNvSpPr>
          <p:nvPr>
            <p:ph type="ftr" sz="quarter" idx="12"/>
          </p:nvPr>
        </p:nvSpPr>
        <p:spPr/>
        <p:txBody>
          <a:bodyPr/>
          <a:lstStyle/>
          <a:p>
            <a:endParaRPr lang="en-CA"/>
          </a:p>
        </p:txBody>
      </p:sp>
      <p:sp>
        <p:nvSpPr>
          <p:cNvPr id="7" name="Slide Number Placeholder 6"/>
          <p:cNvSpPr>
            <a:spLocks noGrp="1"/>
          </p:cNvSpPr>
          <p:nvPr>
            <p:ph type="sldNum" sz="quarter" idx="13"/>
          </p:nvPr>
        </p:nvSpPr>
        <p:spPr/>
        <p:txBody>
          <a:bodyPr/>
          <a:lstStyle/>
          <a:p>
            <a:fld id="{0573BFE5-5A96-447A-86F5-9225D1CF7500}" type="slidenum">
              <a:rPr lang="en-CA" smtClean="0"/>
              <a:t>42</a:t>
            </a:fld>
            <a:endParaRPr lang="en-CA"/>
          </a:p>
        </p:txBody>
      </p:sp>
    </p:spTree>
    <p:extLst>
      <p:ext uri="{BB962C8B-B14F-4D97-AF65-F5344CB8AC3E}">
        <p14:creationId xmlns:p14="http://schemas.microsoft.com/office/powerpoint/2010/main" val="3954447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people can exert up to 5% of their maximum voluntary muscle effort for indefinite periods of time without significant injury or fatigue</a:t>
            </a:r>
          </a:p>
          <a:p>
            <a:r>
              <a:rPr lang="en-CA" sz="1200" b="0" i="0" kern="1200" dirty="0" smtClean="0">
                <a:solidFill>
                  <a:schemeClr val="tx1"/>
                </a:solidFill>
                <a:effectLst/>
                <a:latin typeface="+mn-lt"/>
                <a:ea typeface="+mn-ea"/>
                <a:cs typeface="+mn-cs"/>
              </a:rPr>
              <a:t>x</a:t>
            </a:r>
            <a:r>
              <a:rPr lang="en-CA" dirty="0" smtClean="0"/>
              <a:t/>
            </a:r>
            <a:br>
              <a:rPr lang="en-CA" dirty="0" smtClean="0"/>
            </a:br>
            <a:r>
              <a:rPr lang="en-CA" sz="1200" b="0" i="0" kern="1200" dirty="0" smtClean="0">
                <a:solidFill>
                  <a:schemeClr val="tx1"/>
                </a:solidFill>
                <a:effectLst/>
                <a:latin typeface="+mn-lt"/>
                <a:ea typeface="+mn-ea"/>
                <a:cs typeface="+mn-cs"/>
              </a:rPr>
              <a:t>The proposed equation will have wide applications for ergonomic practitioners performing evaluations of repetitive tasks.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 See Duty Cycle calculations below.</a:t>
            </a:r>
          </a:p>
          <a:p>
            <a:endParaRPr lang="en-CA" sz="1200" b="0" i="0" kern="1200" dirty="0" smtClean="0">
              <a:solidFill>
                <a:schemeClr val="tx1"/>
              </a:solidFill>
              <a:effectLst/>
              <a:latin typeface="+mn-lt"/>
              <a:ea typeface="+mn-ea"/>
              <a:cs typeface="+mn-cs"/>
            </a:endParaRPr>
          </a:p>
          <a:p>
            <a:pPr fontAlgn="base"/>
            <a:r>
              <a:rPr lang="en-CA" sz="1200" b="0" i="0" kern="1200" dirty="0" smtClean="0">
                <a:solidFill>
                  <a:schemeClr val="tx1"/>
                </a:solidFill>
                <a:effectLst/>
                <a:latin typeface="+mn-lt"/>
                <a:ea typeface="+mn-ea"/>
                <a:cs typeface="+mn-cs"/>
              </a:rPr>
              <a:t>Duty Cycle can be defined as the total force duration divided by cycle time. See Duty Cycle calculations below.</a:t>
            </a:r>
          </a:p>
          <a:p>
            <a:pPr fontAlgn="base"/>
            <a:r>
              <a:rPr lang="en-CA" sz="1200" b="0" i="0" kern="1200" dirty="0" smtClean="0">
                <a:solidFill>
                  <a:schemeClr val="tx1"/>
                </a:solidFill>
                <a:effectLst/>
                <a:latin typeface="+mn-lt"/>
                <a:ea typeface="+mn-ea"/>
                <a:cs typeface="+mn-cs"/>
              </a:rPr>
              <a:t> </a:t>
            </a:r>
          </a:p>
          <a:p>
            <a:pPr fontAlgn="base"/>
            <a:r>
              <a:rPr lang="en-CA" sz="1200" b="0" i="0" kern="1200" dirty="0" smtClean="0">
                <a:solidFill>
                  <a:schemeClr val="tx1"/>
                </a:solidFill>
                <a:effectLst/>
                <a:latin typeface="+mn-lt"/>
                <a:ea typeface="+mn-ea"/>
                <a:cs typeface="+mn-cs"/>
              </a:rPr>
              <a:t>Case 1 Duty Cycle = (5 x 2.5 sec) / 25 sec = 0.5</a:t>
            </a:r>
          </a:p>
          <a:p>
            <a:pPr fontAlgn="base"/>
            <a:r>
              <a:rPr lang="en-CA" sz="1200" b="0" i="0" kern="1200" dirty="0" smtClean="0">
                <a:solidFill>
                  <a:schemeClr val="tx1"/>
                </a:solidFill>
                <a:effectLst/>
                <a:latin typeface="+mn-lt"/>
                <a:ea typeface="+mn-ea"/>
                <a:cs typeface="+mn-cs"/>
              </a:rPr>
              <a:t>5 = repetitions; 2.5 = time</a:t>
            </a:r>
            <a:r>
              <a:rPr lang="en-CA" sz="1200" b="0" i="0" kern="1200" baseline="0" dirty="0" smtClean="0">
                <a:solidFill>
                  <a:schemeClr val="tx1"/>
                </a:solidFill>
                <a:effectLst/>
                <a:latin typeface="+mn-lt"/>
                <a:ea typeface="+mn-ea"/>
                <a:cs typeface="+mn-cs"/>
              </a:rPr>
              <a:t> force applied in seconds;  25 = duration of task in seconds </a:t>
            </a:r>
            <a:endParaRPr lang="en-CA" sz="1200" b="0" i="0" kern="1200" dirty="0" smtClean="0">
              <a:solidFill>
                <a:schemeClr val="tx1"/>
              </a:solidFill>
              <a:effectLst/>
              <a:latin typeface="+mn-lt"/>
              <a:ea typeface="+mn-ea"/>
              <a:cs typeface="+mn-cs"/>
            </a:endParaRPr>
          </a:p>
          <a:p>
            <a:pPr fontAlgn="base"/>
            <a:r>
              <a:rPr lang="en-CA" sz="1200" b="0" i="0" kern="1200" dirty="0" smtClean="0">
                <a:solidFill>
                  <a:schemeClr val="tx1"/>
                </a:solidFill>
                <a:effectLst/>
                <a:latin typeface="+mn-lt"/>
                <a:ea typeface="+mn-ea"/>
                <a:cs typeface="+mn-cs"/>
              </a:rPr>
              <a:t> </a:t>
            </a:r>
          </a:p>
          <a:p>
            <a:pPr fontAlgn="base"/>
            <a:r>
              <a:rPr lang="en-CA" sz="1200" b="0" i="0" kern="1200" dirty="0" smtClean="0">
                <a:solidFill>
                  <a:schemeClr val="tx1"/>
                </a:solidFill>
                <a:effectLst/>
                <a:latin typeface="+mn-lt"/>
                <a:ea typeface="+mn-ea"/>
                <a:cs typeface="+mn-cs"/>
              </a:rPr>
              <a:t>Case 2 Duty Cycle = (5 x 0.5 sec) / 25 sec = 0.1</a:t>
            </a:r>
          </a:p>
          <a:p>
            <a:endParaRPr lang="en-CA" dirty="0"/>
          </a:p>
        </p:txBody>
      </p:sp>
      <p:sp>
        <p:nvSpPr>
          <p:cNvPr id="4" name="Header Placeholder 3"/>
          <p:cNvSpPr>
            <a:spLocks noGrp="1"/>
          </p:cNvSpPr>
          <p:nvPr>
            <p:ph type="hdr" sz="quarter" idx="10"/>
          </p:nvPr>
        </p:nvSpPr>
        <p:spPr/>
        <p:txBody>
          <a:bodyPr/>
          <a:lstStyle/>
          <a:p>
            <a:r>
              <a:rPr lang="en-CA" smtClean="0"/>
              <a:t>RSI Day 2017</a:t>
            </a:r>
            <a:endParaRPr lang="en-CA"/>
          </a:p>
        </p:txBody>
      </p:sp>
      <p:sp>
        <p:nvSpPr>
          <p:cNvPr id="5" name="Date Placeholder 4"/>
          <p:cNvSpPr>
            <a:spLocks noGrp="1"/>
          </p:cNvSpPr>
          <p:nvPr>
            <p:ph type="dt" idx="11"/>
          </p:nvPr>
        </p:nvSpPr>
        <p:spPr/>
        <p:txBody>
          <a:bodyPr/>
          <a:lstStyle/>
          <a:p>
            <a:endParaRPr lang="en-CA"/>
          </a:p>
        </p:txBody>
      </p:sp>
      <p:sp>
        <p:nvSpPr>
          <p:cNvPr id="6" name="Footer Placeholder 5"/>
          <p:cNvSpPr>
            <a:spLocks noGrp="1"/>
          </p:cNvSpPr>
          <p:nvPr>
            <p:ph type="ftr" sz="quarter" idx="12"/>
          </p:nvPr>
        </p:nvSpPr>
        <p:spPr/>
        <p:txBody>
          <a:bodyPr/>
          <a:lstStyle/>
          <a:p>
            <a:endParaRPr lang="en-CA"/>
          </a:p>
        </p:txBody>
      </p:sp>
      <p:sp>
        <p:nvSpPr>
          <p:cNvPr id="7" name="Slide Number Placeholder 6"/>
          <p:cNvSpPr>
            <a:spLocks noGrp="1"/>
          </p:cNvSpPr>
          <p:nvPr>
            <p:ph type="sldNum" sz="quarter" idx="13"/>
          </p:nvPr>
        </p:nvSpPr>
        <p:spPr/>
        <p:txBody>
          <a:bodyPr/>
          <a:lstStyle/>
          <a:p>
            <a:fld id="{0573BFE5-5A96-447A-86F5-9225D1CF7500}" type="slidenum">
              <a:rPr lang="en-CA" smtClean="0"/>
              <a:t>43</a:t>
            </a:fld>
            <a:endParaRPr lang="en-CA"/>
          </a:p>
        </p:txBody>
      </p:sp>
    </p:spTree>
    <p:extLst>
      <p:ext uri="{BB962C8B-B14F-4D97-AF65-F5344CB8AC3E}">
        <p14:creationId xmlns:p14="http://schemas.microsoft.com/office/powerpoint/2010/main" val="1163619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Repetitive tasks </a:t>
            </a:r>
          </a:p>
          <a:p>
            <a:r>
              <a:rPr lang="en-CA" dirty="0" smtClean="0"/>
              <a:t>Joint moment what is the current demand</a:t>
            </a:r>
          </a:p>
          <a:p>
            <a:r>
              <a:rPr lang="en-CA" dirty="0" smtClean="0"/>
              <a:t>Joint strength – most force you can exert</a:t>
            </a:r>
          </a:p>
          <a:p>
            <a:endParaRPr lang="en-CA" dirty="0" smtClean="0"/>
          </a:p>
          <a:p>
            <a:r>
              <a:rPr lang="en-CA" dirty="0" smtClean="0"/>
              <a:t>Or demand over capacity </a:t>
            </a:r>
            <a:endParaRPr lang="en-CA" dirty="0"/>
          </a:p>
        </p:txBody>
      </p:sp>
      <p:sp>
        <p:nvSpPr>
          <p:cNvPr id="4" name="Header Placeholder 3"/>
          <p:cNvSpPr>
            <a:spLocks noGrp="1"/>
          </p:cNvSpPr>
          <p:nvPr>
            <p:ph type="hdr" sz="quarter" idx="10"/>
          </p:nvPr>
        </p:nvSpPr>
        <p:spPr/>
        <p:txBody>
          <a:bodyPr/>
          <a:lstStyle/>
          <a:p>
            <a:r>
              <a:rPr lang="en-CA" smtClean="0"/>
              <a:t>RSI Day 2017</a:t>
            </a:r>
            <a:endParaRPr lang="en-CA"/>
          </a:p>
        </p:txBody>
      </p:sp>
      <p:sp>
        <p:nvSpPr>
          <p:cNvPr id="5" name="Date Placeholder 4"/>
          <p:cNvSpPr>
            <a:spLocks noGrp="1"/>
          </p:cNvSpPr>
          <p:nvPr>
            <p:ph type="dt" idx="11"/>
          </p:nvPr>
        </p:nvSpPr>
        <p:spPr/>
        <p:txBody>
          <a:bodyPr/>
          <a:lstStyle/>
          <a:p>
            <a:endParaRPr lang="en-CA"/>
          </a:p>
        </p:txBody>
      </p:sp>
      <p:sp>
        <p:nvSpPr>
          <p:cNvPr id="6" name="Footer Placeholder 5"/>
          <p:cNvSpPr>
            <a:spLocks noGrp="1"/>
          </p:cNvSpPr>
          <p:nvPr>
            <p:ph type="ftr" sz="quarter" idx="12"/>
          </p:nvPr>
        </p:nvSpPr>
        <p:spPr/>
        <p:txBody>
          <a:bodyPr/>
          <a:lstStyle/>
          <a:p>
            <a:endParaRPr lang="en-CA"/>
          </a:p>
        </p:txBody>
      </p:sp>
      <p:sp>
        <p:nvSpPr>
          <p:cNvPr id="7" name="Slide Number Placeholder 6"/>
          <p:cNvSpPr>
            <a:spLocks noGrp="1"/>
          </p:cNvSpPr>
          <p:nvPr>
            <p:ph type="sldNum" sz="quarter" idx="13"/>
          </p:nvPr>
        </p:nvSpPr>
        <p:spPr/>
        <p:txBody>
          <a:bodyPr/>
          <a:lstStyle/>
          <a:p>
            <a:fld id="{0573BFE5-5A96-447A-86F5-9225D1CF7500}" type="slidenum">
              <a:rPr lang="en-CA" smtClean="0"/>
              <a:t>44</a:t>
            </a:fld>
            <a:endParaRPr lang="en-CA"/>
          </a:p>
        </p:txBody>
      </p:sp>
    </p:spTree>
    <p:extLst>
      <p:ext uri="{BB962C8B-B14F-4D97-AF65-F5344CB8AC3E}">
        <p14:creationId xmlns:p14="http://schemas.microsoft.com/office/powerpoint/2010/main" val="1784719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2575">
              <a:spcBef>
                <a:spcPct val="30000"/>
              </a:spcBef>
              <a:defRPr sz="1200">
                <a:solidFill>
                  <a:schemeClr val="tx1"/>
                </a:solidFill>
                <a:latin typeface="Calibri" panose="020F0502020204030204" pitchFamily="34" charset="0"/>
              </a:defRPr>
            </a:lvl2pPr>
            <a:lvl3pPr marL="1141413" indent="-225425">
              <a:spcBef>
                <a:spcPct val="30000"/>
              </a:spcBef>
              <a:defRPr sz="1200">
                <a:solidFill>
                  <a:schemeClr val="tx1"/>
                </a:solidFill>
                <a:latin typeface="Calibri" panose="020F0502020204030204" pitchFamily="34" charset="0"/>
              </a:defRPr>
            </a:lvl3pPr>
            <a:lvl4pPr marL="1600200" indent="-225425">
              <a:spcBef>
                <a:spcPct val="30000"/>
              </a:spcBef>
              <a:defRPr sz="1200">
                <a:solidFill>
                  <a:schemeClr val="tx1"/>
                </a:solidFill>
                <a:latin typeface="Calibri" panose="020F0502020204030204" pitchFamily="34" charset="0"/>
              </a:defRPr>
            </a:lvl4pPr>
            <a:lvl5pPr marL="2057400" indent="-225425">
              <a:spcBef>
                <a:spcPct val="30000"/>
              </a:spcBef>
              <a:defRPr sz="1200">
                <a:solidFill>
                  <a:schemeClr val="tx1"/>
                </a:solidFill>
                <a:latin typeface="Calibri" panose="020F0502020204030204" pitchFamily="34" charset="0"/>
              </a:defRPr>
            </a:lvl5pPr>
            <a:lvl6pPr marL="2514600" indent="-225425" eaLnBrk="0" fontAlgn="base" hangingPunct="0">
              <a:spcBef>
                <a:spcPct val="30000"/>
              </a:spcBef>
              <a:spcAft>
                <a:spcPct val="0"/>
              </a:spcAft>
              <a:defRPr sz="1200">
                <a:solidFill>
                  <a:schemeClr val="tx1"/>
                </a:solidFill>
                <a:latin typeface="Calibri" panose="020F0502020204030204" pitchFamily="34" charset="0"/>
              </a:defRPr>
            </a:lvl6pPr>
            <a:lvl7pPr marL="2971800" indent="-225425" eaLnBrk="0" fontAlgn="base" hangingPunct="0">
              <a:spcBef>
                <a:spcPct val="30000"/>
              </a:spcBef>
              <a:spcAft>
                <a:spcPct val="0"/>
              </a:spcAft>
              <a:defRPr sz="1200">
                <a:solidFill>
                  <a:schemeClr val="tx1"/>
                </a:solidFill>
                <a:latin typeface="Calibri" panose="020F0502020204030204" pitchFamily="34" charset="0"/>
              </a:defRPr>
            </a:lvl7pPr>
            <a:lvl8pPr marL="3429000" indent="-225425" eaLnBrk="0" fontAlgn="base" hangingPunct="0">
              <a:spcBef>
                <a:spcPct val="30000"/>
              </a:spcBef>
              <a:spcAft>
                <a:spcPct val="0"/>
              </a:spcAft>
              <a:defRPr sz="1200">
                <a:solidFill>
                  <a:schemeClr val="tx1"/>
                </a:solidFill>
                <a:latin typeface="Calibri" panose="020F0502020204030204" pitchFamily="34" charset="0"/>
              </a:defRPr>
            </a:lvl8pPr>
            <a:lvl9pPr marL="3886200" indent="-225425" eaLnBrk="0" fontAlgn="base" hangingPunct="0">
              <a:spcBef>
                <a:spcPct val="30000"/>
              </a:spcBef>
              <a:spcAft>
                <a:spcPct val="0"/>
              </a:spcAft>
              <a:defRPr sz="1200">
                <a:solidFill>
                  <a:schemeClr val="tx1"/>
                </a:solidFill>
                <a:latin typeface="Calibri" panose="020F0502020204030204" pitchFamily="34" charset="0"/>
              </a:defRPr>
            </a:lvl9pPr>
          </a:lstStyle>
          <a:p>
            <a:pPr defTabSz="914400" eaLnBrk="0" hangingPunct="0">
              <a:spcBef>
                <a:spcPct val="0"/>
              </a:spcBef>
            </a:pPr>
            <a:fld id="{6E382713-B9F4-4B96-B19B-6DAF70120586}" type="slidenum">
              <a:rPr lang="en-US" altLang="en-US">
                <a:latin typeface="Times New Roman" panose="02020603050405020304" pitchFamily="18" charset="0"/>
              </a:rPr>
              <a:pPr defTabSz="914400" eaLnBrk="0" hangingPunct="0">
                <a:spcBef>
                  <a:spcPct val="0"/>
                </a:spcBef>
              </a:pPr>
              <a:t>46</a:t>
            </a:fld>
            <a:endParaRPr lang="en-US" altLang="en-US">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TREVOR</a:t>
            </a:r>
            <a:endParaRPr lang="en-CA" altLang="en-US" smtClean="0"/>
          </a:p>
        </p:txBody>
      </p:sp>
    </p:spTree>
    <p:extLst>
      <p:ext uri="{BB962C8B-B14F-4D97-AF65-F5344CB8AC3E}">
        <p14:creationId xmlns:p14="http://schemas.microsoft.com/office/powerpoint/2010/main" val="2263607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23838"/>
            <a:ext cx="3749675" cy="2109787"/>
          </a:xfrm>
        </p:spPr>
      </p:sp>
      <p:sp>
        <p:nvSpPr>
          <p:cNvPr id="3" name="Notes Placeholder 2"/>
          <p:cNvSpPr>
            <a:spLocks noGrp="1"/>
          </p:cNvSpPr>
          <p:nvPr>
            <p:ph type="body" idx="1"/>
          </p:nvPr>
        </p:nvSpPr>
        <p:spPr/>
        <p:txBody>
          <a:bodyPr>
            <a:normAutofit/>
          </a:bodyPr>
          <a:lstStyle/>
          <a:p>
            <a:pPr>
              <a:buFont typeface="Arial" pitchFamily="34" charset="0"/>
              <a:buNone/>
            </a:pPr>
            <a:endParaRPr lang="en-US" b="1" dirty="0" smtClean="0"/>
          </a:p>
          <a:p>
            <a:pPr>
              <a:buFont typeface="Arial" pitchFamily="34" charset="0"/>
              <a:buNone/>
            </a:pPr>
            <a:endParaRPr lang="en-US" i="1" dirty="0" smtClean="0">
              <a:solidFill>
                <a:srgbClr val="00B050"/>
              </a:solidFill>
            </a:endParaRPr>
          </a:p>
          <a:p>
            <a:pPr>
              <a:buFont typeface="Arial" pitchFamily="34" charset="0"/>
              <a:buNone/>
            </a:pPr>
            <a:endParaRPr lang="en-US" b="1" dirty="0"/>
          </a:p>
        </p:txBody>
      </p:sp>
      <p:sp>
        <p:nvSpPr>
          <p:cNvPr id="4" name="Slide Number Placeholder 3"/>
          <p:cNvSpPr>
            <a:spLocks noGrp="1"/>
          </p:cNvSpPr>
          <p:nvPr>
            <p:ph type="sldNum" sz="quarter" idx="10"/>
          </p:nvPr>
        </p:nvSpPr>
        <p:spPr/>
        <p:txBody>
          <a:bodyPr/>
          <a:lstStyle/>
          <a:p>
            <a:fld id="{35FD998F-69CE-4CB7-982B-7F0FC6F727DA}" type="slidenum">
              <a:rPr lang="en-US" smtClean="0"/>
              <a:pPr/>
              <a:t>2</a:t>
            </a:fld>
            <a:endParaRPr lang="en-US" dirty="0"/>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r>
              <a:rPr lang="en-CA" smtClean="0"/>
              <a:t>Slides prepared by Mike Sonne, PhD, CCPE - OHCOW</a:t>
            </a:r>
            <a:endParaRPr lang="en-US"/>
          </a:p>
        </p:txBody>
      </p:sp>
      <p:sp>
        <p:nvSpPr>
          <p:cNvPr id="7" name="Header Placeholder 6"/>
          <p:cNvSpPr>
            <a:spLocks noGrp="1"/>
          </p:cNvSpPr>
          <p:nvPr>
            <p:ph type="hdr" sz="quarter" idx="13"/>
          </p:nvPr>
        </p:nvSpPr>
        <p:spPr/>
        <p:txBody>
          <a:bodyPr/>
          <a:lstStyle/>
          <a:p>
            <a:pPr>
              <a:defRPr/>
            </a:pPr>
            <a:r>
              <a:rPr lang="it-IT" smtClean="0"/>
              <a:t>2016 USW HSE Conference - Ergonomics</a:t>
            </a:r>
            <a:endParaRPr lang="en-US"/>
          </a:p>
        </p:txBody>
      </p:sp>
    </p:spTree>
    <p:extLst>
      <p:ext uri="{BB962C8B-B14F-4D97-AF65-F5344CB8AC3E}">
        <p14:creationId xmlns:p14="http://schemas.microsoft.com/office/powerpoint/2010/main" val="3313522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23838"/>
            <a:ext cx="3749675" cy="2109787"/>
          </a:xfrm>
        </p:spPr>
      </p:sp>
      <p:sp>
        <p:nvSpPr>
          <p:cNvPr id="3" name="Notes Placeholder 2"/>
          <p:cNvSpPr>
            <a:spLocks noGrp="1"/>
          </p:cNvSpPr>
          <p:nvPr>
            <p:ph type="body" idx="1"/>
          </p:nvPr>
        </p:nvSpPr>
        <p:spPr/>
        <p:txBody>
          <a:bodyPr>
            <a:normAutofit/>
          </a:bodyPr>
          <a:lstStyle/>
          <a:p>
            <a:pPr eaLnBrk="1" hangingPunct="1">
              <a:lnSpc>
                <a:spcPct val="80000"/>
              </a:lnSpc>
            </a:pPr>
            <a:r>
              <a:rPr lang="en-US" b="1" dirty="0" smtClean="0"/>
              <a:t>Time Required: </a:t>
            </a:r>
            <a:r>
              <a:rPr lang="en-US" dirty="0" smtClean="0"/>
              <a:t>5 minutes</a:t>
            </a:r>
          </a:p>
          <a:p>
            <a:pPr eaLnBrk="1" hangingPunct="1">
              <a:lnSpc>
                <a:spcPct val="80000"/>
              </a:lnSpc>
            </a:pPr>
            <a:endParaRPr lang="en-US" b="1" dirty="0" smtClean="0"/>
          </a:p>
        </p:txBody>
      </p:sp>
      <p:sp>
        <p:nvSpPr>
          <p:cNvPr id="4" name="Slide Number Placeholder 3"/>
          <p:cNvSpPr>
            <a:spLocks noGrp="1"/>
          </p:cNvSpPr>
          <p:nvPr>
            <p:ph type="sldNum" sz="quarter" idx="10"/>
          </p:nvPr>
        </p:nvSpPr>
        <p:spPr/>
        <p:txBody>
          <a:bodyPr/>
          <a:lstStyle/>
          <a:p>
            <a:fld id="{35FD998F-69CE-4CB7-982B-7F0FC6F727DA}" type="slidenum">
              <a:rPr lang="en-US" smtClean="0"/>
              <a:pPr/>
              <a:t>4</a:t>
            </a:fld>
            <a:endParaRPr lang="en-US" dirty="0"/>
          </a:p>
        </p:txBody>
      </p:sp>
      <p:sp>
        <p:nvSpPr>
          <p:cNvPr id="5" name="TextBox 4"/>
          <p:cNvSpPr txBox="1"/>
          <p:nvPr/>
        </p:nvSpPr>
        <p:spPr>
          <a:xfrm>
            <a:off x="2978690" y="435747"/>
            <a:ext cx="3504370" cy="1781976"/>
          </a:xfrm>
          <a:prstGeom prst="rect">
            <a:avLst/>
          </a:prstGeom>
          <a:noFill/>
        </p:spPr>
        <p:txBody>
          <a:bodyPr wrap="square" lIns="88343" tIns="44171" rIns="88343" bIns="44171" rtlCol="0">
            <a:spAutoFit/>
          </a:bodyPr>
          <a:lstStyle/>
          <a:p>
            <a:r>
              <a:rPr lang="en-CA" sz="1100" i="1" dirty="0"/>
              <a:t>Gather  workplace specific examples of force, repetition and posture  to share with participants as needed:</a:t>
            </a:r>
          </a:p>
          <a:p>
            <a:r>
              <a:rPr lang="en-CA" sz="1100" b="1" i="1" dirty="0"/>
              <a:t>Force :</a:t>
            </a:r>
          </a:p>
          <a:p>
            <a:endParaRPr lang="en-CA" sz="1100" b="1" i="1" dirty="0"/>
          </a:p>
          <a:p>
            <a:r>
              <a:rPr lang="en-CA" sz="1100" b="1" i="1" dirty="0"/>
              <a:t>Repetition:</a:t>
            </a:r>
          </a:p>
          <a:p>
            <a:endParaRPr lang="en-CA" sz="1100" b="1" i="1" dirty="0"/>
          </a:p>
          <a:p>
            <a:r>
              <a:rPr lang="en-CA" sz="1100" b="1" i="1" dirty="0"/>
              <a:t>Posture :</a:t>
            </a:r>
          </a:p>
          <a:p>
            <a:endParaRPr lang="en-CA" sz="1100" b="1" i="1" dirty="0"/>
          </a:p>
          <a:p>
            <a:r>
              <a:rPr lang="en-CA" sz="1100" b="1" i="1" dirty="0"/>
              <a:t>Secondary Hazards:</a:t>
            </a:r>
          </a:p>
        </p:txBody>
      </p:sp>
      <p:sp>
        <p:nvSpPr>
          <p:cNvPr id="6" name="Date Placeholder 5"/>
          <p:cNvSpPr>
            <a:spLocks noGrp="1"/>
          </p:cNvSpPr>
          <p:nvPr>
            <p:ph type="dt" idx="11"/>
          </p:nvPr>
        </p:nvSpPr>
        <p:spPr/>
        <p:txBody>
          <a:bodyPr/>
          <a:lstStyle/>
          <a:p>
            <a:pPr>
              <a:defRPr/>
            </a:pPr>
            <a:endParaRPr lang="en-US"/>
          </a:p>
        </p:txBody>
      </p:sp>
      <p:sp>
        <p:nvSpPr>
          <p:cNvPr id="7" name="Footer Placeholder 6"/>
          <p:cNvSpPr>
            <a:spLocks noGrp="1"/>
          </p:cNvSpPr>
          <p:nvPr>
            <p:ph type="ftr" sz="quarter" idx="12"/>
          </p:nvPr>
        </p:nvSpPr>
        <p:spPr/>
        <p:txBody>
          <a:bodyPr/>
          <a:lstStyle/>
          <a:p>
            <a:pPr>
              <a:defRPr/>
            </a:pPr>
            <a:r>
              <a:rPr lang="en-CA" smtClean="0"/>
              <a:t>Slides prepared by Mike Sonne, PhD, CCPE - OHCOW</a:t>
            </a:r>
            <a:endParaRPr lang="en-US"/>
          </a:p>
        </p:txBody>
      </p:sp>
      <p:sp>
        <p:nvSpPr>
          <p:cNvPr id="8" name="Header Placeholder 7"/>
          <p:cNvSpPr>
            <a:spLocks noGrp="1"/>
          </p:cNvSpPr>
          <p:nvPr>
            <p:ph type="hdr" sz="quarter" idx="13"/>
          </p:nvPr>
        </p:nvSpPr>
        <p:spPr/>
        <p:txBody>
          <a:bodyPr/>
          <a:lstStyle/>
          <a:p>
            <a:pPr>
              <a:defRPr/>
            </a:pPr>
            <a:r>
              <a:rPr lang="it-IT" smtClean="0"/>
              <a:t>2016 USW HSE Conference - Ergonomics</a:t>
            </a:r>
            <a:endParaRPr lang="en-US"/>
          </a:p>
        </p:txBody>
      </p:sp>
    </p:spTree>
    <p:extLst>
      <p:ext uri="{BB962C8B-B14F-4D97-AF65-F5344CB8AC3E}">
        <p14:creationId xmlns:p14="http://schemas.microsoft.com/office/powerpoint/2010/main" val="2152438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1C6D2F2-14D9-4543-8299-859312B0C6BC}" type="slidenum">
              <a:rPr lang="en-CA" smtClean="0"/>
              <a:t>13</a:t>
            </a:fld>
            <a:endParaRPr lang="en-CA"/>
          </a:p>
        </p:txBody>
      </p:sp>
    </p:spTree>
    <p:extLst>
      <p:ext uri="{BB962C8B-B14F-4D97-AF65-F5344CB8AC3E}">
        <p14:creationId xmlns:p14="http://schemas.microsoft.com/office/powerpoint/2010/main" val="3987752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1C6D2F2-14D9-4543-8299-859312B0C6BC}" type="slidenum">
              <a:rPr lang="en-CA" smtClean="0"/>
              <a:t>14</a:t>
            </a:fld>
            <a:endParaRPr lang="en-CA"/>
          </a:p>
        </p:txBody>
      </p:sp>
    </p:spTree>
    <p:extLst>
      <p:ext uri="{BB962C8B-B14F-4D97-AF65-F5344CB8AC3E}">
        <p14:creationId xmlns:p14="http://schemas.microsoft.com/office/powerpoint/2010/main" val="3382223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CA" smtClean="0"/>
              <a:t>RSI Day 2017</a:t>
            </a:r>
            <a:endParaRPr lang="en-CA"/>
          </a:p>
        </p:txBody>
      </p:sp>
      <p:sp>
        <p:nvSpPr>
          <p:cNvPr id="5" name="Date Placeholder 4"/>
          <p:cNvSpPr>
            <a:spLocks noGrp="1"/>
          </p:cNvSpPr>
          <p:nvPr>
            <p:ph type="dt" idx="11"/>
          </p:nvPr>
        </p:nvSpPr>
        <p:spPr/>
        <p:txBody>
          <a:bodyPr/>
          <a:lstStyle/>
          <a:p>
            <a:endParaRPr lang="en-CA"/>
          </a:p>
        </p:txBody>
      </p:sp>
      <p:sp>
        <p:nvSpPr>
          <p:cNvPr id="6" name="Footer Placeholder 5"/>
          <p:cNvSpPr>
            <a:spLocks noGrp="1"/>
          </p:cNvSpPr>
          <p:nvPr>
            <p:ph type="ftr" sz="quarter" idx="12"/>
          </p:nvPr>
        </p:nvSpPr>
        <p:spPr/>
        <p:txBody>
          <a:bodyPr/>
          <a:lstStyle/>
          <a:p>
            <a:endParaRPr lang="en-CA"/>
          </a:p>
        </p:txBody>
      </p:sp>
      <p:sp>
        <p:nvSpPr>
          <p:cNvPr id="7" name="Slide Number Placeholder 6"/>
          <p:cNvSpPr>
            <a:spLocks noGrp="1"/>
          </p:cNvSpPr>
          <p:nvPr>
            <p:ph type="sldNum" sz="quarter" idx="13"/>
          </p:nvPr>
        </p:nvSpPr>
        <p:spPr/>
        <p:txBody>
          <a:bodyPr/>
          <a:lstStyle/>
          <a:p>
            <a:fld id="{0573BFE5-5A96-447A-86F5-9225D1CF7500}" type="slidenum">
              <a:rPr lang="en-CA" smtClean="0"/>
              <a:t>15</a:t>
            </a:fld>
            <a:endParaRPr lang="en-CA"/>
          </a:p>
        </p:txBody>
      </p:sp>
    </p:spTree>
    <p:extLst>
      <p:ext uri="{BB962C8B-B14F-4D97-AF65-F5344CB8AC3E}">
        <p14:creationId xmlns:p14="http://schemas.microsoft.com/office/powerpoint/2010/main" val="2812364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rapid office strain assessment</a:t>
            </a:r>
            <a:r>
              <a:rPr lang="en-CA" baseline="0" dirty="0" smtClean="0"/>
              <a:t> was developed based on the ideal postures listed in the CSA standards for office ergonomics – CSA Standard Z412.  Each ideal posture was coded as a score of 1, and postures that deviated from ideal were assigned increasing values up to 3.</a:t>
            </a:r>
          </a:p>
          <a:p>
            <a:endParaRPr lang="en-CA" baseline="0" dirty="0" smtClean="0"/>
          </a:p>
          <a:p>
            <a:r>
              <a:rPr lang="en-CA" baseline="0" dirty="0" smtClean="0"/>
              <a:t>Postures and equipment configurations were sorted into 5 categories – the chair (with sub categories of chair pan height, chair pan depth, arm rests and back support), monitor, telephone, mouse and keyboard.  Each posture and equipment configuration was diagrammed using Poser Figure Artist.  </a:t>
            </a:r>
            <a:endParaRPr lang="en-CA" dirty="0"/>
          </a:p>
        </p:txBody>
      </p:sp>
      <p:sp>
        <p:nvSpPr>
          <p:cNvPr id="4" name="Slide Number Placeholder 3"/>
          <p:cNvSpPr>
            <a:spLocks noGrp="1"/>
          </p:cNvSpPr>
          <p:nvPr>
            <p:ph type="sldNum" sz="quarter" idx="10"/>
          </p:nvPr>
        </p:nvSpPr>
        <p:spPr/>
        <p:txBody>
          <a:bodyPr/>
          <a:lstStyle/>
          <a:p>
            <a:fld id="{A2C0AF6F-0379-4F7B-B909-781064893E5F}" type="slidenum">
              <a:rPr lang="en-CA" smtClean="0"/>
              <a:pPr/>
              <a:t>18</a:t>
            </a:fld>
            <a:endParaRPr lang="en-CA"/>
          </a:p>
        </p:txBody>
      </p:sp>
    </p:spTree>
    <p:extLst>
      <p:ext uri="{BB962C8B-B14F-4D97-AF65-F5344CB8AC3E}">
        <p14:creationId xmlns:p14="http://schemas.microsoft.com/office/powerpoint/2010/main" val="3153098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Subjects were recruited</a:t>
            </a:r>
            <a:r>
              <a:rPr lang="en-CA" baseline="0" dirty="0" smtClean="0"/>
              <a:t> from a local hospital’s administrative support staff.  The inclusion criteria for this study required subjects to </a:t>
            </a:r>
            <a:r>
              <a:rPr lang="en-CA" dirty="0" smtClean="0"/>
              <a:t>spend at least 50% of their day in their office.</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Assessments of</a:t>
            </a:r>
            <a:r>
              <a:rPr lang="en-CA" baseline="0" dirty="0" smtClean="0"/>
              <a:t> 72 offices were conducted.  Workers were given a copy of the Cornell University Discomfort Questionnaire to report the frequency, intensity and degree of work interference they experienced at the time of assessment.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a:p>
            <a:endParaRPr lang="en-CA" dirty="0"/>
          </a:p>
        </p:txBody>
      </p:sp>
      <p:sp>
        <p:nvSpPr>
          <p:cNvPr id="4" name="Slide Number Placeholder 3"/>
          <p:cNvSpPr>
            <a:spLocks noGrp="1"/>
          </p:cNvSpPr>
          <p:nvPr>
            <p:ph type="sldNum" sz="quarter" idx="10"/>
          </p:nvPr>
        </p:nvSpPr>
        <p:spPr/>
        <p:txBody>
          <a:bodyPr/>
          <a:lstStyle/>
          <a:p>
            <a:fld id="{A2C0AF6F-0379-4F7B-B909-781064893E5F}" type="slidenum">
              <a:rPr lang="en-CA" smtClean="0"/>
              <a:pPr/>
              <a:t>29</a:t>
            </a:fld>
            <a:endParaRPr lang="en-CA"/>
          </a:p>
        </p:txBody>
      </p:sp>
    </p:spTree>
    <p:extLst>
      <p:ext uri="{BB962C8B-B14F-4D97-AF65-F5344CB8AC3E}">
        <p14:creationId xmlns:p14="http://schemas.microsoft.com/office/powerpoint/2010/main" val="261347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To assess </a:t>
            </a:r>
            <a:r>
              <a:rPr lang="en-CA" dirty="0" err="1" smtClean="0"/>
              <a:t>Interrater</a:t>
            </a:r>
            <a:r>
              <a:rPr lang="en-CA" dirty="0" smtClean="0"/>
              <a:t> reliability – three trained observers conducted</a:t>
            </a:r>
            <a:r>
              <a:rPr lang="en-CA" baseline="0" dirty="0" smtClean="0"/>
              <a:t> simultaneous assessments of 14 workstations from the same population as the 72 other office assessments. </a:t>
            </a:r>
          </a:p>
          <a:p>
            <a:endParaRPr lang="en-CA" baseline="0" dirty="0" smtClean="0"/>
          </a:p>
          <a:p>
            <a:r>
              <a:rPr lang="en-CA" baseline="0" dirty="0" smtClean="0"/>
              <a:t>To assess </a:t>
            </a:r>
            <a:r>
              <a:rPr lang="en-CA" dirty="0" err="1" smtClean="0"/>
              <a:t>Intrarater</a:t>
            </a:r>
            <a:r>
              <a:rPr lang="en-CA" dirty="0" smtClean="0"/>
              <a:t> reliability – 3 mock workstations were</a:t>
            </a:r>
            <a:r>
              <a:rPr lang="en-CA" baseline="0" dirty="0" smtClean="0"/>
              <a:t> configured at the university of </a:t>
            </a:r>
            <a:r>
              <a:rPr lang="en-CA" baseline="0" dirty="0" err="1" smtClean="0"/>
              <a:t>windsor</a:t>
            </a:r>
            <a:r>
              <a:rPr lang="en-CA" baseline="0" dirty="0" smtClean="0"/>
              <a:t>.  Three trained observers assessed the workstations once a week for 4 weeks.</a:t>
            </a:r>
            <a:endParaRPr lang="en-CA" dirty="0"/>
          </a:p>
        </p:txBody>
      </p:sp>
      <p:sp>
        <p:nvSpPr>
          <p:cNvPr id="4" name="Slide Number Placeholder 3"/>
          <p:cNvSpPr>
            <a:spLocks noGrp="1"/>
          </p:cNvSpPr>
          <p:nvPr>
            <p:ph type="sldNum" sz="quarter" idx="10"/>
          </p:nvPr>
        </p:nvSpPr>
        <p:spPr/>
        <p:txBody>
          <a:bodyPr/>
          <a:lstStyle/>
          <a:p>
            <a:fld id="{A2C0AF6F-0379-4F7B-B909-781064893E5F}" type="slidenum">
              <a:rPr lang="en-CA" smtClean="0"/>
              <a:pPr/>
              <a:t>30</a:t>
            </a:fld>
            <a:endParaRPr lang="en-CA"/>
          </a:p>
        </p:txBody>
      </p:sp>
    </p:spTree>
    <p:extLst>
      <p:ext uri="{BB962C8B-B14F-4D97-AF65-F5344CB8AC3E}">
        <p14:creationId xmlns:p14="http://schemas.microsoft.com/office/powerpoint/2010/main" val="2353628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D49BBCFF-E936-427C-BB02-317615832613}" type="datetime1">
              <a:rPr lang="en-CA" smtClean="0"/>
              <a:t>26/05/2017</a:t>
            </a:fld>
            <a:endParaRPr lang="en-CA"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CA" smtClean="0"/>
              <a:t>Occupational Health Clinics for Ontario Workers Inc.</a:t>
            </a:r>
            <a:endParaRPr lang="en-CA"/>
          </a:p>
        </p:txBody>
      </p:sp>
      <p:sp>
        <p:nvSpPr>
          <p:cNvPr id="6" name="Slide Number Placeholder 5"/>
          <p:cNvSpPr>
            <a:spLocks noGrp="1"/>
          </p:cNvSpPr>
          <p:nvPr>
            <p:ph type="sldNum" sz="quarter" idx="12"/>
          </p:nvPr>
        </p:nvSpPr>
        <p:spPr/>
        <p:txBody>
          <a:bodyPr/>
          <a:lstStyle/>
          <a:p>
            <a:fld id="{2CA5057D-FE0F-4344-AC7A-11F65552B75D}" type="slidenum">
              <a:rPr lang="en-CA" smtClean="0"/>
              <a:t>‹#›</a:t>
            </a:fld>
            <a:endParaRPr lang="en-CA"/>
          </a:p>
        </p:txBody>
      </p:sp>
      <p:pic>
        <p:nvPicPr>
          <p:cNvPr id="7" name="Picture 6"/>
          <p:cNvPicPr>
            <a:picLocks noChangeAspect="1"/>
          </p:cNvPicPr>
          <p:nvPr userDrawn="1"/>
        </p:nvPicPr>
        <p:blipFill>
          <a:blip r:embed="rId2"/>
          <a:stretch>
            <a:fillRect/>
          </a:stretch>
        </p:blipFill>
        <p:spPr>
          <a:xfrm>
            <a:off x="10579442" y="144675"/>
            <a:ext cx="1210007" cy="979487"/>
          </a:xfrm>
          <a:prstGeom prst="rect">
            <a:avLst/>
          </a:prstGeom>
        </p:spPr>
      </p:pic>
    </p:spTree>
    <p:extLst>
      <p:ext uri="{BB962C8B-B14F-4D97-AF65-F5344CB8AC3E}">
        <p14:creationId xmlns:p14="http://schemas.microsoft.com/office/powerpoint/2010/main" val="19493947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2786" y="203994"/>
            <a:ext cx="10515600" cy="1325563"/>
          </a:xfr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2C3FB1F-396D-459B-B4DC-934654D3857D}" type="datetime1">
              <a:rPr lang="en-CA" smtClean="0"/>
              <a:t>26/05/2017</a:t>
            </a:fld>
            <a:endParaRPr lang="en-CA"/>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CA" smtClean="0"/>
              <a:t>Occupational Health Clinics for Ontario Workers Inc.</a:t>
            </a:r>
            <a:endParaRPr lang="en-CA"/>
          </a:p>
        </p:txBody>
      </p:sp>
      <p:sp>
        <p:nvSpPr>
          <p:cNvPr id="6" name="Slide Number Placeholder 5"/>
          <p:cNvSpPr>
            <a:spLocks noGrp="1"/>
          </p:cNvSpPr>
          <p:nvPr>
            <p:ph type="sldNum" sz="quarter" idx="12"/>
          </p:nvPr>
        </p:nvSpPr>
        <p:spPr/>
        <p:txBody>
          <a:bodyPr/>
          <a:lstStyle/>
          <a:p>
            <a:fld id="{2CA5057D-FE0F-4344-AC7A-11F65552B75D}" type="slidenum">
              <a:rPr lang="en-CA" smtClean="0"/>
              <a:t>‹#›</a:t>
            </a:fld>
            <a:endParaRPr lang="en-CA"/>
          </a:p>
        </p:txBody>
      </p:sp>
      <p:pic>
        <p:nvPicPr>
          <p:cNvPr id="7" name="Picture 6"/>
          <p:cNvPicPr>
            <a:picLocks noChangeAspect="1"/>
          </p:cNvPicPr>
          <p:nvPr userDrawn="1"/>
        </p:nvPicPr>
        <p:blipFill>
          <a:blip r:embed="rId2"/>
          <a:stretch>
            <a:fillRect/>
          </a:stretch>
        </p:blipFill>
        <p:spPr>
          <a:xfrm>
            <a:off x="10579442" y="144675"/>
            <a:ext cx="1210007" cy="979487"/>
          </a:xfrm>
          <a:prstGeom prst="rect">
            <a:avLst/>
          </a:prstGeom>
        </p:spPr>
      </p:pic>
      <p:sp>
        <p:nvSpPr>
          <p:cNvPr id="8" name="TextBox 7"/>
          <p:cNvSpPr txBox="1"/>
          <p:nvPr userDrawn="1"/>
        </p:nvSpPr>
        <p:spPr>
          <a:xfrm>
            <a:off x="438149" y="6281092"/>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cxnSp>
        <p:nvCxnSpPr>
          <p:cNvPr id="9" name="Straight Connector 8"/>
          <p:cNvCxnSpPr/>
          <p:nvPr userDrawn="1"/>
        </p:nvCxnSpPr>
        <p:spPr>
          <a:xfrm flipH="1">
            <a:off x="985837" y="1233489"/>
            <a:ext cx="1" cy="49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49437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smtClean="0"/>
              <a:t>Click to edit Master title style</a:t>
            </a:r>
            <a:endParaRPr lang="en-CA"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434664D-C801-478F-A685-1EED390C7CA8}" type="datetime1">
              <a:rPr lang="en-CA" smtClean="0"/>
              <a:t>26/05/2017</a:t>
            </a:fld>
            <a:endParaRPr lang="en-CA"/>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CA" smtClean="0"/>
              <a:t>Occupational Health Clinics for Ontario Workers Inc.</a:t>
            </a:r>
            <a:endParaRPr lang="en-CA"/>
          </a:p>
        </p:txBody>
      </p:sp>
      <p:sp>
        <p:nvSpPr>
          <p:cNvPr id="6" name="Slide Number Placeholder 5"/>
          <p:cNvSpPr>
            <a:spLocks noGrp="1"/>
          </p:cNvSpPr>
          <p:nvPr>
            <p:ph type="sldNum" sz="quarter" idx="12"/>
          </p:nvPr>
        </p:nvSpPr>
        <p:spPr/>
        <p:txBody>
          <a:bodyPr/>
          <a:lstStyle/>
          <a:p>
            <a:fld id="{2CA5057D-FE0F-4344-AC7A-11F65552B75D}" type="slidenum">
              <a:rPr lang="en-CA" smtClean="0"/>
              <a:t>‹#›</a:t>
            </a:fld>
            <a:endParaRPr lang="en-CA"/>
          </a:p>
        </p:txBody>
      </p:sp>
      <p:pic>
        <p:nvPicPr>
          <p:cNvPr id="7" name="Picture 6"/>
          <p:cNvPicPr>
            <a:picLocks noChangeAspect="1"/>
          </p:cNvPicPr>
          <p:nvPr userDrawn="1"/>
        </p:nvPicPr>
        <p:blipFill>
          <a:blip r:embed="rId2"/>
          <a:stretch>
            <a:fillRect/>
          </a:stretch>
        </p:blipFill>
        <p:spPr>
          <a:xfrm>
            <a:off x="10579442" y="144675"/>
            <a:ext cx="1210007" cy="979487"/>
          </a:xfrm>
          <a:prstGeom prst="rect">
            <a:avLst/>
          </a:prstGeom>
        </p:spPr>
      </p:pic>
      <p:sp>
        <p:nvSpPr>
          <p:cNvPr id="8" name="TextBox 7"/>
          <p:cNvSpPr txBox="1"/>
          <p:nvPr userDrawn="1"/>
        </p:nvSpPr>
        <p:spPr>
          <a:xfrm>
            <a:off x="438149" y="6281092"/>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cxnSp>
        <p:nvCxnSpPr>
          <p:cNvPr id="9" name="Straight Connector 8"/>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93041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bg>
      <p:bgRef idx="1002">
        <a:schemeClr val="bg1"/>
      </p:bgRef>
    </p:bg>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609600" y="1600201"/>
            <a:ext cx="5384800" cy="4525963"/>
          </a:xfrm>
        </p:spPr>
        <p:txBody>
          <a:bodyPr/>
          <a:lstStyle>
            <a:lvl1pPr>
              <a:defRPr sz="2800">
                <a:solidFill>
                  <a:srgbClr val="4A4845"/>
                </a:solidFill>
              </a:defRPr>
            </a:lvl1pPr>
            <a:lvl2pPr>
              <a:defRPr sz="2400">
                <a:solidFill>
                  <a:srgbClr val="4A4845"/>
                </a:solidFill>
              </a:defRPr>
            </a:lvl2pPr>
            <a:lvl3pPr>
              <a:defRPr sz="2000">
                <a:solidFill>
                  <a:srgbClr val="4A4845"/>
                </a:solidFill>
              </a:defRPr>
            </a:lvl3pPr>
            <a:lvl4pPr>
              <a:defRPr sz="1800">
                <a:solidFill>
                  <a:srgbClr val="4A4845"/>
                </a:solidFill>
              </a:defRPr>
            </a:lvl4pPr>
            <a:lvl5pPr>
              <a:defRPr sz="1800">
                <a:solidFill>
                  <a:srgbClr val="4A4845"/>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half" idx="2"/>
          </p:nvPr>
        </p:nvSpPr>
        <p:spPr>
          <a:xfrm>
            <a:off x="6184203" y="1610249"/>
            <a:ext cx="5384800" cy="4525963"/>
          </a:xfrm>
        </p:spPr>
        <p:txBody>
          <a:bodyPr/>
          <a:lstStyle>
            <a:lvl1pPr>
              <a:defRPr sz="2800">
                <a:solidFill>
                  <a:srgbClr val="4A4845"/>
                </a:solidFill>
              </a:defRPr>
            </a:lvl1pPr>
            <a:lvl2pPr>
              <a:defRPr sz="2400">
                <a:solidFill>
                  <a:srgbClr val="4A4845"/>
                </a:solidFill>
              </a:defRPr>
            </a:lvl2pPr>
            <a:lvl3pPr>
              <a:defRPr sz="2000">
                <a:solidFill>
                  <a:srgbClr val="4A4845"/>
                </a:solidFill>
              </a:defRPr>
            </a:lvl3pPr>
            <a:lvl4pPr>
              <a:defRPr sz="1800">
                <a:solidFill>
                  <a:srgbClr val="4A4845"/>
                </a:solidFill>
              </a:defRPr>
            </a:lvl4pPr>
            <a:lvl5pPr>
              <a:defRPr sz="1800">
                <a:solidFill>
                  <a:srgbClr val="4A4845"/>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609600" y="274638"/>
            <a:ext cx="10972800" cy="1143000"/>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9045632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CA"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57F50B7-F503-418D-A11C-B2F206AA1DE4}" type="slidenum">
              <a:rPr lang="en-US" smtClean="0"/>
              <a:pPr/>
              <a:t>‹#›</a:t>
            </a:fld>
            <a:endParaRPr lang="en-US"/>
          </a:p>
        </p:txBody>
      </p:sp>
      <p:sp>
        <p:nvSpPr>
          <p:cNvPr id="8" name="Content Placeholder 7"/>
          <p:cNvSpPr>
            <a:spLocks noGrp="1"/>
          </p:cNvSpPr>
          <p:nvPr>
            <p:ph sz="quarter" idx="13"/>
          </p:nvPr>
        </p:nvSpPr>
        <p:spPr>
          <a:xfrm>
            <a:off x="666751" y="1643064"/>
            <a:ext cx="11049000" cy="40719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3390285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r>
              <a:rPr lang="en-US" altLang="en-US"/>
              <a:t>Page </a:t>
            </a:r>
            <a:fld id="{7A50C9FA-C882-4FB7-A78F-91AF2FC37666}" type="slidenum">
              <a:rPr lang="en-US" altLang="en-US"/>
              <a:pPr/>
              <a:t>‹#›</a:t>
            </a:fld>
            <a:endParaRPr lang="en-US" altLang="en-US"/>
          </a:p>
        </p:txBody>
      </p:sp>
    </p:spTree>
    <p:extLst>
      <p:ext uri="{BB962C8B-B14F-4D97-AF65-F5344CB8AC3E}">
        <p14:creationId xmlns:p14="http://schemas.microsoft.com/office/powerpoint/2010/main" val="4051361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r>
              <a:rPr lang="en-US" altLang="en-US" dirty="0" smtClean="0"/>
              <a:t>Page </a:t>
            </a:r>
            <a:fld id="{D9C02798-D75C-40FE-AB90-43F96847FCEF}" type="slidenum">
              <a:rPr lang="en-US" altLang="en-US" b="1" smtClean="0"/>
              <a:pPr/>
              <a:t>‹#›</a:t>
            </a:fld>
            <a:endParaRPr lang="en-US" altLang="en-US" b="1" dirty="0"/>
          </a:p>
        </p:txBody>
      </p:sp>
    </p:spTree>
    <p:extLst>
      <p:ext uri="{BB962C8B-B14F-4D97-AF65-F5344CB8AC3E}">
        <p14:creationId xmlns:p14="http://schemas.microsoft.com/office/powerpoint/2010/main" val="2604028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r>
              <a:rPr lang="en-US" altLang="en-US"/>
              <a:t>Page </a:t>
            </a:r>
            <a:fld id="{3E8F54DE-58C3-426B-BA06-0676017E7F78}" type="slidenum">
              <a:rPr lang="en-US" altLang="en-US"/>
              <a:pPr/>
              <a:t>‹#›</a:t>
            </a:fld>
            <a:endParaRPr lang="en-US" altLang="en-US"/>
          </a:p>
        </p:txBody>
      </p:sp>
    </p:spTree>
    <p:extLst>
      <p:ext uri="{BB962C8B-B14F-4D97-AF65-F5344CB8AC3E}">
        <p14:creationId xmlns:p14="http://schemas.microsoft.com/office/powerpoint/2010/main" val="3417555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r>
              <a:rPr lang="en-US" altLang="en-US"/>
              <a:t>Page </a:t>
            </a:r>
            <a:fld id="{2A5B1D4C-8208-4927-9727-A9278ED25EC9}" type="slidenum">
              <a:rPr lang="en-US" altLang="en-US"/>
              <a:pPr/>
              <a:t>‹#›</a:t>
            </a:fld>
            <a:endParaRPr lang="en-US" altLang="en-US"/>
          </a:p>
        </p:txBody>
      </p:sp>
    </p:spTree>
    <p:extLst>
      <p:ext uri="{BB962C8B-B14F-4D97-AF65-F5344CB8AC3E}">
        <p14:creationId xmlns:p14="http://schemas.microsoft.com/office/powerpoint/2010/main" val="1639903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r>
              <a:rPr lang="en-US" altLang="en-US"/>
              <a:t>Page </a:t>
            </a:r>
            <a:fld id="{277D5539-E104-40E7-A56D-2080E34D2335}" type="slidenum">
              <a:rPr lang="en-US" altLang="en-US"/>
              <a:pPr/>
              <a:t>‹#›</a:t>
            </a:fld>
            <a:endParaRPr lang="en-US" altLang="en-US"/>
          </a:p>
        </p:txBody>
      </p:sp>
    </p:spTree>
    <p:extLst>
      <p:ext uri="{BB962C8B-B14F-4D97-AF65-F5344CB8AC3E}">
        <p14:creationId xmlns:p14="http://schemas.microsoft.com/office/powerpoint/2010/main" val="1551023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r>
              <a:rPr lang="en-US" altLang="en-US"/>
              <a:t>Page </a:t>
            </a:r>
            <a:fld id="{07025131-4F55-4328-A0EE-84384BBF8C49}" type="slidenum">
              <a:rPr lang="en-US" altLang="en-US"/>
              <a:pPr/>
              <a:t>‹#›</a:t>
            </a:fld>
            <a:endParaRPr lang="en-US" altLang="en-US"/>
          </a:p>
        </p:txBody>
      </p:sp>
    </p:spTree>
    <p:extLst>
      <p:ext uri="{BB962C8B-B14F-4D97-AF65-F5344CB8AC3E}">
        <p14:creationId xmlns:p14="http://schemas.microsoft.com/office/powerpoint/2010/main" val="1412339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600">
                <a:latin typeface="Britannic Bold" panose="020B0903060703020204" pitchFamily="34"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3C6DFAB2-221C-4D5C-A2DE-7A35A58C500B}" type="datetime1">
              <a:rPr lang="en-CA" smtClean="0"/>
              <a:t>26/05/2017</a:t>
            </a:fld>
            <a:endParaRPr lang="en-CA"/>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CA" smtClean="0"/>
              <a:t>Occupational Health Clinics for Ontario Workers Inc.</a:t>
            </a:r>
            <a:endParaRPr lang="en-CA"/>
          </a:p>
        </p:txBody>
      </p:sp>
      <p:sp>
        <p:nvSpPr>
          <p:cNvPr id="6" name="Slide Number Placeholder 5"/>
          <p:cNvSpPr>
            <a:spLocks noGrp="1"/>
          </p:cNvSpPr>
          <p:nvPr>
            <p:ph type="sldNum" sz="quarter" idx="12"/>
          </p:nvPr>
        </p:nvSpPr>
        <p:spPr/>
        <p:txBody>
          <a:bodyPr/>
          <a:lstStyle/>
          <a:p>
            <a:fld id="{2CA5057D-FE0F-4344-AC7A-11F65552B75D}" type="slidenum">
              <a:rPr lang="en-CA" smtClean="0"/>
              <a:t>‹#›</a:t>
            </a:fld>
            <a:endParaRPr lang="en-CA"/>
          </a:p>
        </p:txBody>
      </p:sp>
      <p:sp>
        <p:nvSpPr>
          <p:cNvPr id="8" name="TextBox 7"/>
          <p:cNvSpPr txBox="1"/>
          <p:nvPr userDrawn="1"/>
        </p:nvSpPr>
        <p:spPr>
          <a:xfrm>
            <a:off x="438149" y="6281092"/>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pic>
        <p:nvPicPr>
          <p:cNvPr id="9" name="Picture 8"/>
          <p:cNvPicPr>
            <a:picLocks noChangeAspect="1"/>
          </p:cNvPicPr>
          <p:nvPr userDrawn="1"/>
        </p:nvPicPr>
        <p:blipFill>
          <a:blip r:embed="rId2"/>
          <a:stretch>
            <a:fillRect/>
          </a:stretch>
        </p:blipFill>
        <p:spPr>
          <a:xfrm>
            <a:off x="10579442" y="144675"/>
            <a:ext cx="1210007" cy="979487"/>
          </a:xfrm>
          <a:prstGeom prst="rect">
            <a:avLst/>
          </a:prstGeom>
        </p:spPr>
      </p:pic>
      <p:cxnSp>
        <p:nvCxnSpPr>
          <p:cNvPr id="11" name="Straight Connector 10"/>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65326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r>
              <a:rPr lang="en-US" altLang="en-US"/>
              <a:t>Page </a:t>
            </a:r>
            <a:fld id="{094D4921-6812-4728-A5CC-F8BBCB03ABCD}" type="slidenum">
              <a:rPr lang="en-US" altLang="en-US"/>
              <a:pPr/>
              <a:t>‹#›</a:t>
            </a:fld>
            <a:endParaRPr lang="en-US" altLang="en-US"/>
          </a:p>
        </p:txBody>
      </p:sp>
    </p:spTree>
    <p:extLst>
      <p:ext uri="{BB962C8B-B14F-4D97-AF65-F5344CB8AC3E}">
        <p14:creationId xmlns:p14="http://schemas.microsoft.com/office/powerpoint/2010/main" val="3449254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effectLst/>
              </a:defRPr>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r>
              <a:rPr lang="en-US" altLang="en-US"/>
              <a:t>Page </a:t>
            </a:r>
            <a:fld id="{555C7026-FEC9-43D9-9BBD-02776BBC1C77}" type="slidenum">
              <a:rPr lang="en-US" altLang="en-US"/>
              <a:pPr/>
              <a:t>‹#›</a:t>
            </a:fld>
            <a:endParaRPr lang="en-US" altLang="en-US"/>
          </a:p>
        </p:txBody>
      </p:sp>
    </p:spTree>
    <p:extLst>
      <p:ext uri="{BB962C8B-B14F-4D97-AF65-F5344CB8AC3E}">
        <p14:creationId xmlns:p14="http://schemas.microsoft.com/office/powerpoint/2010/main" val="3119727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effectLst/>
              </a:defRPr>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r>
              <a:rPr lang="en-US" altLang="en-US"/>
              <a:t>Page </a:t>
            </a:r>
            <a:fld id="{338610EF-E666-4421-B257-D832E4AC43DA}" type="slidenum">
              <a:rPr lang="en-US" altLang="en-US"/>
              <a:pPr/>
              <a:t>‹#›</a:t>
            </a:fld>
            <a:endParaRPr lang="en-US" altLang="en-US"/>
          </a:p>
        </p:txBody>
      </p:sp>
    </p:spTree>
    <p:extLst>
      <p:ext uri="{BB962C8B-B14F-4D97-AF65-F5344CB8AC3E}">
        <p14:creationId xmlns:p14="http://schemas.microsoft.com/office/powerpoint/2010/main" val="1014855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r>
              <a:rPr lang="en-US" altLang="en-US"/>
              <a:t>Page </a:t>
            </a:r>
            <a:fld id="{1BC94C74-CEEE-4C59-A885-AC187AC87224}" type="slidenum">
              <a:rPr lang="en-US" altLang="en-US"/>
              <a:pPr/>
              <a:t>‹#›</a:t>
            </a:fld>
            <a:endParaRPr lang="en-US" altLang="en-US"/>
          </a:p>
        </p:txBody>
      </p:sp>
    </p:spTree>
    <p:extLst>
      <p:ext uri="{BB962C8B-B14F-4D97-AF65-F5344CB8AC3E}">
        <p14:creationId xmlns:p14="http://schemas.microsoft.com/office/powerpoint/2010/main" val="2755525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r>
              <a:rPr lang="en-US" altLang="en-US"/>
              <a:t>Page </a:t>
            </a:r>
            <a:fld id="{95BD518E-1E30-4BF6-BA82-802E58667DF6}" type="slidenum">
              <a:rPr lang="en-US" altLang="en-US"/>
              <a:pPr/>
              <a:t>‹#›</a:t>
            </a:fld>
            <a:endParaRPr lang="en-US" altLang="en-US"/>
          </a:p>
        </p:txBody>
      </p:sp>
    </p:spTree>
    <p:extLst>
      <p:ext uri="{BB962C8B-B14F-4D97-AF65-F5344CB8AC3E}">
        <p14:creationId xmlns:p14="http://schemas.microsoft.com/office/powerpoint/2010/main" val="863409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609600" y="1600201"/>
            <a:ext cx="5384800" cy="4525963"/>
          </a:xfrm>
        </p:spPr>
        <p:txBody>
          <a:bodyPr/>
          <a:lstStyle>
            <a:lvl1pPr>
              <a:defRPr sz="2800">
                <a:solidFill>
                  <a:srgbClr val="4A4845"/>
                </a:solidFill>
              </a:defRPr>
            </a:lvl1pPr>
            <a:lvl2pPr>
              <a:defRPr sz="2400">
                <a:solidFill>
                  <a:srgbClr val="4A4845"/>
                </a:solidFill>
              </a:defRPr>
            </a:lvl2pPr>
            <a:lvl3pPr>
              <a:defRPr sz="2000">
                <a:solidFill>
                  <a:srgbClr val="4A4845"/>
                </a:solidFill>
              </a:defRPr>
            </a:lvl3pPr>
            <a:lvl4pPr>
              <a:defRPr sz="1800">
                <a:solidFill>
                  <a:srgbClr val="4A4845"/>
                </a:solidFill>
              </a:defRPr>
            </a:lvl4pPr>
            <a:lvl5pPr>
              <a:defRPr sz="1800">
                <a:solidFill>
                  <a:srgbClr val="4A4845"/>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half" idx="2"/>
          </p:nvPr>
        </p:nvSpPr>
        <p:spPr>
          <a:xfrm>
            <a:off x="6184203" y="1610249"/>
            <a:ext cx="5384800" cy="4525963"/>
          </a:xfrm>
        </p:spPr>
        <p:txBody>
          <a:bodyPr/>
          <a:lstStyle>
            <a:lvl1pPr>
              <a:defRPr sz="2800">
                <a:solidFill>
                  <a:srgbClr val="4A4845"/>
                </a:solidFill>
              </a:defRPr>
            </a:lvl1pPr>
            <a:lvl2pPr>
              <a:defRPr sz="2400">
                <a:solidFill>
                  <a:srgbClr val="4A4845"/>
                </a:solidFill>
              </a:defRPr>
            </a:lvl2pPr>
            <a:lvl3pPr>
              <a:defRPr sz="2000">
                <a:solidFill>
                  <a:srgbClr val="4A4845"/>
                </a:solidFill>
              </a:defRPr>
            </a:lvl3pPr>
            <a:lvl4pPr>
              <a:defRPr sz="1800">
                <a:solidFill>
                  <a:srgbClr val="4A4845"/>
                </a:solidFill>
              </a:defRPr>
            </a:lvl4pPr>
            <a:lvl5pPr>
              <a:defRPr sz="1800">
                <a:solidFill>
                  <a:srgbClr val="4A4845"/>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609600" y="274638"/>
            <a:ext cx="10972800" cy="1143000"/>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918246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CA"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57F50B7-F503-418D-A11C-B2F206AA1DE4}" type="slidenum">
              <a:rPr lang="en-US" smtClean="0"/>
              <a:pPr/>
              <a:t>‹#›</a:t>
            </a:fld>
            <a:endParaRPr lang="en-US"/>
          </a:p>
        </p:txBody>
      </p:sp>
      <p:sp>
        <p:nvSpPr>
          <p:cNvPr id="8" name="Content Placeholder 7"/>
          <p:cNvSpPr>
            <a:spLocks noGrp="1"/>
          </p:cNvSpPr>
          <p:nvPr>
            <p:ph sz="quarter" idx="13"/>
          </p:nvPr>
        </p:nvSpPr>
        <p:spPr>
          <a:xfrm>
            <a:off x="666751" y="1643064"/>
            <a:ext cx="11049000" cy="40719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9437891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250604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695325" y="6356350"/>
            <a:ext cx="4114800" cy="365125"/>
          </a:xfrm>
          <a:prstGeom prst="rect">
            <a:avLst/>
          </a:prstGeom>
        </p:spPr>
        <p:txBody>
          <a:bodyPr/>
          <a:lstStyle/>
          <a:p>
            <a:r>
              <a:rPr lang="en-CA" dirty="0" smtClean="0"/>
              <a:t>Occupational Health Clinics for Ontario Workers Inc.</a:t>
            </a:r>
          </a:p>
          <a:p>
            <a:r>
              <a:rPr lang="en-CA" dirty="0" smtClean="0"/>
              <a:t>Prevention Through Intervention</a:t>
            </a:r>
            <a:endParaRPr lang="en-CA" dirty="0"/>
          </a:p>
        </p:txBody>
      </p:sp>
      <p:sp>
        <p:nvSpPr>
          <p:cNvPr id="6" name="Slide Number Placeholder 5"/>
          <p:cNvSpPr>
            <a:spLocks noGrp="1"/>
          </p:cNvSpPr>
          <p:nvPr>
            <p:ph type="sldNum" sz="quarter" idx="12"/>
          </p:nvPr>
        </p:nvSpPr>
        <p:spPr/>
        <p:txBody>
          <a:bodyPr/>
          <a:lstStyle/>
          <a:p>
            <a:fld id="{2CA5057D-FE0F-4344-AC7A-11F65552B75D}" type="slidenum">
              <a:rPr lang="en-CA" smtClean="0"/>
              <a:t>‹#›</a:t>
            </a:fld>
            <a:endParaRPr lang="en-CA"/>
          </a:p>
        </p:txBody>
      </p:sp>
      <p:pic>
        <p:nvPicPr>
          <p:cNvPr id="7" name="Picture 6"/>
          <p:cNvPicPr>
            <a:picLocks noChangeAspect="1"/>
          </p:cNvPicPr>
          <p:nvPr userDrawn="1"/>
        </p:nvPicPr>
        <p:blipFill>
          <a:blip r:embed="rId2"/>
          <a:stretch>
            <a:fillRect/>
          </a:stretch>
        </p:blipFill>
        <p:spPr>
          <a:xfrm>
            <a:off x="10579442" y="144675"/>
            <a:ext cx="1210007" cy="979487"/>
          </a:xfrm>
          <a:prstGeom prst="rect">
            <a:avLst/>
          </a:prstGeom>
        </p:spPr>
      </p:pic>
      <p:sp>
        <p:nvSpPr>
          <p:cNvPr id="8" name="TextBox 7"/>
          <p:cNvSpPr txBox="1"/>
          <p:nvPr userDrawn="1"/>
        </p:nvSpPr>
        <p:spPr>
          <a:xfrm>
            <a:off x="438149" y="6281092"/>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cxnSp>
        <p:nvCxnSpPr>
          <p:cNvPr id="9" name="Straight Connector 8"/>
          <p:cNvCxnSpPr/>
          <p:nvPr userDrawn="1"/>
        </p:nvCxnSpPr>
        <p:spPr>
          <a:xfrm flipH="1">
            <a:off x="985837" y="1233489"/>
            <a:ext cx="1" cy="49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4897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03994"/>
            <a:ext cx="10515600" cy="1325563"/>
          </a:xfrm>
        </p:spPr>
        <p:txBody>
          <a:bodyPr/>
          <a:lstStyle/>
          <a:p>
            <a:r>
              <a:rPr lang="en-US" dirty="0" smtClean="0"/>
              <a:t>Click to edit Master title style</a:t>
            </a:r>
            <a:endParaRPr lang="en-CA"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FCC215D-C954-4F7D-8F24-1CF223D3067D}" type="datetime1">
              <a:rPr lang="en-CA" smtClean="0"/>
              <a:t>26/05/2017</a:t>
            </a:fld>
            <a:endParaRPr lang="en-CA"/>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CA" smtClean="0"/>
              <a:t>Occupational Health Clinics for Ontario Workers Inc.</a:t>
            </a:r>
            <a:endParaRPr lang="en-CA"/>
          </a:p>
        </p:txBody>
      </p:sp>
      <p:sp>
        <p:nvSpPr>
          <p:cNvPr id="7" name="Slide Number Placeholder 6"/>
          <p:cNvSpPr>
            <a:spLocks noGrp="1"/>
          </p:cNvSpPr>
          <p:nvPr>
            <p:ph type="sldNum" sz="quarter" idx="12"/>
          </p:nvPr>
        </p:nvSpPr>
        <p:spPr/>
        <p:txBody>
          <a:bodyPr/>
          <a:lstStyle/>
          <a:p>
            <a:fld id="{2CA5057D-FE0F-4344-AC7A-11F65552B75D}" type="slidenum">
              <a:rPr lang="en-CA" smtClean="0"/>
              <a:t>‹#›</a:t>
            </a:fld>
            <a:endParaRPr lang="en-CA"/>
          </a:p>
        </p:txBody>
      </p:sp>
      <p:pic>
        <p:nvPicPr>
          <p:cNvPr id="8" name="Picture 7"/>
          <p:cNvPicPr>
            <a:picLocks noChangeAspect="1"/>
          </p:cNvPicPr>
          <p:nvPr userDrawn="1"/>
        </p:nvPicPr>
        <p:blipFill>
          <a:blip r:embed="rId2"/>
          <a:stretch>
            <a:fillRect/>
          </a:stretch>
        </p:blipFill>
        <p:spPr>
          <a:xfrm>
            <a:off x="10579442" y="144675"/>
            <a:ext cx="1210007" cy="979487"/>
          </a:xfrm>
          <a:prstGeom prst="rect">
            <a:avLst/>
          </a:prstGeom>
        </p:spPr>
      </p:pic>
      <p:sp>
        <p:nvSpPr>
          <p:cNvPr id="9" name="TextBox 8"/>
          <p:cNvSpPr txBox="1"/>
          <p:nvPr userDrawn="1"/>
        </p:nvSpPr>
        <p:spPr>
          <a:xfrm>
            <a:off x="438149" y="6281092"/>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cxnSp>
        <p:nvCxnSpPr>
          <p:cNvPr id="10" name="Straight Connector 9"/>
          <p:cNvCxnSpPr/>
          <p:nvPr userDrawn="1"/>
        </p:nvCxnSpPr>
        <p:spPr>
          <a:xfrm flipH="1">
            <a:off x="985837" y="1233489"/>
            <a:ext cx="1" cy="49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831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144674"/>
            <a:ext cx="10515600" cy="1325563"/>
          </a:xfrm>
        </p:spPr>
        <p:txBody>
          <a:bodyPr>
            <a:normAutofit/>
          </a:bodyPr>
          <a:lstStyle>
            <a:lvl1pPr>
              <a:defRPr sz="5600">
                <a:latin typeface="Britannic Bold" panose="020B0903060703020204" pitchFamily="34" charset="0"/>
              </a:defRPr>
            </a:lvl1pPr>
          </a:lstStyle>
          <a:p>
            <a:r>
              <a:rPr lang="en-US" dirty="0" smtClean="0"/>
              <a:t>Click to edit Master title style</a:t>
            </a:r>
            <a:endParaRPr lang="en-CA"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10" name="TextBox 9"/>
          <p:cNvSpPr txBox="1"/>
          <p:nvPr userDrawn="1"/>
        </p:nvSpPr>
        <p:spPr>
          <a:xfrm>
            <a:off x="438149" y="6281092"/>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sp>
        <p:nvSpPr>
          <p:cNvPr id="11" name="Date Placeholder 4"/>
          <p:cNvSpPr>
            <a:spLocks noGrp="1"/>
          </p:cNvSpPr>
          <p:nvPr>
            <p:ph type="dt" sz="half" idx="10"/>
          </p:nvPr>
        </p:nvSpPr>
        <p:spPr>
          <a:xfrm>
            <a:off x="838200" y="6356350"/>
            <a:ext cx="2743200" cy="365125"/>
          </a:xfrm>
        </p:spPr>
        <p:txBody>
          <a:bodyPr/>
          <a:lstStyle/>
          <a:p>
            <a:fld id="{6252423F-5A1C-4D3D-9AC2-CD2659702EAE}" type="datetime1">
              <a:rPr lang="en-CA" smtClean="0"/>
              <a:t>26/05/2017</a:t>
            </a:fld>
            <a:endParaRPr lang="en-CA"/>
          </a:p>
        </p:txBody>
      </p:sp>
      <p:sp>
        <p:nvSpPr>
          <p:cNvPr id="12" name="Footer Placeholder 5"/>
          <p:cNvSpPr>
            <a:spLocks noGrp="1"/>
          </p:cNvSpPr>
          <p:nvPr>
            <p:ph type="ftr" sz="quarter" idx="11"/>
          </p:nvPr>
        </p:nvSpPr>
        <p:spPr>
          <a:xfrm>
            <a:off x="4038600" y="6356350"/>
            <a:ext cx="4114800" cy="365125"/>
          </a:xfrm>
          <a:prstGeom prst="rect">
            <a:avLst/>
          </a:prstGeom>
        </p:spPr>
        <p:txBody>
          <a:bodyPr/>
          <a:lstStyle/>
          <a:p>
            <a:r>
              <a:rPr lang="en-CA" dirty="0" smtClean="0"/>
              <a:t>Occupational Health Clinics for Ontario Workers Inc.</a:t>
            </a:r>
            <a:endParaRPr lang="en-CA" dirty="0"/>
          </a:p>
        </p:txBody>
      </p:sp>
      <p:sp>
        <p:nvSpPr>
          <p:cNvPr id="13" name="Slide Number Placeholder 3"/>
          <p:cNvSpPr>
            <a:spLocks noGrp="1"/>
          </p:cNvSpPr>
          <p:nvPr>
            <p:ph type="sldNum" sz="quarter" idx="12"/>
          </p:nvPr>
        </p:nvSpPr>
        <p:spPr>
          <a:xfrm>
            <a:off x="8610600" y="6356350"/>
            <a:ext cx="2743200" cy="365125"/>
          </a:xfrm>
        </p:spPr>
        <p:txBody>
          <a:bodyPr/>
          <a:lstStyle/>
          <a:p>
            <a:fld id="{2CA5057D-FE0F-4344-AC7A-11F65552B75D}" type="slidenum">
              <a:rPr lang="en-CA" smtClean="0"/>
              <a:t>‹#›</a:t>
            </a:fld>
            <a:endParaRPr lang="en-CA"/>
          </a:p>
        </p:txBody>
      </p:sp>
      <p:pic>
        <p:nvPicPr>
          <p:cNvPr id="14" name="Picture 13"/>
          <p:cNvPicPr>
            <a:picLocks noChangeAspect="1"/>
          </p:cNvPicPr>
          <p:nvPr userDrawn="1"/>
        </p:nvPicPr>
        <p:blipFill>
          <a:blip r:embed="rId2"/>
          <a:stretch>
            <a:fillRect/>
          </a:stretch>
        </p:blipFill>
        <p:spPr>
          <a:xfrm>
            <a:off x="10579442" y="144675"/>
            <a:ext cx="1210007" cy="979487"/>
          </a:xfrm>
          <a:prstGeom prst="rect">
            <a:avLst/>
          </a:prstGeom>
        </p:spPr>
      </p:pic>
      <p:cxnSp>
        <p:nvCxnSpPr>
          <p:cNvPr id="15" name="Straight Connector 14"/>
          <p:cNvCxnSpPr/>
          <p:nvPr userDrawn="1"/>
        </p:nvCxnSpPr>
        <p:spPr>
          <a:xfrm flipH="1">
            <a:off x="985837" y="1233489"/>
            <a:ext cx="1" cy="49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5198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99707" y="170434"/>
            <a:ext cx="10515600" cy="1325563"/>
          </a:xfrm>
        </p:spPr>
        <p:txBody>
          <a:bodyPr>
            <a:normAutofit/>
          </a:bodyPr>
          <a:lstStyle>
            <a:lvl1pPr>
              <a:defRPr sz="5600">
                <a:latin typeface="Britannic Bold" panose="020B0903060703020204" pitchFamily="34" charset="0"/>
              </a:defRPr>
            </a:lvl1pPr>
          </a:lstStyle>
          <a:p>
            <a:r>
              <a:rPr lang="en-US" dirty="0" smtClean="0"/>
              <a:t>Click to edit Master title style</a:t>
            </a:r>
            <a:endParaRPr lang="en-CA" dirty="0"/>
          </a:p>
        </p:txBody>
      </p:sp>
      <p:sp>
        <p:nvSpPr>
          <p:cNvPr id="3" name="Date Placeholder 2"/>
          <p:cNvSpPr>
            <a:spLocks noGrp="1"/>
          </p:cNvSpPr>
          <p:nvPr>
            <p:ph type="dt" sz="half" idx="10"/>
          </p:nvPr>
        </p:nvSpPr>
        <p:spPr/>
        <p:txBody>
          <a:bodyPr/>
          <a:lstStyle/>
          <a:p>
            <a:fld id="{8A224004-1A79-4B92-8278-D88CD759E101}" type="datetime1">
              <a:rPr lang="en-CA" smtClean="0"/>
              <a:t>26/05/2017</a:t>
            </a:fld>
            <a:endParaRPr lang="en-CA"/>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CA" smtClean="0"/>
              <a:t>Occupational Health Clinics for Ontario Workers Inc.</a:t>
            </a:r>
            <a:endParaRPr lang="en-CA"/>
          </a:p>
        </p:txBody>
      </p:sp>
      <p:sp>
        <p:nvSpPr>
          <p:cNvPr id="5" name="Slide Number Placeholder 4"/>
          <p:cNvSpPr>
            <a:spLocks noGrp="1"/>
          </p:cNvSpPr>
          <p:nvPr>
            <p:ph type="sldNum" sz="quarter" idx="12"/>
          </p:nvPr>
        </p:nvSpPr>
        <p:spPr/>
        <p:txBody>
          <a:bodyPr/>
          <a:lstStyle/>
          <a:p>
            <a:fld id="{2CA5057D-FE0F-4344-AC7A-11F65552B75D}" type="slidenum">
              <a:rPr lang="en-CA" smtClean="0"/>
              <a:t>‹#›</a:t>
            </a:fld>
            <a:endParaRPr lang="en-CA"/>
          </a:p>
        </p:txBody>
      </p:sp>
      <p:pic>
        <p:nvPicPr>
          <p:cNvPr id="6" name="Picture 5"/>
          <p:cNvPicPr>
            <a:picLocks noChangeAspect="1"/>
          </p:cNvPicPr>
          <p:nvPr userDrawn="1"/>
        </p:nvPicPr>
        <p:blipFill>
          <a:blip r:embed="rId2"/>
          <a:stretch>
            <a:fillRect/>
          </a:stretch>
        </p:blipFill>
        <p:spPr>
          <a:xfrm>
            <a:off x="10579442" y="144675"/>
            <a:ext cx="1210007" cy="979487"/>
          </a:xfrm>
          <a:prstGeom prst="rect">
            <a:avLst/>
          </a:prstGeom>
        </p:spPr>
      </p:pic>
      <p:sp>
        <p:nvSpPr>
          <p:cNvPr id="7" name="TextBox 6"/>
          <p:cNvSpPr txBox="1"/>
          <p:nvPr userDrawn="1"/>
        </p:nvSpPr>
        <p:spPr>
          <a:xfrm>
            <a:off x="438149" y="6281092"/>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cxnSp>
        <p:nvCxnSpPr>
          <p:cNvPr id="8" name="Straight Connector 7"/>
          <p:cNvCxnSpPr/>
          <p:nvPr userDrawn="1"/>
        </p:nvCxnSpPr>
        <p:spPr>
          <a:xfrm flipH="1">
            <a:off x="985837" y="1233489"/>
            <a:ext cx="1" cy="49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46060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7B851-7CC7-49B0-9425-2B0AD7C09A4E}" type="datetime1">
              <a:rPr lang="en-CA" smtClean="0"/>
              <a:t>26/05/2017</a:t>
            </a:fld>
            <a:endParaRPr lang="en-CA"/>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CA" smtClean="0"/>
              <a:t>Occupational Health Clinics for Ontario Workers Inc.</a:t>
            </a:r>
            <a:endParaRPr lang="en-CA"/>
          </a:p>
        </p:txBody>
      </p:sp>
      <p:sp>
        <p:nvSpPr>
          <p:cNvPr id="4" name="Slide Number Placeholder 3"/>
          <p:cNvSpPr>
            <a:spLocks noGrp="1"/>
          </p:cNvSpPr>
          <p:nvPr>
            <p:ph type="sldNum" sz="quarter" idx="12"/>
          </p:nvPr>
        </p:nvSpPr>
        <p:spPr/>
        <p:txBody>
          <a:bodyPr/>
          <a:lstStyle/>
          <a:p>
            <a:fld id="{2CA5057D-FE0F-4344-AC7A-11F65552B75D}" type="slidenum">
              <a:rPr lang="en-CA" smtClean="0"/>
              <a:t>‹#›</a:t>
            </a:fld>
            <a:endParaRPr lang="en-CA"/>
          </a:p>
        </p:txBody>
      </p:sp>
      <p:pic>
        <p:nvPicPr>
          <p:cNvPr id="5" name="Picture 4"/>
          <p:cNvPicPr>
            <a:picLocks noChangeAspect="1"/>
          </p:cNvPicPr>
          <p:nvPr userDrawn="1"/>
        </p:nvPicPr>
        <p:blipFill>
          <a:blip r:embed="rId2"/>
          <a:stretch>
            <a:fillRect/>
          </a:stretch>
        </p:blipFill>
        <p:spPr>
          <a:xfrm>
            <a:off x="10579442" y="144675"/>
            <a:ext cx="1210007" cy="979487"/>
          </a:xfrm>
          <a:prstGeom prst="rect">
            <a:avLst/>
          </a:prstGeom>
        </p:spPr>
      </p:pic>
      <p:sp>
        <p:nvSpPr>
          <p:cNvPr id="6" name="TextBox 5"/>
          <p:cNvSpPr txBox="1"/>
          <p:nvPr userDrawn="1"/>
        </p:nvSpPr>
        <p:spPr>
          <a:xfrm>
            <a:off x="438149" y="6281092"/>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cxnSp>
        <p:nvCxnSpPr>
          <p:cNvPr id="7" name="Straight Connector 6"/>
          <p:cNvCxnSpPr/>
          <p:nvPr userDrawn="1"/>
        </p:nvCxnSpPr>
        <p:spPr>
          <a:xfrm flipH="1">
            <a:off x="985837" y="1233489"/>
            <a:ext cx="1" cy="49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9837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52423F-5A1C-4D3D-9AC2-CD2659702EAE}" type="datetime1">
              <a:rPr lang="en-CA" smtClean="0"/>
              <a:t>26/05/2017</a:t>
            </a:fld>
            <a:endParaRPr lang="en-CA"/>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CA" dirty="0" smtClean="0"/>
              <a:t>Occupational Health Clinics for Ontario Workers Inc.</a:t>
            </a:r>
            <a:endParaRPr lang="en-CA" dirty="0"/>
          </a:p>
        </p:txBody>
      </p:sp>
      <p:sp>
        <p:nvSpPr>
          <p:cNvPr id="7" name="Slide Number Placeholder 6"/>
          <p:cNvSpPr>
            <a:spLocks noGrp="1"/>
          </p:cNvSpPr>
          <p:nvPr>
            <p:ph type="sldNum" sz="quarter" idx="12"/>
          </p:nvPr>
        </p:nvSpPr>
        <p:spPr/>
        <p:txBody>
          <a:bodyPr/>
          <a:lstStyle/>
          <a:p>
            <a:fld id="{2CA5057D-FE0F-4344-AC7A-11F65552B75D}" type="slidenum">
              <a:rPr lang="en-CA" smtClean="0"/>
              <a:t>‹#›</a:t>
            </a:fld>
            <a:endParaRPr lang="en-CA"/>
          </a:p>
        </p:txBody>
      </p:sp>
      <p:pic>
        <p:nvPicPr>
          <p:cNvPr id="8" name="Picture 7"/>
          <p:cNvPicPr>
            <a:picLocks noChangeAspect="1"/>
          </p:cNvPicPr>
          <p:nvPr userDrawn="1"/>
        </p:nvPicPr>
        <p:blipFill>
          <a:blip r:embed="rId2"/>
          <a:stretch>
            <a:fillRect/>
          </a:stretch>
        </p:blipFill>
        <p:spPr>
          <a:xfrm>
            <a:off x="10579442" y="144675"/>
            <a:ext cx="1210007" cy="979487"/>
          </a:xfrm>
          <a:prstGeom prst="rect">
            <a:avLst/>
          </a:prstGeom>
        </p:spPr>
      </p:pic>
      <p:sp>
        <p:nvSpPr>
          <p:cNvPr id="9" name="TextBox 8"/>
          <p:cNvSpPr txBox="1"/>
          <p:nvPr userDrawn="1"/>
        </p:nvSpPr>
        <p:spPr>
          <a:xfrm>
            <a:off x="438149" y="6281092"/>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cxnSp>
        <p:nvCxnSpPr>
          <p:cNvPr id="10" name="Straight Connector 9"/>
          <p:cNvCxnSpPr/>
          <p:nvPr userDrawn="1"/>
        </p:nvCxnSpPr>
        <p:spPr>
          <a:xfrm flipH="1">
            <a:off x="985837" y="1233489"/>
            <a:ext cx="1" cy="49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56327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1D799B-9BF7-4420-A6F3-49E832795F5C}" type="datetime1">
              <a:rPr lang="en-CA" smtClean="0"/>
              <a:t>26/05/2017</a:t>
            </a:fld>
            <a:endParaRPr lang="en-CA"/>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CA" smtClean="0"/>
              <a:t>Occupational Health Clinics for Ontario Workers Inc.</a:t>
            </a:r>
            <a:endParaRPr lang="en-CA"/>
          </a:p>
        </p:txBody>
      </p:sp>
      <p:sp>
        <p:nvSpPr>
          <p:cNvPr id="7" name="Slide Number Placeholder 6"/>
          <p:cNvSpPr>
            <a:spLocks noGrp="1"/>
          </p:cNvSpPr>
          <p:nvPr>
            <p:ph type="sldNum" sz="quarter" idx="12"/>
          </p:nvPr>
        </p:nvSpPr>
        <p:spPr/>
        <p:txBody>
          <a:bodyPr/>
          <a:lstStyle/>
          <a:p>
            <a:fld id="{2CA5057D-FE0F-4344-AC7A-11F65552B75D}" type="slidenum">
              <a:rPr lang="en-CA" smtClean="0"/>
              <a:t>‹#›</a:t>
            </a:fld>
            <a:endParaRPr lang="en-CA"/>
          </a:p>
        </p:txBody>
      </p:sp>
      <p:pic>
        <p:nvPicPr>
          <p:cNvPr id="8" name="Picture 7"/>
          <p:cNvPicPr>
            <a:picLocks noChangeAspect="1"/>
          </p:cNvPicPr>
          <p:nvPr userDrawn="1"/>
        </p:nvPicPr>
        <p:blipFill>
          <a:blip r:embed="rId2"/>
          <a:stretch>
            <a:fillRect/>
          </a:stretch>
        </p:blipFill>
        <p:spPr>
          <a:xfrm>
            <a:off x="10579442" y="144675"/>
            <a:ext cx="1210007" cy="979487"/>
          </a:xfrm>
          <a:prstGeom prst="rect">
            <a:avLst/>
          </a:prstGeom>
        </p:spPr>
      </p:pic>
      <p:sp>
        <p:nvSpPr>
          <p:cNvPr id="9" name="TextBox 8"/>
          <p:cNvSpPr txBox="1"/>
          <p:nvPr userDrawn="1"/>
        </p:nvSpPr>
        <p:spPr>
          <a:xfrm>
            <a:off x="438149" y="6281092"/>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cxnSp>
        <p:nvCxnSpPr>
          <p:cNvPr id="10" name="Straight Connector 9"/>
          <p:cNvCxnSpPr/>
          <p:nvPr userDrawn="1"/>
        </p:nvCxnSpPr>
        <p:spPr>
          <a:xfrm flipH="1">
            <a:off x="985837" y="1233489"/>
            <a:ext cx="1" cy="49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2634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alpha val="4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49331"/>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AA820E-3914-4F8D-AC4F-B96EB096403D}" type="datetime1">
              <a:rPr lang="en-CA" smtClean="0"/>
              <a:t>26/05/2017</a:t>
            </a:fld>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5057D-FE0F-4344-AC7A-11F65552B75D}" type="slidenum">
              <a:rPr lang="en-CA" smtClean="0"/>
              <a:t>‹#›</a:t>
            </a:fld>
            <a:endParaRPr lang="en-CA"/>
          </a:p>
        </p:txBody>
      </p:sp>
      <p:cxnSp>
        <p:nvCxnSpPr>
          <p:cNvPr id="7" name="Straight Connector 6"/>
          <p:cNvCxnSpPr/>
          <p:nvPr userDrawn="1"/>
        </p:nvCxnSpPr>
        <p:spPr>
          <a:xfrm flipH="1">
            <a:off x="985837" y="1233489"/>
            <a:ext cx="1" cy="49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39788" y="1124162"/>
            <a:ext cx="10515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5"/>
          <a:stretch>
            <a:fillRect/>
          </a:stretch>
        </p:blipFill>
        <p:spPr>
          <a:xfrm>
            <a:off x="10579442" y="144675"/>
            <a:ext cx="1210007" cy="979487"/>
          </a:xfrm>
          <a:prstGeom prst="rect">
            <a:avLst/>
          </a:prstGeom>
        </p:spPr>
      </p:pic>
      <p:sp>
        <p:nvSpPr>
          <p:cNvPr id="10" name="TextBox 9"/>
          <p:cNvSpPr txBox="1"/>
          <p:nvPr userDrawn="1"/>
        </p:nvSpPr>
        <p:spPr>
          <a:xfrm>
            <a:off x="438149" y="6281092"/>
            <a:ext cx="4848225" cy="461665"/>
          </a:xfrm>
          <a:prstGeom prst="rect">
            <a:avLst/>
          </a:prstGeom>
          <a:noFill/>
        </p:spPr>
        <p:txBody>
          <a:bodyPr wrap="square" rtlCol="0">
            <a:spAutoFit/>
          </a:bodyPr>
          <a:lstStyle/>
          <a:p>
            <a:r>
              <a:rPr lang="en-CA" sz="1200" dirty="0" smtClean="0"/>
              <a:t>Occupational Health Clinics for Ontario Workers Inc. </a:t>
            </a:r>
          </a:p>
          <a:p>
            <a:r>
              <a:rPr lang="en-CA" sz="1200" dirty="0" smtClean="0">
                <a:solidFill>
                  <a:srgbClr val="FF0000"/>
                </a:solidFill>
              </a:rPr>
              <a:t>Prevention Through Intervention </a:t>
            </a:r>
            <a:endParaRPr lang="en-CA" sz="1200" dirty="0">
              <a:solidFill>
                <a:srgbClr val="FF0000"/>
              </a:solidFill>
            </a:endParaRPr>
          </a:p>
        </p:txBody>
      </p:sp>
    </p:spTree>
    <p:extLst>
      <p:ext uri="{BB962C8B-B14F-4D97-AF65-F5344CB8AC3E}">
        <p14:creationId xmlns:p14="http://schemas.microsoft.com/office/powerpoint/2010/main" val="2263890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6" r:id="rId13"/>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5600" kern="1200">
          <a:solidFill>
            <a:schemeClr val="tx1"/>
          </a:solidFill>
          <a:latin typeface="Britannic Bold" panose="020B09030607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9" name="Picture 5" descr="OHCOW ppt foote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075364"/>
            <a:ext cx="1219200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sldNum" sz="quarter" idx="4"/>
          </p:nvPr>
        </p:nvSpPr>
        <p:spPr bwMode="auto">
          <a:xfrm>
            <a:off x="8737600" y="6381751"/>
            <a:ext cx="28448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r>
              <a:rPr lang="en-US" altLang="en-US"/>
              <a:t>Page </a:t>
            </a:r>
            <a:fld id="{0E07972A-E95C-41F7-83AF-A3884CC9D941}" type="slidenum">
              <a:rPr lang="en-US" altLang="en-US"/>
              <a:pPr/>
              <a:t>‹#›</a:t>
            </a:fld>
            <a:endParaRPr lang="en-US" altLang="en-US"/>
          </a:p>
        </p:txBody>
      </p:sp>
    </p:spTree>
    <p:extLst>
      <p:ext uri="{BB962C8B-B14F-4D97-AF65-F5344CB8AC3E}">
        <p14:creationId xmlns:p14="http://schemas.microsoft.com/office/powerpoint/2010/main" val="1898080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hf hdr="0" dt="0"/>
  <p:txStyles>
    <p:titleStyle>
      <a:lvl1pPr algn="ctr" rtl="0" eaLnBrk="0" fontAlgn="base" hangingPunct="0">
        <a:spcBef>
          <a:spcPct val="0"/>
        </a:spcBef>
        <a:spcAft>
          <a:spcPct val="0"/>
        </a:spcAft>
        <a:defRPr sz="4400" b="1">
          <a:solidFill>
            <a:schemeClr val="tx1"/>
          </a:solidFill>
          <a:effectLst/>
          <a:latin typeface="+mj-lt"/>
          <a:ea typeface="+mj-ea"/>
          <a:cs typeface="+mj-cs"/>
        </a:defRPr>
      </a:lvl1pPr>
      <a:lvl2pPr algn="ctr" rtl="0" eaLnBrk="0" fontAlgn="base" hangingPunct="0">
        <a:spcBef>
          <a:spcPct val="0"/>
        </a:spcBef>
        <a:spcAft>
          <a:spcPct val="0"/>
        </a:spcAft>
        <a:defRPr sz="4400" b="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b="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b="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b="1">
          <a:solidFill>
            <a:schemeClr val="tx1"/>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hyperlink" Target="file:///\\172.16.42.254\baizanac\Office%20Ergonomics\Office%20Ergo%20Calculator.xls" TargetMode="Externa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www.ohcow.on.ca/ergotools/rula/index.php"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hyperlink" Target="mailto:ottawa@ohcow.on.c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ohcow.on.ca/ergotools" TargetMode="Externa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1454" y="3496815"/>
            <a:ext cx="9100039" cy="1153647"/>
          </a:xfrm>
        </p:spPr>
        <p:txBody>
          <a:bodyPr>
            <a:normAutofit fontScale="90000"/>
          </a:bodyPr>
          <a:lstStyle/>
          <a:p>
            <a:r>
              <a:rPr lang="en-CA" sz="6800" dirty="0" smtClean="0">
                <a:latin typeface="Britannic Bold" panose="020B0903060703020204" pitchFamily="34" charset="0"/>
              </a:rPr>
              <a:t>Online Ergonomic Tools</a:t>
            </a:r>
            <a:endParaRPr lang="en-CA" sz="6800" dirty="0">
              <a:latin typeface="Britannic Bold" panose="020B0903060703020204" pitchFamily="34" charset="0"/>
            </a:endParaRPr>
          </a:p>
        </p:txBody>
      </p:sp>
      <p:sp>
        <p:nvSpPr>
          <p:cNvPr id="3" name="Subtitle 2"/>
          <p:cNvSpPr>
            <a:spLocks noGrp="1"/>
          </p:cNvSpPr>
          <p:nvPr>
            <p:ph type="subTitle" idx="1"/>
          </p:nvPr>
        </p:nvSpPr>
        <p:spPr>
          <a:xfrm>
            <a:off x="2016369" y="4650462"/>
            <a:ext cx="9144000" cy="1655762"/>
          </a:xfrm>
        </p:spPr>
        <p:txBody>
          <a:bodyPr/>
          <a:lstStyle/>
          <a:p>
            <a:r>
              <a:rPr lang="en-CA" dirty="0" smtClean="0">
                <a:latin typeface="+mj-lt"/>
              </a:rPr>
              <a:t>Presented by Chelsie </a:t>
            </a:r>
            <a:r>
              <a:rPr lang="en-CA" dirty="0" smtClean="0">
                <a:latin typeface="+mj-lt"/>
              </a:rPr>
              <a:t>Baizana</a:t>
            </a:r>
            <a:r>
              <a:rPr lang="en-CA" dirty="0" smtClean="0">
                <a:latin typeface="+mj-lt"/>
              </a:rPr>
              <a:t>, </a:t>
            </a:r>
            <a:r>
              <a:rPr lang="en-CA" dirty="0" err="1" smtClean="0">
                <a:latin typeface="+mj-lt"/>
              </a:rPr>
              <a:t>B.Sc</a:t>
            </a:r>
            <a:r>
              <a:rPr lang="en-CA" dirty="0" smtClean="0">
                <a:latin typeface="+mj-lt"/>
              </a:rPr>
              <a:t>, </a:t>
            </a:r>
            <a:r>
              <a:rPr lang="en-CA" dirty="0" err="1" smtClean="0">
                <a:latin typeface="+mj-lt"/>
              </a:rPr>
              <a:t>M.Sc</a:t>
            </a:r>
            <a:endParaRPr lang="en-CA" dirty="0">
              <a:latin typeface="+mj-lt"/>
            </a:endParaRPr>
          </a:p>
        </p:txBody>
      </p:sp>
      <p:pic>
        <p:nvPicPr>
          <p:cNvPr id="4" name="Picture 3"/>
          <p:cNvPicPr>
            <a:picLocks noChangeAspect="1"/>
          </p:cNvPicPr>
          <p:nvPr/>
        </p:nvPicPr>
        <p:blipFill>
          <a:blip r:embed="rId3"/>
          <a:stretch>
            <a:fillRect/>
          </a:stretch>
        </p:blipFill>
        <p:spPr>
          <a:xfrm>
            <a:off x="3413979" y="1837625"/>
            <a:ext cx="5153025" cy="1419225"/>
          </a:xfrm>
          <a:prstGeom prst="rect">
            <a:avLst/>
          </a:prstGeom>
        </p:spPr>
      </p:pic>
    </p:spTree>
    <p:extLst>
      <p:ext uri="{BB962C8B-B14F-4D97-AF65-F5344CB8AC3E}">
        <p14:creationId xmlns:p14="http://schemas.microsoft.com/office/powerpoint/2010/main" val="2526509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29708" y="266217"/>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Your Chair – Seat Height</a:t>
            </a:r>
            <a:endParaRPr lang="en-CA" sz="5600" dirty="0">
              <a:latin typeface="Britannic Bold" panose="020B0903060703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87" y="1998481"/>
            <a:ext cx="4024373" cy="3018279"/>
          </a:xfrm>
          <a:prstGeom prst="rect">
            <a:avLst/>
          </a:prstGeom>
        </p:spPr>
      </p:pic>
      <p:cxnSp>
        <p:nvCxnSpPr>
          <p:cNvPr id="10" name="Straight Connector 9"/>
          <p:cNvCxnSpPr/>
          <p:nvPr/>
        </p:nvCxnSpPr>
        <p:spPr>
          <a:xfrm>
            <a:off x="5868228" y="2758061"/>
            <a:ext cx="2125702" cy="28679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978389" y="3030081"/>
            <a:ext cx="321082" cy="1541919"/>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404" y="1998482"/>
            <a:ext cx="4012638" cy="3009479"/>
          </a:xfrm>
          <a:prstGeom prst="rect">
            <a:avLst/>
          </a:prstGeom>
        </p:spPr>
      </p:pic>
      <p:cxnSp>
        <p:nvCxnSpPr>
          <p:cNvPr id="11" name="Straight Connector 10"/>
          <p:cNvCxnSpPr/>
          <p:nvPr/>
        </p:nvCxnSpPr>
        <p:spPr>
          <a:xfrm flipV="1">
            <a:off x="2648932" y="2828041"/>
            <a:ext cx="1178350" cy="7341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535810" y="2901459"/>
            <a:ext cx="113122" cy="1444298"/>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861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7356" y="300885"/>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Your Chair – Armrests</a:t>
            </a:r>
            <a:endParaRPr lang="en-CA" sz="5600" dirty="0">
              <a:latin typeface="Britannic Bold" panose="020B0903060703020204" pitchFamily="34" charset="0"/>
            </a:endParaRPr>
          </a:p>
        </p:txBody>
      </p:sp>
      <p:sp>
        <p:nvSpPr>
          <p:cNvPr id="6" name="Rectangle 5"/>
          <p:cNvSpPr/>
          <p:nvPr/>
        </p:nvSpPr>
        <p:spPr>
          <a:xfrm>
            <a:off x="1328379" y="1891768"/>
            <a:ext cx="6096000" cy="2862322"/>
          </a:xfrm>
          <a:prstGeom prst="rect">
            <a:avLst/>
          </a:prstGeom>
        </p:spPr>
        <p:txBody>
          <a:bodyPr>
            <a:spAutoFit/>
          </a:bodyPr>
          <a:lstStyle/>
          <a:p>
            <a:pPr marL="285750" indent="-285750">
              <a:buClr>
                <a:srgbClr val="FF0000"/>
              </a:buClr>
              <a:buFont typeface="Wingdings" panose="05000000000000000000" pitchFamily="2" charset="2"/>
              <a:buChar char="v"/>
            </a:pPr>
            <a:r>
              <a:rPr lang="en-US" altLang="en-US" dirty="0"/>
              <a:t>Allows shoulders to </a:t>
            </a:r>
            <a:r>
              <a:rPr lang="en-US" altLang="en-US" dirty="0" smtClean="0"/>
              <a:t>relax</a:t>
            </a:r>
          </a:p>
          <a:p>
            <a:pPr marL="285750" indent="-285750">
              <a:buClr>
                <a:srgbClr val="FF0000"/>
              </a:buClr>
              <a:buFont typeface="Wingdings" panose="05000000000000000000" pitchFamily="2" charset="2"/>
              <a:buChar char="v"/>
            </a:pPr>
            <a:r>
              <a:rPr lang="en-US" altLang="en-US" dirty="0" smtClean="0"/>
              <a:t>Supports </a:t>
            </a:r>
            <a:r>
              <a:rPr lang="en-US" altLang="en-US" dirty="0"/>
              <a:t>arm </a:t>
            </a:r>
            <a:r>
              <a:rPr lang="en-US" altLang="en-US" dirty="0" smtClean="0"/>
              <a:t>weight</a:t>
            </a:r>
          </a:p>
          <a:p>
            <a:pPr marL="285750" indent="-285750">
              <a:buClr>
                <a:srgbClr val="FF0000"/>
              </a:buClr>
              <a:buFont typeface="Wingdings" panose="05000000000000000000" pitchFamily="2" charset="2"/>
              <a:buChar char="v"/>
            </a:pPr>
            <a:r>
              <a:rPr lang="en-US" altLang="en-US" dirty="0" smtClean="0"/>
              <a:t>Relieves </a:t>
            </a:r>
            <a:r>
              <a:rPr lang="en-US" altLang="en-US" dirty="0"/>
              <a:t>neck tension</a:t>
            </a:r>
          </a:p>
          <a:p>
            <a:pPr marL="285750" indent="-285750">
              <a:buClr>
                <a:srgbClr val="FF0000"/>
              </a:buClr>
              <a:buFont typeface="Wingdings" panose="05000000000000000000" pitchFamily="2" charset="2"/>
              <a:buChar char="v"/>
            </a:pPr>
            <a:endParaRPr lang="en-US" altLang="en-US" dirty="0" smtClean="0"/>
          </a:p>
          <a:p>
            <a:pPr marL="285750" indent="-285750">
              <a:buClr>
                <a:srgbClr val="FF0000"/>
              </a:buClr>
              <a:buFont typeface="Wingdings" panose="05000000000000000000" pitchFamily="2" charset="2"/>
              <a:buChar char="v"/>
            </a:pPr>
            <a:r>
              <a:rPr lang="en-US" altLang="en-US" dirty="0" smtClean="0"/>
              <a:t>Adjustable </a:t>
            </a:r>
          </a:p>
          <a:p>
            <a:pPr marL="285750" indent="-285750">
              <a:buClr>
                <a:srgbClr val="FF0000"/>
              </a:buClr>
              <a:buFont typeface="Wingdings" panose="05000000000000000000" pitchFamily="2" charset="2"/>
              <a:buChar char="v"/>
            </a:pPr>
            <a:r>
              <a:rPr lang="en-US" altLang="en-US" dirty="0" smtClean="0"/>
              <a:t>Width </a:t>
            </a:r>
            <a:r>
              <a:rPr lang="en-US" altLang="en-US" dirty="0"/>
              <a:t>adjustability </a:t>
            </a:r>
            <a:r>
              <a:rPr lang="en-US" altLang="en-US" dirty="0" smtClean="0"/>
              <a:t>option</a:t>
            </a:r>
          </a:p>
          <a:p>
            <a:pPr marL="285750" indent="-285750">
              <a:buClr>
                <a:srgbClr val="FF0000"/>
              </a:buClr>
              <a:buFont typeface="Wingdings" panose="05000000000000000000" pitchFamily="2" charset="2"/>
              <a:buChar char="v"/>
            </a:pPr>
            <a:r>
              <a:rPr lang="en-US" altLang="en-US" dirty="0" smtClean="0"/>
              <a:t>Height</a:t>
            </a:r>
          </a:p>
          <a:p>
            <a:pPr marL="285750" indent="-285750">
              <a:buClr>
                <a:srgbClr val="FF0000"/>
              </a:buClr>
              <a:buFont typeface="Wingdings" panose="05000000000000000000" pitchFamily="2" charset="2"/>
              <a:buChar char="v"/>
            </a:pPr>
            <a:r>
              <a:rPr lang="en-US" altLang="en-US" dirty="0" smtClean="0"/>
              <a:t>Slide forward and backward</a:t>
            </a:r>
            <a:endParaRPr lang="en-US" altLang="en-US" dirty="0"/>
          </a:p>
          <a:p>
            <a:pPr marL="285750" indent="-285750">
              <a:buClr>
                <a:srgbClr val="FF0000"/>
              </a:buClr>
              <a:buFont typeface="Wingdings" panose="05000000000000000000" pitchFamily="2" charset="2"/>
              <a:buChar char="v"/>
            </a:pPr>
            <a:endParaRPr lang="en-US" altLang="en-US" dirty="0" smtClean="0"/>
          </a:p>
          <a:p>
            <a:pPr marL="285750" indent="-285750">
              <a:buClr>
                <a:srgbClr val="FF0000"/>
              </a:buClr>
              <a:buFont typeface="Wingdings" panose="05000000000000000000" pitchFamily="2" charset="2"/>
              <a:buChar char="v"/>
            </a:pPr>
            <a:r>
              <a:rPr lang="en-US" altLang="en-US" dirty="0" smtClean="0"/>
              <a:t>Can </a:t>
            </a:r>
            <a:r>
              <a:rPr lang="en-US" altLang="en-US" dirty="0"/>
              <a:t>be changed/removed</a:t>
            </a:r>
          </a:p>
        </p:txBody>
      </p:sp>
      <p:pic>
        <p:nvPicPr>
          <p:cNvPr id="7" name="Picture 6"/>
          <p:cNvPicPr>
            <a:picLocks noChangeAspect="1"/>
          </p:cNvPicPr>
          <p:nvPr/>
        </p:nvPicPr>
        <p:blipFill rotWithShape="1">
          <a:blip r:embed="rId2"/>
          <a:srcRect l="8577" r="459" b="28930"/>
          <a:stretch/>
        </p:blipFill>
        <p:spPr>
          <a:xfrm>
            <a:off x="5494286" y="1585787"/>
            <a:ext cx="2817845" cy="4116276"/>
          </a:xfrm>
          <a:prstGeom prst="rect">
            <a:avLst/>
          </a:prstGeom>
        </p:spPr>
      </p:pic>
      <p:pic>
        <p:nvPicPr>
          <p:cNvPr id="8" name="Picture 7"/>
          <p:cNvPicPr>
            <a:picLocks noChangeAspect="1"/>
          </p:cNvPicPr>
          <p:nvPr/>
        </p:nvPicPr>
        <p:blipFill rotWithShape="1">
          <a:blip r:embed="rId3"/>
          <a:srcRect l="13889" t="1542" r="2198" b="5664"/>
          <a:stretch/>
        </p:blipFill>
        <p:spPr>
          <a:xfrm>
            <a:off x="8790448" y="1587263"/>
            <a:ext cx="2799838" cy="4114800"/>
          </a:xfrm>
          <a:prstGeom prst="rect">
            <a:avLst/>
          </a:prstGeom>
        </p:spPr>
      </p:pic>
    </p:spTree>
    <p:extLst>
      <p:ext uri="{BB962C8B-B14F-4D97-AF65-F5344CB8AC3E}">
        <p14:creationId xmlns:p14="http://schemas.microsoft.com/office/powerpoint/2010/main" val="2053499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32169" y="271345"/>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Keyboard Trays</a:t>
            </a:r>
            <a:endParaRPr lang="en-CA" sz="5600" dirty="0">
              <a:latin typeface="Britannic Bold" panose="020B0903060703020204" pitchFamily="34" charset="0"/>
            </a:endParaRPr>
          </a:p>
        </p:txBody>
      </p:sp>
      <p:sp>
        <p:nvSpPr>
          <p:cNvPr id="8" name="Rectangle 7"/>
          <p:cNvSpPr/>
          <p:nvPr/>
        </p:nvSpPr>
        <p:spPr>
          <a:xfrm>
            <a:off x="1344912" y="2194243"/>
            <a:ext cx="6919083" cy="1938992"/>
          </a:xfrm>
          <a:prstGeom prst="rect">
            <a:avLst/>
          </a:prstGeom>
        </p:spPr>
        <p:txBody>
          <a:bodyPr wrap="square">
            <a:spAutoFit/>
          </a:bodyPr>
          <a:lstStyle/>
          <a:p>
            <a:pPr marL="342900" indent="-342900">
              <a:buClr>
                <a:srgbClr val="FF0000"/>
              </a:buClr>
              <a:buFont typeface="Wingdings" panose="05000000000000000000" pitchFamily="2" charset="2"/>
              <a:buChar char="v"/>
              <a:tabLst>
                <a:tab pos="1651000" algn="l"/>
              </a:tabLst>
              <a:defRPr/>
            </a:pPr>
            <a:r>
              <a:rPr lang="en-US" altLang="en-US" sz="2400" dirty="0" smtClean="0"/>
              <a:t>Want elbow joint at 90° with shoulders relaxed</a:t>
            </a:r>
            <a:endParaRPr lang="en-US" altLang="en-US" sz="2400" dirty="0"/>
          </a:p>
          <a:p>
            <a:pPr marL="342900" indent="-342900">
              <a:buClr>
                <a:srgbClr val="FF0000"/>
              </a:buClr>
              <a:buFont typeface="Wingdings" panose="05000000000000000000" pitchFamily="2" charset="2"/>
              <a:buChar char="v"/>
              <a:tabLst>
                <a:tab pos="1651000" algn="l"/>
              </a:tabLst>
              <a:defRPr/>
            </a:pPr>
            <a:endParaRPr lang="en-US" altLang="en-US" sz="2400" dirty="0" smtClean="0"/>
          </a:p>
          <a:p>
            <a:pPr marL="342900" indent="-342900">
              <a:buClr>
                <a:srgbClr val="FF0000"/>
              </a:buClr>
              <a:buFont typeface="Wingdings" panose="05000000000000000000" pitchFamily="2" charset="2"/>
              <a:buChar char="v"/>
              <a:tabLst>
                <a:tab pos="1651000" algn="l"/>
              </a:tabLst>
              <a:defRPr/>
            </a:pPr>
            <a:r>
              <a:rPr lang="en-US" altLang="en-US" sz="2400" dirty="0" smtClean="0"/>
              <a:t>Elbow Height</a:t>
            </a:r>
          </a:p>
          <a:p>
            <a:pPr marL="342900" indent="-342900">
              <a:buClr>
                <a:srgbClr val="FF0000"/>
              </a:buClr>
              <a:buFont typeface="Wingdings" panose="05000000000000000000" pitchFamily="2" charset="2"/>
              <a:buChar char="v"/>
              <a:tabLst>
                <a:tab pos="1651000" algn="l"/>
              </a:tabLst>
              <a:defRPr/>
            </a:pPr>
            <a:endParaRPr lang="en-US" altLang="en-US" sz="2400" dirty="0" smtClean="0"/>
          </a:p>
          <a:p>
            <a:pPr marL="342900" indent="-342900">
              <a:buClr>
                <a:srgbClr val="FF0000"/>
              </a:buClr>
              <a:buFont typeface="Wingdings" panose="05000000000000000000" pitchFamily="2" charset="2"/>
              <a:buChar char="v"/>
              <a:tabLst>
                <a:tab pos="1651000" algn="l"/>
              </a:tabLst>
              <a:defRPr/>
            </a:pPr>
            <a:r>
              <a:rPr lang="en-US" altLang="en-US" sz="2400" dirty="0" smtClean="0"/>
              <a:t>Keep arms close to body </a:t>
            </a:r>
          </a:p>
        </p:txBody>
      </p:sp>
      <p:pic>
        <p:nvPicPr>
          <p:cNvPr id="2" name="Picture 1"/>
          <p:cNvPicPr>
            <a:picLocks noChangeAspect="1"/>
          </p:cNvPicPr>
          <p:nvPr/>
        </p:nvPicPr>
        <p:blipFill>
          <a:blip r:embed="rId2"/>
          <a:stretch>
            <a:fillRect/>
          </a:stretch>
        </p:blipFill>
        <p:spPr>
          <a:xfrm>
            <a:off x="8105088" y="2194243"/>
            <a:ext cx="3429000" cy="3419475"/>
          </a:xfrm>
          <a:prstGeom prst="rect">
            <a:avLst/>
          </a:prstGeom>
        </p:spPr>
      </p:pic>
    </p:spTree>
    <p:extLst>
      <p:ext uri="{BB962C8B-B14F-4D97-AF65-F5344CB8AC3E}">
        <p14:creationId xmlns:p14="http://schemas.microsoft.com/office/powerpoint/2010/main" val="4024178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505" y="2232997"/>
            <a:ext cx="5524500" cy="3105150"/>
          </a:xfrm>
          <a:prstGeom prst="rect">
            <a:avLst/>
          </a:prstGeom>
        </p:spPr>
      </p:pic>
      <p:sp>
        <p:nvSpPr>
          <p:cNvPr id="5" name="Title 1"/>
          <p:cNvSpPr txBox="1">
            <a:spLocks noGrp="1"/>
          </p:cNvSpPr>
          <p:nvPr>
            <p:ph type="title"/>
          </p:nvPr>
        </p:nvSpPr>
        <p:spPr>
          <a:xfrm>
            <a:off x="737998" y="252427"/>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Ideal Keyboard Trays</a:t>
            </a:r>
            <a:endParaRPr lang="en-CA" sz="5600" dirty="0">
              <a:latin typeface="Britannic Bold" panose="020B0903060703020204" pitchFamily="34" charset="0"/>
            </a:endParaRPr>
          </a:p>
        </p:txBody>
      </p:sp>
      <p:sp>
        <p:nvSpPr>
          <p:cNvPr id="3" name="TextBox 2"/>
          <p:cNvSpPr txBox="1"/>
          <p:nvPr/>
        </p:nvSpPr>
        <p:spPr>
          <a:xfrm>
            <a:off x="7210885" y="2369800"/>
            <a:ext cx="4391010" cy="2831544"/>
          </a:xfrm>
          <a:prstGeom prst="rect">
            <a:avLst/>
          </a:prstGeom>
          <a:noFill/>
        </p:spPr>
        <p:txBody>
          <a:bodyPr wrap="none" rtlCol="0">
            <a:spAutoFit/>
          </a:bodyPr>
          <a:lstStyle/>
          <a:p>
            <a:pPr marL="571500" indent="-571500">
              <a:buClr>
                <a:srgbClr val="FF0000"/>
              </a:buClr>
              <a:buFont typeface="Wingdings" panose="05000000000000000000" pitchFamily="2" charset="2"/>
              <a:buChar char="v"/>
            </a:pPr>
            <a:r>
              <a:rPr lang="en-CA" sz="4000" dirty="0" smtClean="0"/>
              <a:t>Sturdy surface</a:t>
            </a:r>
          </a:p>
          <a:p>
            <a:pPr marL="571500" indent="-571500">
              <a:buClr>
                <a:srgbClr val="FF0000"/>
              </a:buClr>
              <a:buFont typeface="Wingdings" panose="05000000000000000000" pitchFamily="2" charset="2"/>
              <a:buChar char="v"/>
            </a:pPr>
            <a:r>
              <a:rPr lang="en-CA" sz="4000" dirty="0" smtClean="0"/>
              <a:t>Angle and height </a:t>
            </a:r>
          </a:p>
          <a:p>
            <a:pPr marL="571500" indent="-571500">
              <a:buClr>
                <a:srgbClr val="FF0000"/>
              </a:buClr>
              <a:buFont typeface="Wingdings" panose="05000000000000000000" pitchFamily="2" charset="2"/>
              <a:buChar char="v"/>
            </a:pPr>
            <a:r>
              <a:rPr lang="en-CA" sz="4000" dirty="0" smtClean="0"/>
              <a:t>adjustability</a:t>
            </a:r>
          </a:p>
          <a:p>
            <a:pPr marL="571500" indent="-571500">
              <a:buClr>
                <a:srgbClr val="FF0000"/>
              </a:buClr>
              <a:buFont typeface="Wingdings" panose="05000000000000000000" pitchFamily="2" charset="2"/>
              <a:buChar char="v"/>
            </a:pPr>
            <a:r>
              <a:rPr lang="en-CA" sz="4000" dirty="0" smtClean="0"/>
              <a:t>65 cm </a:t>
            </a:r>
            <a:r>
              <a:rPr lang="en-CA" sz="4000" dirty="0" smtClean="0"/>
              <a:t>wide</a:t>
            </a:r>
            <a:endParaRPr lang="en-CA" sz="4000" dirty="0" smtClean="0"/>
          </a:p>
          <a:p>
            <a:endParaRPr lang="en-CA" dirty="0"/>
          </a:p>
        </p:txBody>
      </p:sp>
    </p:spTree>
    <p:extLst>
      <p:ext uri="{BB962C8B-B14F-4D97-AF65-F5344CB8AC3E}">
        <p14:creationId xmlns:p14="http://schemas.microsoft.com/office/powerpoint/2010/main" val="1843383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762786" y="1301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Keyboard Trays to Avoid</a:t>
            </a:r>
            <a:endParaRPr lang="en-CA" sz="5600" dirty="0">
              <a:latin typeface="Britannic Bold" panose="020B0903060703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r="-601" b="26031"/>
          <a:stretch/>
        </p:blipFill>
        <p:spPr>
          <a:xfrm>
            <a:off x="1033068" y="2424552"/>
            <a:ext cx="3934746" cy="1844096"/>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054" b="2354"/>
          <a:stretch/>
        </p:blipFill>
        <p:spPr>
          <a:xfrm>
            <a:off x="5189712" y="2036066"/>
            <a:ext cx="3891005" cy="2236181"/>
          </a:xfrm>
          <a:prstGeom prst="rect">
            <a:avLst/>
          </a:prstGeom>
        </p:spPr>
      </p:pic>
      <p:pic>
        <p:nvPicPr>
          <p:cNvPr id="12" name="Picture 11"/>
          <p:cNvPicPr>
            <a:picLocks noChangeAspect="1"/>
          </p:cNvPicPr>
          <p:nvPr/>
        </p:nvPicPr>
        <p:blipFill rotWithShape="1">
          <a:blip r:embed="rId5"/>
          <a:srcRect l="366" t="3234" r="-366" b="9865"/>
          <a:stretch/>
        </p:blipFill>
        <p:spPr>
          <a:xfrm>
            <a:off x="9080717" y="1747743"/>
            <a:ext cx="2867025" cy="2259724"/>
          </a:xfrm>
          <a:prstGeom prst="rect">
            <a:avLst/>
          </a:prstGeom>
        </p:spPr>
      </p:pic>
      <p:sp>
        <p:nvSpPr>
          <p:cNvPr id="6" name="TextBox 5"/>
          <p:cNvSpPr txBox="1"/>
          <p:nvPr/>
        </p:nvSpPr>
        <p:spPr>
          <a:xfrm>
            <a:off x="1146049" y="4649697"/>
            <a:ext cx="3924001" cy="923330"/>
          </a:xfrm>
          <a:prstGeom prst="rect">
            <a:avLst/>
          </a:prstGeom>
          <a:noFill/>
        </p:spPr>
        <p:txBody>
          <a:bodyPr wrap="square" rtlCol="0">
            <a:spAutoFit/>
          </a:bodyPr>
          <a:lstStyle/>
          <a:p>
            <a:r>
              <a:rPr lang="en-CA" dirty="0" smtClean="0"/>
              <a:t>Tray with slide-out platform for the mouse: tray is unsteady, and causes user to lean on the right hip</a:t>
            </a:r>
            <a:endParaRPr lang="en-CA" dirty="0"/>
          </a:p>
        </p:txBody>
      </p:sp>
      <p:sp>
        <p:nvSpPr>
          <p:cNvPr id="10" name="TextBox 9"/>
          <p:cNvSpPr txBox="1"/>
          <p:nvPr/>
        </p:nvSpPr>
        <p:spPr>
          <a:xfrm>
            <a:off x="5189712" y="4649697"/>
            <a:ext cx="3924001" cy="646331"/>
          </a:xfrm>
          <a:prstGeom prst="rect">
            <a:avLst/>
          </a:prstGeom>
          <a:noFill/>
        </p:spPr>
        <p:txBody>
          <a:bodyPr wrap="square" rtlCol="0">
            <a:spAutoFit/>
          </a:bodyPr>
          <a:lstStyle/>
          <a:p>
            <a:r>
              <a:rPr lang="en-CA" dirty="0" smtClean="0"/>
              <a:t>Rail keyboard trays: are not adjustable in height or angle</a:t>
            </a:r>
            <a:endParaRPr lang="en-CA" dirty="0"/>
          </a:p>
        </p:txBody>
      </p:sp>
      <p:sp>
        <p:nvSpPr>
          <p:cNvPr id="13" name="TextBox 12"/>
          <p:cNvSpPr txBox="1"/>
          <p:nvPr/>
        </p:nvSpPr>
        <p:spPr>
          <a:xfrm>
            <a:off x="9353037" y="4649697"/>
            <a:ext cx="2971777" cy="1200329"/>
          </a:xfrm>
          <a:prstGeom prst="rect">
            <a:avLst/>
          </a:prstGeom>
          <a:noFill/>
        </p:spPr>
        <p:txBody>
          <a:bodyPr wrap="square" rtlCol="0">
            <a:spAutoFit/>
          </a:bodyPr>
          <a:lstStyle/>
          <a:p>
            <a:r>
              <a:rPr lang="en-CA" dirty="0" smtClean="0"/>
              <a:t>Small keyboard trays: no space for the mouse, which causes user to place the mouse on the desk</a:t>
            </a:r>
            <a:endParaRPr lang="en-CA" dirty="0"/>
          </a:p>
        </p:txBody>
      </p:sp>
    </p:spTree>
    <p:extLst>
      <p:ext uri="{BB962C8B-B14F-4D97-AF65-F5344CB8AC3E}">
        <p14:creationId xmlns:p14="http://schemas.microsoft.com/office/powerpoint/2010/main" val="2137701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018" y="2337953"/>
            <a:ext cx="4474717" cy="259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710042" y="232593"/>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Screen Height - Ideal</a:t>
            </a:r>
            <a:endParaRPr lang="en-CA" sz="5600" dirty="0">
              <a:latin typeface="Britannic Bold" panose="020B0903060703020204" pitchFamily="34" charset="0"/>
            </a:endParaRPr>
          </a:p>
        </p:txBody>
      </p:sp>
      <p:cxnSp>
        <p:nvCxnSpPr>
          <p:cNvPr id="2050" name="AutoShape 2"/>
          <p:cNvCxnSpPr>
            <a:cxnSpLocks noChangeShapeType="1"/>
          </p:cNvCxnSpPr>
          <p:nvPr/>
        </p:nvCxnSpPr>
        <p:spPr bwMode="auto">
          <a:xfrm flipV="1">
            <a:off x="8043590" y="2788384"/>
            <a:ext cx="1930510" cy="9088"/>
          </a:xfrm>
          <a:prstGeom prst="straightConnector1">
            <a:avLst/>
          </a:prstGeom>
          <a:noFill/>
          <a:ln w="22225">
            <a:solidFill>
              <a:srgbClr val="FF0000"/>
            </a:solidFill>
            <a:prstDash val="sysDot"/>
            <a:round/>
            <a:headEnd/>
            <a:tailEnd/>
          </a:ln>
          <a:extLst>
            <a:ext uri="{909E8E84-426E-40DD-AFC4-6F175D3DCCD1}">
              <a14:hiddenFill xmlns:a14="http://schemas.microsoft.com/office/drawing/2010/main">
                <a:noFill/>
              </a14:hiddenFill>
            </a:ext>
          </a:extLst>
        </p:spPr>
      </p:cxnSp>
      <p:sp>
        <p:nvSpPr>
          <p:cNvPr id="10" name="TextBox 9"/>
          <p:cNvSpPr txBox="1"/>
          <p:nvPr/>
        </p:nvSpPr>
        <p:spPr>
          <a:xfrm>
            <a:off x="1894889" y="2337953"/>
            <a:ext cx="4167845" cy="1569660"/>
          </a:xfrm>
          <a:prstGeom prst="rect">
            <a:avLst/>
          </a:prstGeom>
          <a:noFill/>
        </p:spPr>
        <p:txBody>
          <a:bodyPr wrap="square" rtlCol="0">
            <a:spAutoFit/>
          </a:bodyPr>
          <a:lstStyle/>
          <a:p>
            <a:r>
              <a:rPr lang="en-CA" sz="2400" dirty="0" smtClean="0"/>
              <a:t>The monitor should be:</a:t>
            </a:r>
          </a:p>
          <a:p>
            <a:pPr marL="342900" indent="-342900">
              <a:buClr>
                <a:srgbClr val="FF0000"/>
              </a:buClr>
              <a:buFont typeface="Wingdings" panose="05000000000000000000" pitchFamily="2" charset="2"/>
              <a:buChar char="v"/>
            </a:pPr>
            <a:r>
              <a:rPr lang="en-CA" sz="2400" dirty="0" smtClean="0"/>
              <a:t>Directly in front of user</a:t>
            </a:r>
          </a:p>
          <a:p>
            <a:pPr marL="342900" indent="-342900">
              <a:buClr>
                <a:srgbClr val="FF0000"/>
              </a:buClr>
              <a:buFont typeface="Wingdings" panose="05000000000000000000" pitchFamily="2" charset="2"/>
              <a:buChar char="v"/>
            </a:pPr>
            <a:r>
              <a:rPr lang="en-CA" sz="2400" dirty="0" smtClean="0"/>
              <a:t>Situated at seated eye height</a:t>
            </a:r>
          </a:p>
          <a:p>
            <a:pPr marL="342900" indent="-342900">
              <a:buClr>
                <a:srgbClr val="FF0000"/>
              </a:buClr>
              <a:buFont typeface="Wingdings" panose="05000000000000000000" pitchFamily="2" charset="2"/>
              <a:buChar char="v"/>
            </a:pPr>
            <a:r>
              <a:rPr lang="en-CA" sz="2400" dirty="0" smtClean="0"/>
              <a:t>Arm’s length away from user</a:t>
            </a:r>
          </a:p>
        </p:txBody>
      </p:sp>
    </p:spTree>
    <p:extLst>
      <p:ext uri="{BB962C8B-B14F-4D97-AF65-F5344CB8AC3E}">
        <p14:creationId xmlns:p14="http://schemas.microsoft.com/office/powerpoint/2010/main" val="253040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10043" y="232593"/>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Screen Height - AVOID</a:t>
            </a:r>
            <a:endParaRPr lang="en-CA" sz="5600" dirty="0">
              <a:latin typeface="Britannic Bold" panose="020B0903060703020204" pitchFamily="34" charset="0"/>
            </a:endParaRPr>
          </a:p>
        </p:txBody>
      </p:sp>
      <p:pic>
        <p:nvPicPr>
          <p:cNvPr id="1031" name="Picture 7" descr="1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1" y="1928482"/>
            <a:ext cx="2646747" cy="179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1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176" y="1928482"/>
            <a:ext cx="2633333" cy="182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18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5017" y="1963480"/>
            <a:ext cx="2828799" cy="179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645920" y="4019069"/>
            <a:ext cx="2646747" cy="923330"/>
          </a:xfrm>
          <a:prstGeom prst="rect">
            <a:avLst/>
          </a:prstGeom>
          <a:noFill/>
        </p:spPr>
        <p:txBody>
          <a:bodyPr wrap="square" rtlCol="0">
            <a:spAutoFit/>
          </a:bodyPr>
          <a:lstStyle/>
          <a:p>
            <a:r>
              <a:rPr lang="en-CA" dirty="0" smtClean="0"/>
              <a:t>When the monitor is too low, the neck is flexed</a:t>
            </a:r>
            <a:endParaRPr lang="en-CA" dirty="0"/>
          </a:p>
        </p:txBody>
      </p:sp>
      <p:sp>
        <p:nvSpPr>
          <p:cNvPr id="16" name="TextBox 15"/>
          <p:cNvSpPr txBox="1"/>
          <p:nvPr/>
        </p:nvSpPr>
        <p:spPr>
          <a:xfrm>
            <a:off x="5032176" y="4022320"/>
            <a:ext cx="2633333" cy="923330"/>
          </a:xfrm>
          <a:prstGeom prst="rect">
            <a:avLst/>
          </a:prstGeom>
          <a:noFill/>
        </p:spPr>
        <p:txBody>
          <a:bodyPr wrap="square" rtlCol="0">
            <a:spAutoFit/>
          </a:bodyPr>
          <a:lstStyle/>
          <a:p>
            <a:r>
              <a:rPr lang="en-CA" dirty="0" smtClean="0"/>
              <a:t>When the monitor to too high, the neck is extended</a:t>
            </a:r>
            <a:endParaRPr lang="en-CA" dirty="0"/>
          </a:p>
        </p:txBody>
      </p:sp>
      <p:sp>
        <p:nvSpPr>
          <p:cNvPr id="17" name="TextBox 16"/>
          <p:cNvSpPr txBox="1"/>
          <p:nvPr/>
        </p:nvSpPr>
        <p:spPr>
          <a:xfrm>
            <a:off x="8405016" y="4019069"/>
            <a:ext cx="2828799" cy="923330"/>
          </a:xfrm>
          <a:prstGeom prst="rect">
            <a:avLst/>
          </a:prstGeom>
          <a:noFill/>
        </p:spPr>
        <p:txBody>
          <a:bodyPr wrap="square" rtlCol="0">
            <a:spAutoFit/>
          </a:bodyPr>
          <a:lstStyle/>
          <a:p>
            <a:r>
              <a:rPr lang="en-CA" dirty="0" smtClean="0"/>
              <a:t>When the  monitor is not directly in front of the user, the neck is twisted</a:t>
            </a:r>
            <a:endParaRPr lang="en-CA" dirty="0"/>
          </a:p>
        </p:txBody>
      </p:sp>
    </p:spTree>
    <p:extLst>
      <p:ext uri="{BB962C8B-B14F-4D97-AF65-F5344CB8AC3E}">
        <p14:creationId xmlns:p14="http://schemas.microsoft.com/office/powerpoint/2010/main" val="7700525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781639" y="1301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Office Ergonomics Calculator</a:t>
            </a:r>
            <a:endParaRPr lang="en-CA" sz="5600" dirty="0">
              <a:latin typeface="Britannic Bold" panose="020B0903060703020204" pitchFamily="34" charset="0"/>
            </a:endParaRPr>
          </a:p>
        </p:txBody>
      </p:sp>
      <p:pic>
        <p:nvPicPr>
          <p:cNvPr id="5" name="Picture 4"/>
          <p:cNvPicPr>
            <a:picLocks noChangeAspect="1"/>
          </p:cNvPicPr>
          <p:nvPr/>
        </p:nvPicPr>
        <p:blipFill>
          <a:blip r:embed="rId2"/>
          <a:stretch>
            <a:fillRect/>
          </a:stretch>
        </p:blipFill>
        <p:spPr>
          <a:xfrm>
            <a:off x="1643602" y="2204448"/>
            <a:ext cx="4229100" cy="2562225"/>
          </a:xfrm>
          <a:prstGeom prst="rect">
            <a:avLst/>
          </a:prstGeom>
        </p:spPr>
      </p:pic>
      <p:pic>
        <p:nvPicPr>
          <p:cNvPr id="6" name="Picture 5"/>
          <p:cNvPicPr>
            <a:picLocks noChangeAspect="1"/>
          </p:cNvPicPr>
          <p:nvPr/>
        </p:nvPicPr>
        <p:blipFill>
          <a:blip r:embed="rId3"/>
          <a:stretch>
            <a:fillRect/>
          </a:stretch>
        </p:blipFill>
        <p:spPr>
          <a:xfrm>
            <a:off x="6531450" y="3928473"/>
            <a:ext cx="4219575" cy="1676400"/>
          </a:xfrm>
          <a:prstGeom prst="rect">
            <a:avLst/>
          </a:prstGeom>
        </p:spPr>
      </p:pic>
      <p:pic>
        <p:nvPicPr>
          <p:cNvPr id="7" name="Picture 6"/>
          <p:cNvPicPr>
            <a:picLocks noChangeAspect="1"/>
          </p:cNvPicPr>
          <p:nvPr/>
        </p:nvPicPr>
        <p:blipFill>
          <a:blip r:embed="rId4"/>
          <a:stretch>
            <a:fillRect/>
          </a:stretch>
        </p:blipFill>
        <p:spPr>
          <a:xfrm>
            <a:off x="6540975" y="1782437"/>
            <a:ext cx="4210050" cy="1819275"/>
          </a:xfrm>
          <a:prstGeom prst="rect">
            <a:avLst/>
          </a:prstGeom>
        </p:spPr>
      </p:pic>
      <p:sp>
        <p:nvSpPr>
          <p:cNvPr id="2" name="Rectangle 1"/>
          <p:cNvSpPr/>
          <p:nvPr/>
        </p:nvSpPr>
        <p:spPr>
          <a:xfrm>
            <a:off x="1364113" y="5420207"/>
            <a:ext cx="2210733" cy="369332"/>
          </a:xfrm>
          <a:prstGeom prst="rect">
            <a:avLst/>
          </a:prstGeom>
        </p:spPr>
        <p:txBody>
          <a:bodyPr wrap="none">
            <a:spAutoFit/>
          </a:bodyPr>
          <a:lstStyle/>
          <a:p>
            <a:r>
              <a:rPr lang="en-CA" dirty="0" smtClean="0"/>
              <a:t>Office Ergo </a:t>
            </a:r>
            <a:r>
              <a:rPr lang="en-CA" dirty="0" smtClean="0">
                <a:hlinkClick r:id="rId5" action="ppaction://hlinkfile"/>
              </a:rPr>
              <a:t>Calculator</a:t>
            </a:r>
            <a:endParaRPr lang="en-CA" dirty="0"/>
          </a:p>
        </p:txBody>
      </p:sp>
    </p:spTree>
    <p:extLst>
      <p:ext uri="{BB962C8B-B14F-4D97-AF65-F5344CB8AC3E}">
        <p14:creationId xmlns:p14="http://schemas.microsoft.com/office/powerpoint/2010/main" val="386521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ROSA</a:t>
            </a:r>
            <a:endParaRPr lang="en-CA" dirty="0"/>
          </a:p>
        </p:txBody>
      </p:sp>
      <p:sp>
        <p:nvSpPr>
          <p:cNvPr id="3" name="Content Placeholder 2"/>
          <p:cNvSpPr>
            <a:spLocks noGrp="1"/>
          </p:cNvSpPr>
          <p:nvPr>
            <p:ph idx="1"/>
          </p:nvPr>
        </p:nvSpPr>
        <p:spPr>
          <a:xfrm>
            <a:off x="1348154" y="1746494"/>
            <a:ext cx="10515600" cy="4351338"/>
          </a:xfrm>
        </p:spPr>
        <p:txBody>
          <a:bodyPr>
            <a:normAutofit/>
          </a:bodyPr>
          <a:lstStyle/>
          <a:p>
            <a:pPr>
              <a:buClr>
                <a:srgbClr val="C00000"/>
              </a:buClr>
              <a:buFont typeface="Wingdings" panose="05000000000000000000" pitchFamily="2" charset="2"/>
              <a:buChar char="v"/>
            </a:pPr>
            <a:r>
              <a:rPr lang="en-CA" sz="2400" dirty="0"/>
              <a:t>The Rapid Office Strain Assessment – Allows a quick evaluation of the office workstation, provides a 1-10 scale representing risk level (10 is higher)</a:t>
            </a:r>
          </a:p>
          <a:p>
            <a:pPr marL="0" indent="0">
              <a:buClr>
                <a:srgbClr val="C00000"/>
              </a:buClr>
              <a:buNone/>
            </a:pPr>
            <a:endParaRPr lang="en-CA" sz="2400" dirty="0" smtClean="0"/>
          </a:p>
          <a:p>
            <a:pPr>
              <a:buClr>
                <a:srgbClr val="C00000"/>
              </a:buClr>
              <a:buFont typeface="Wingdings" panose="05000000000000000000" pitchFamily="2" charset="2"/>
              <a:buChar char="v"/>
            </a:pPr>
            <a:r>
              <a:rPr lang="en-CA" sz="2400" dirty="0" smtClean="0"/>
              <a:t>Risk </a:t>
            </a:r>
            <a:r>
              <a:rPr lang="en-CA" sz="2400" dirty="0"/>
              <a:t>Factors and ideal postures identified using the CSA Standards on Office Ergonomics (CSA Z412</a:t>
            </a:r>
            <a:r>
              <a:rPr lang="en-CA" sz="2400" dirty="0" smtClean="0"/>
              <a:t>)</a:t>
            </a:r>
          </a:p>
          <a:p>
            <a:pPr marL="0" indent="0">
              <a:buClr>
                <a:srgbClr val="C00000"/>
              </a:buClr>
              <a:buNone/>
            </a:pPr>
            <a:endParaRPr lang="en-CA" sz="2400" b="1" dirty="0" smtClean="0"/>
          </a:p>
          <a:p>
            <a:pPr>
              <a:buClr>
                <a:srgbClr val="C00000"/>
              </a:buClr>
              <a:buFont typeface="Wingdings" panose="05000000000000000000" pitchFamily="2" charset="2"/>
              <a:buChar char="v"/>
            </a:pPr>
            <a:r>
              <a:rPr lang="en-CA" sz="2400" dirty="0" smtClean="0"/>
              <a:t>ROSA looks at chair</a:t>
            </a:r>
            <a:r>
              <a:rPr lang="en-CA" sz="2400" dirty="0"/>
              <a:t>, monitor, telephone, keyboard and mouse </a:t>
            </a:r>
          </a:p>
          <a:p>
            <a:pPr marL="0" indent="0">
              <a:buNone/>
            </a:pPr>
            <a:endParaRPr lang="en-CA" sz="2400" dirty="0"/>
          </a:p>
        </p:txBody>
      </p:sp>
    </p:spTree>
    <p:extLst>
      <p:ext uri="{BB962C8B-B14F-4D97-AF65-F5344CB8AC3E}">
        <p14:creationId xmlns:p14="http://schemas.microsoft.com/office/powerpoint/2010/main" val="597904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498" y="197831"/>
            <a:ext cx="8229600" cy="1143000"/>
          </a:xfrm>
        </p:spPr>
        <p:txBody>
          <a:bodyPr/>
          <a:lstStyle/>
          <a:p>
            <a:pPr>
              <a:defRPr/>
            </a:pPr>
            <a:r>
              <a:rPr lang="en-CA" dirty="0" smtClean="0"/>
              <a:t>ROSA Example</a:t>
            </a:r>
            <a:endParaRPr lang="en-CA" dirty="0"/>
          </a:p>
        </p:txBody>
      </p:sp>
      <p:pic>
        <p:nvPicPr>
          <p:cNvPr id="3891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44053" y="1236093"/>
            <a:ext cx="7486741" cy="4892145"/>
          </a:xfrm>
        </p:spPr>
      </p:pic>
      <p:grpSp>
        <p:nvGrpSpPr>
          <p:cNvPr id="11" name="Group 10"/>
          <p:cNvGrpSpPr>
            <a:grpSpLocks/>
          </p:cNvGrpSpPr>
          <p:nvPr/>
        </p:nvGrpSpPr>
        <p:grpSpPr bwMode="auto">
          <a:xfrm>
            <a:off x="1825303" y="1362784"/>
            <a:ext cx="8097715" cy="2708415"/>
            <a:chOff x="457200" y="1524000"/>
            <a:chExt cx="8229600" cy="2362200"/>
          </a:xfrm>
        </p:grpSpPr>
        <p:sp>
          <p:nvSpPr>
            <p:cNvPr id="6" name="Rounded Rectangle 5"/>
            <p:cNvSpPr/>
            <p:nvPr/>
          </p:nvSpPr>
          <p:spPr>
            <a:xfrm>
              <a:off x="457200" y="1524000"/>
              <a:ext cx="8229600" cy="23622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8922" name="TextBox 6"/>
            <p:cNvSpPr txBox="1">
              <a:spLocks noChangeArrowheads="1"/>
            </p:cNvSpPr>
            <p:nvPr/>
          </p:nvSpPr>
          <p:spPr bwMode="auto">
            <a:xfrm>
              <a:off x="2738269" y="1560704"/>
              <a:ext cx="4114801" cy="38100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CA" altLang="en-US" sz="1800" dirty="0"/>
                <a:t>Select one of these options</a:t>
              </a:r>
            </a:p>
          </p:txBody>
        </p:sp>
      </p:grpSp>
      <p:grpSp>
        <p:nvGrpSpPr>
          <p:cNvPr id="10" name="Group 9"/>
          <p:cNvGrpSpPr>
            <a:grpSpLocks/>
          </p:cNvGrpSpPr>
          <p:nvPr/>
        </p:nvGrpSpPr>
        <p:grpSpPr bwMode="auto">
          <a:xfrm>
            <a:off x="1825303" y="4071199"/>
            <a:ext cx="8097715" cy="2130426"/>
            <a:chOff x="457200" y="3995307"/>
            <a:chExt cx="8229600" cy="2100693"/>
          </a:xfrm>
        </p:grpSpPr>
        <p:sp>
          <p:nvSpPr>
            <p:cNvPr id="8" name="Rounded Rectangle 7"/>
            <p:cNvSpPr/>
            <p:nvPr/>
          </p:nvSpPr>
          <p:spPr>
            <a:xfrm>
              <a:off x="457200" y="3995307"/>
              <a:ext cx="8229600" cy="210069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8920" name="TextBox 8"/>
            <p:cNvSpPr txBox="1">
              <a:spLocks noChangeArrowheads="1"/>
            </p:cNvSpPr>
            <p:nvPr/>
          </p:nvSpPr>
          <p:spPr bwMode="auto">
            <a:xfrm>
              <a:off x="2667000" y="4038600"/>
              <a:ext cx="4114800" cy="38100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CA" altLang="en-US" sz="1800" dirty="0"/>
                <a:t>Select any of these options</a:t>
              </a:r>
            </a:p>
          </p:txBody>
        </p:sp>
      </p:grpSp>
    </p:spTree>
    <p:extLst>
      <p:ext uri="{BB962C8B-B14F-4D97-AF65-F5344CB8AC3E}">
        <p14:creationId xmlns:p14="http://schemas.microsoft.com/office/powerpoint/2010/main" val="36120539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1339362" y="2057401"/>
            <a:ext cx="5384800" cy="4525963"/>
          </a:xfrm>
        </p:spPr>
        <p:txBody>
          <a:bodyPr>
            <a:normAutofit/>
          </a:bodyPr>
          <a:lstStyle/>
          <a:p>
            <a:pPr>
              <a:buClr>
                <a:srgbClr val="C00000"/>
              </a:buClr>
              <a:buFont typeface="Wingdings" panose="05000000000000000000" pitchFamily="2" charset="2"/>
              <a:buChar char="v"/>
            </a:pPr>
            <a:r>
              <a:rPr lang="en-CA" sz="2400" dirty="0"/>
              <a:t>Cost Ontario workplaces </a:t>
            </a:r>
            <a:r>
              <a:rPr lang="en-CA" sz="2400" dirty="0">
                <a:solidFill>
                  <a:srgbClr val="C00000"/>
                </a:solidFill>
              </a:rPr>
              <a:t>$1.2 Billion</a:t>
            </a:r>
            <a:r>
              <a:rPr lang="en-CA" sz="2400" dirty="0">
                <a:solidFill>
                  <a:srgbClr val="0065C3"/>
                </a:solidFill>
              </a:rPr>
              <a:t> </a:t>
            </a:r>
            <a:r>
              <a:rPr lang="en-CA" sz="2400" dirty="0"/>
              <a:t>per year</a:t>
            </a:r>
          </a:p>
          <a:p>
            <a:pPr>
              <a:buClr>
                <a:srgbClr val="C00000"/>
              </a:buClr>
              <a:buFont typeface="Wingdings" panose="05000000000000000000" pitchFamily="2" charset="2"/>
              <a:buChar char="v"/>
            </a:pPr>
            <a:r>
              <a:rPr lang="en-CA" sz="2400" dirty="0"/>
              <a:t>MSDs </a:t>
            </a:r>
            <a:r>
              <a:rPr lang="en-CA" sz="2400" dirty="0">
                <a:solidFill>
                  <a:srgbClr val="C00000"/>
                </a:solidFill>
              </a:rPr>
              <a:t>account for 44% of injuries</a:t>
            </a:r>
            <a:r>
              <a:rPr lang="en-CA" sz="2400" dirty="0">
                <a:solidFill>
                  <a:srgbClr val="0065C3"/>
                </a:solidFill>
              </a:rPr>
              <a:t> </a:t>
            </a:r>
            <a:r>
              <a:rPr lang="en-CA" sz="2400" dirty="0"/>
              <a:t>where a worker missed work</a:t>
            </a:r>
          </a:p>
          <a:p>
            <a:pPr>
              <a:buClr>
                <a:srgbClr val="C00000"/>
              </a:buClr>
              <a:buFont typeface="Wingdings" panose="05000000000000000000" pitchFamily="2" charset="2"/>
              <a:buChar char="v"/>
            </a:pPr>
            <a:r>
              <a:rPr lang="en-CA" sz="2400" dirty="0">
                <a:solidFill>
                  <a:srgbClr val="C00000"/>
                </a:solidFill>
              </a:rPr>
              <a:t>Preventing MSDs</a:t>
            </a:r>
            <a:r>
              <a:rPr lang="en-CA" sz="2400" dirty="0">
                <a:solidFill>
                  <a:srgbClr val="0065C3"/>
                </a:solidFill>
              </a:rPr>
              <a:t> </a:t>
            </a:r>
            <a:r>
              <a:rPr lang="en-CA" sz="2400" dirty="0"/>
              <a:t>means more employees </a:t>
            </a:r>
            <a:r>
              <a:rPr lang="en-CA" sz="2400" dirty="0">
                <a:solidFill>
                  <a:srgbClr val="C00000"/>
                </a:solidFill>
              </a:rPr>
              <a:t>go home healthy and safe </a:t>
            </a:r>
            <a:r>
              <a:rPr lang="en-CA" sz="2400" dirty="0"/>
              <a:t>at the end of the day</a:t>
            </a:r>
          </a:p>
        </p:txBody>
      </p:sp>
      <p:sp>
        <p:nvSpPr>
          <p:cNvPr id="5" name="Content Placeholder 4"/>
          <p:cNvSpPr>
            <a:spLocks noGrp="1"/>
          </p:cNvSpPr>
          <p:nvPr>
            <p:ph sz="half" idx="2"/>
          </p:nvPr>
        </p:nvSpPr>
        <p:spPr>
          <a:xfrm>
            <a:off x="7085345" y="1845274"/>
            <a:ext cx="4038600" cy="4493161"/>
          </a:xfrm>
        </p:spPr>
        <p:txBody>
          <a:bodyPr>
            <a:noAutofit/>
          </a:bodyPr>
          <a:lstStyle/>
          <a:p>
            <a:pPr algn="ctr">
              <a:buNone/>
            </a:pPr>
            <a:r>
              <a:rPr lang="en-CA" sz="7200" spc="-500" dirty="0">
                <a:solidFill>
                  <a:srgbClr val="C00000"/>
                </a:solidFill>
              </a:rPr>
              <a:t>$1.2 </a:t>
            </a:r>
            <a:r>
              <a:rPr lang="en-CA" sz="7200" dirty="0">
                <a:solidFill>
                  <a:srgbClr val="C00000"/>
                </a:solidFill>
              </a:rPr>
              <a:t>Billion</a:t>
            </a:r>
          </a:p>
          <a:p>
            <a:pPr algn="ctr">
              <a:buNone/>
            </a:pPr>
            <a:r>
              <a:rPr lang="en-CA" sz="11500" dirty="0">
                <a:solidFill>
                  <a:srgbClr val="C00000"/>
                </a:solidFill>
              </a:rPr>
              <a:t>44%</a:t>
            </a:r>
            <a:endParaRPr lang="en-CA" sz="8000" dirty="0">
              <a:solidFill>
                <a:srgbClr val="C00000"/>
              </a:solidFill>
            </a:endParaRPr>
          </a:p>
        </p:txBody>
      </p:sp>
      <p:sp>
        <p:nvSpPr>
          <p:cNvPr id="7" name="Title 1"/>
          <p:cNvSpPr>
            <a:spLocks noGrp="1"/>
          </p:cNvSpPr>
          <p:nvPr>
            <p:ph type="title"/>
          </p:nvPr>
        </p:nvSpPr>
        <p:spPr>
          <a:xfrm>
            <a:off x="741484" y="177922"/>
            <a:ext cx="10972800" cy="1143000"/>
          </a:xfrm>
        </p:spPr>
        <p:txBody>
          <a:bodyPr>
            <a:noAutofit/>
          </a:bodyPr>
          <a:lstStyle>
            <a:lvl1pPr>
              <a:defRPr sz="3200" baseline="0">
                <a:solidFill>
                  <a:srgbClr val="FF5D00"/>
                </a:solidFill>
              </a:defRPr>
            </a:lvl1pPr>
          </a:lstStyle>
          <a:p>
            <a:r>
              <a:rPr lang="en-US" sz="5600" dirty="0" smtClean="0">
                <a:solidFill>
                  <a:schemeClr val="tx1"/>
                </a:solidFill>
              </a:rPr>
              <a:t>MSD’s in Ontario</a:t>
            </a:r>
            <a:endParaRPr lang="en-US" sz="5600" dirty="0">
              <a:solidFill>
                <a:schemeClr val="tx1"/>
              </a:solidFill>
            </a:endParaRPr>
          </a:p>
        </p:txBody>
      </p:sp>
    </p:spTree>
    <p:extLst>
      <p:ext uri="{BB962C8B-B14F-4D97-AF65-F5344CB8AC3E}">
        <p14:creationId xmlns:p14="http://schemas.microsoft.com/office/powerpoint/2010/main" val="386997891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ROSA - Chair Depth</a:t>
            </a:r>
            <a:endParaRPr lang="en-CA" dirty="0"/>
          </a:p>
        </p:txBody>
      </p:sp>
      <p:pic>
        <p:nvPicPr>
          <p:cNvPr id="39939"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06997" y="1393722"/>
            <a:ext cx="3770312" cy="275828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7968" y="1441444"/>
            <a:ext cx="3706424" cy="268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1678" y="2996952"/>
            <a:ext cx="3551922" cy="299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1257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108" y="114162"/>
            <a:ext cx="10515600" cy="1325563"/>
          </a:xfrm>
        </p:spPr>
        <p:txBody>
          <a:bodyPr/>
          <a:lstStyle/>
          <a:p>
            <a:pPr>
              <a:defRPr/>
            </a:pPr>
            <a:r>
              <a:rPr lang="en-CA" dirty="0" smtClean="0"/>
              <a:t>ROSA - Monitor</a:t>
            </a:r>
            <a:endParaRPr lang="en-CA" dirty="0"/>
          </a:p>
        </p:txBody>
      </p:sp>
      <p:pic>
        <p:nvPicPr>
          <p:cNvPr id="4301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9696" y="1196753"/>
            <a:ext cx="5472608" cy="461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524805"/>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107" y="87785"/>
            <a:ext cx="10515600" cy="1325563"/>
          </a:xfrm>
        </p:spPr>
        <p:txBody>
          <a:bodyPr/>
          <a:lstStyle/>
          <a:p>
            <a:pPr>
              <a:defRPr/>
            </a:pPr>
            <a:r>
              <a:rPr lang="en-CA" dirty="0" smtClean="0"/>
              <a:t>ROSA - Telephone</a:t>
            </a:r>
            <a:endParaRPr lang="en-CA" dirty="0"/>
          </a:p>
        </p:txBody>
      </p:sp>
      <p:pic>
        <p:nvPicPr>
          <p:cNvPr id="4403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0870" y="1268761"/>
            <a:ext cx="5630261" cy="449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43655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070" y="105369"/>
            <a:ext cx="10515600" cy="1325563"/>
          </a:xfrm>
        </p:spPr>
        <p:txBody>
          <a:bodyPr/>
          <a:lstStyle/>
          <a:p>
            <a:pPr>
              <a:defRPr/>
            </a:pPr>
            <a:r>
              <a:rPr lang="en-CA" dirty="0" smtClean="0"/>
              <a:t>ROSA - Mouse</a:t>
            </a:r>
            <a:endParaRPr lang="en-CA" dirty="0"/>
          </a:p>
        </p:txBody>
      </p:sp>
      <p:pic>
        <p:nvPicPr>
          <p:cNvPr id="4506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2024" y="1196753"/>
            <a:ext cx="5507952" cy="468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08385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ROSA - Keyboard</a:t>
            </a:r>
            <a:endParaRPr lang="en-CA" dirty="0"/>
          </a:p>
        </p:txBody>
      </p:sp>
      <p:sp>
        <p:nvSpPr>
          <p:cNvPr id="46083" name="Slide Number Placeholder 3"/>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67BC99-E61A-4FF4-A9F7-A4F4F12EC336}" type="slidenum">
              <a:rPr lang="en-US" altLang="en-US" smtClean="0"/>
              <a:pPr/>
              <a:t>24</a:t>
            </a:fld>
            <a:endParaRPr lang="en-US" altLang="en-US" smtClean="0"/>
          </a:p>
        </p:txBody>
      </p:sp>
      <p:pic>
        <p:nvPicPr>
          <p:cNvPr id="4608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7728" y="1417638"/>
            <a:ext cx="5020460" cy="417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159237"/>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ROSA - Scores</a:t>
            </a:r>
            <a:endParaRPr lang="en-CA" dirty="0"/>
          </a:p>
        </p:txBody>
      </p:sp>
      <p:sp>
        <p:nvSpPr>
          <p:cNvPr id="3" name="Content Placeholder 2"/>
          <p:cNvSpPr>
            <a:spLocks noGrp="1"/>
          </p:cNvSpPr>
          <p:nvPr>
            <p:ph idx="1"/>
          </p:nvPr>
        </p:nvSpPr>
        <p:spPr>
          <a:xfrm>
            <a:off x="1847529" y="1124744"/>
            <a:ext cx="8731917" cy="4802218"/>
          </a:xfrm>
        </p:spPr>
        <p:txBody>
          <a:bodyPr/>
          <a:lstStyle/>
          <a:p>
            <a:r>
              <a:rPr lang="en-CA" dirty="0" smtClean="0"/>
              <a:t>Scores of 5 or greater – ↑ Discomfort</a:t>
            </a:r>
          </a:p>
          <a:p>
            <a:r>
              <a:rPr lang="en-CA" dirty="0" smtClean="0"/>
              <a:t>Have an Ergonomics Assessment completed</a:t>
            </a:r>
            <a:endParaRPr lang="en-CA" dirty="0"/>
          </a:p>
        </p:txBody>
      </p:sp>
      <p:pic>
        <p:nvPicPr>
          <p:cNvPr id="5" name="Picture 4"/>
          <p:cNvPicPr>
            <a:picLocks noChangeAspect="1"/>
          </p:cNvPicPr>
          <p:nvPr/>
        </p:nvPicPr>
        <p:blipFill>
          <a:blip r:embed="rId2"/>
          <a:stretch>
            <a:fillRect/>
          </a:stretch>
        </p:blipFill>
        <p:spPr>
          <a:xfrm>
            <a:off x="2561984" y="2267744"/>
            <a:ext cx="7068033" cy="3590112"/>
          </a:xfrm>
          <a:prstGeom prst="rect">
            <a:avLst/>
          </a:prstGeom>
        </p:spPr>
      </p:pic>
    </p:spTree>
    <p:extLst>
      <p:ext uri="{BB962C8B-B14F-4D97-AF65-F5344CB8AC3E}">
        <p14:creationId xmlns:p14="http://schemas.microsoft.com/office/powerpoint/2010/main" val="42610456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ROSA - Reporting</a:t>
            </a:r>
            <a:endParaRPr lang="en-US" dirty="0"/>
          </a:p>
        </p:txBody>
      </p:sp>
      <p:pic>
        <p:nvPicPr>
          <p:cNvPr id="5" name="Picture 4"/>
          <p:cNvPicPr>
            <a:picLocks noChangeAspect="1"/>
          </p:cNvPicPr>
          <p:nvPr/>
        </p:nvPicPr>
        <p:blipFill>
          <a:blip r:embed="rId2"/>
          <a:stretch>
            <a:fillRect/>
          </a:stretch>
        </p:blipFill>
        <p:spPr>
          <a:xfrm>
            <a:off x="3250344" y="1268760"/>
            <a:ext cx="5893657" cy="4465656"/>
          </a:xfrm>
          <a:prstGeom prst="rect">
            <a:avLst/>
          </a:prstGeom>
        </p:spPr>
      </p:pic>
    </p:spTree>
    <p:extLst>
      <p:ext uri="{BB962C8B-B14F-4D97-AF65-F5344CB8AC3E}">
        <p14:creationId xmlns:p14="http://schemas.microsoft.com/office/powerpoint/2010/main" val="2790749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ROSA - Results</a:t>
            </a:r>
            <a:endParaRPr lang="en-CA" dirty="0"/>
          </a:p>
        </p:txBody>
      </p:sp>
      <p:sp>
        <p:nvSpPr>
          <p:cNvPr id="4" name="Slide Number Placeholder 3"/>
          <p:cNvSpPr>
            <a:spLocks noGrp="1"/>
          </p:cNvSpPr>
          <p:nvPr>
            <p:ph type="sldNum" sz="quarter" idx="10"/>
          </p:nvPr>
        </p:nvSpPr>
        <p:spPr/>
        <p:txBody>
          <a:bodyPr/>
          <a:lstStyle/>
          <a:p>
            <a:r>
              <a:rPr lang="en-US" altLang="en-US" smtClean="0"/>
              <a:t>Page </a:t>
            </a:r>
            <a:fld id="{D9C02798-D75C-40FE-AB90-43F96847FCEF}" type="slidenum">
              <a:rPr lang="en-US" altLang="en-US" b="1" smtClean="0"/>
              <a:pPr/>
              <a:t>27</a:t>
            </a:fld>
            <a:endParaRPr lang="en-US" altLang="en-US" b="1" dirty="0"/>
          </a:p>
        </p:txBody>
      </p:sp>
      <p:pic>
        <p:nvPicPr>
          <p:cNvPr id="5" name="Picture 4"/>
          <p:cNvPicPr>
            <a:picLocks noChangeAspect="1"/>
          </p:cNvPicPr>
          <p:nvPr/>
        </p:nvPicPr>
        <p:blipFill>
          <a:blip r:embed="rId2"/>
          <a:stretch>
            <a:fillRect/>
          </a:stretch>
        </p:blipFill>
        <p:spPr>
          <a:xfrm>
            <a:off x="3851188" y="1268760"/>
            <a:ext cx="4489624" cy="4424792"/>
          </a:xfrm>
          <a:prstGeom prst="rect">
            <a:avLst/>
          </a:prstGeom>
        </p:spPr>
      </p:pic>
    </p:spTree>
    <p:extLst>
      <p:ext uri="{BB962C8B-B14F-4D97-AF65-F5344CB8AC3E}">
        <p14:creationId xmlns:p14="http://schemas.microsoft.com/office/powerpoint/2010/main" val="32152610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2428" y="3156411"/>
            <a:ext cx="4979697" cy="369332"/>
          </a:xfrm>
          <a:prstGeom prst="rect">
            <a:avLst/>
          </a:prstGeom>
        </p:spPr>
        <p:txBody>
          <a:bodyPr wrap="none">
            <a:spAutoFit/>
          </a:bodyPr>
          <a:lstStyle/>
          <a:p>
            <a:r>
              <a:rPr lang="en-CA" dirty="0"/>
              <a:t>http://www.ohcow.on.ca/ergotools/rosa/index.php</a:t>
            </a:r>
            <a:endParaRPr lang="en-CA" dirty="0"/>
          </a:p>
        </p:txBody>
      </p:sp>
      <p:sp>
        <p:nvSpPr>
          <p:cNvPr id="5" name="Title 1"/>
          <p:cNvSpPr>
            <a:spLocks noGrp="1"/>
          </p:cNvSpPr>
          <p:nvPr>
            <p:ph type="title"/>
          </p:nvPr>
        </p:nvSpPr>
        <p:spPr>
          <a:xfrm>
            <a:off x="838200" y="149331"/>
            <a:ext cx="10515600" cy="1325563"/>
          </a:xfrm>
        </p:spPr>
        <p:txBody>
          <a:bodyPr/>
          <a:lstStyle/>
          <a:p>
            <a:r>
              <a:rPr lang="en-CA" dirty="0" smtClean="0"/>
              <a:t>ROSA - Example</a:t>
            </a:r>
            <a:endParaRPr lang="en-CA" dirty="0"/>
          </a:p>
        </p:txBody>
      </p:sp>
    </p:spTree>
    <p:extLst>
      <p:ext uri="{BB962C8B-B14F-4D97-AF65-F5344CB8AC3E}">
        <p14:creationId xmlns:p14="http://schemas.microsoft.com/office/powerpoint/2010/main" val="1694851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ROSA - Subjects &amp; Procedure</a:t>
            </a:r>
            <a:endParaRPr lang="en-CA" dirty="0"/>
          </a:p>
        </p:txBody>
      </p:sp>
      <p:sp>
        <p:nvSpPr>
          <p:cNvPr id="3" name="Content Placeholder 2"/>
          <p:cNvSpPr>
            <a:spLocks noGrp="1"/>
          </p:cNvSpPr>
          <p:nvPr>
            <p:ph idx="1"/>
          </p:nvPr>
        </p:nvSpPr>
        <p:spPr>
          <a:xfrm>
            <a:off x="1242646" y="1834417"/>
            <a:ext cx="10515600" cy="4351338"/>
          </a:xfrm>
        </p:spPr>
        <p:txBody>
          <a:bodyPr>
            <a:normAutofit/>
          </a:bodyPr>
          <a:lstStyle/>
          <a:p>
            <a:r>
              <a:rPr lang="en-CA" dirty="0" smtClean="0"/>
              <a:t>72 Office Workers were recruited from a local hospital’s administrative staff.</a:t>
            </a:r>
          </a:p>
          <a:p>
            <a:r>
              <a:rPr lang="en-CA" dirty="0" smtClean="0"/>
              <a:t>Each workstation was assessed using ROSA.</a:t>
            </a:r>
          </a:p>
          <a:p>
            <a:r>
              <a:rPr lang="en-CA" dirty="0" smtClean="0"/>
              <a:t>Each worker completed a discomfort questionnaire (Hedge et al., 1999).</a:t>
            </a:r>
          </a:p>
          <a:p>
            <a:endParaRPr lang="en-CA" sz="1800" dirty="0"/>
          </a:p>
        </p:txBody>
      </p:sp>
    </p:spTree>
    <p:extLst>
      <p:ext uri="{BB962C8B-B14F-4D97-AF65-F5344CB8AC3E}">
        <p14:creationId xmlns:p14="http://schemas.microsoft.com/office/powerpoint/2010/main" val="2774241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108" y="99597"/>
            <a:ext cx="10515600" cy="1325563"/>
          </a:xfrm>
        </p:spPr>
        <p:txBody>
          <a:bodyPr>
            <a:normAutofit/>
          </a:bodyPr>
          <a:lstStyle/>
          <a:p>
            <a:r>
              <a:rPr lang="en-CA" sz="5600" dirty="0" smtClean="0">
                <a:latin typeface="Britannic Bold" panose="020B0903060703020204" pitchFamily="34" charset="0"/>
              </a:rPr>
              <a:t>Defining Ergonomics</a:t>
            </a:r>
            <a:endParaRPr lang="en-CA" sz="5600" dirty="0">
              <a:latin typeface="Britannic Bold" panose="020B0903060703020204" pitchFamily="34" charset="0"/>
            </a:endParaRPr>
          </a:p>
        </p:txBody>
      </p:sp>
      <p:sp>
        <p:nvSpPr>
          <p:cNvPr id="6" name="Rectangle 5"/>
          <p:cNvSpPr/>
          <p:nvPr/>
        </p:nvSpPr>
        <p:spPr>
          <a:xfrm>
            <a:off x="3584648" y="2170865"/>
            <a:ext cx="6656174" cy="1569660"/>
          </a:xfrm>
          <a:prstGeom prst="rect">
            <a:avLst/>
          </a:prstGeom>
        </p:spPr>
        <p:txBody>
          <a:bodyPr wrap="square">
            <a:spAutoFit/>
          </a:bodyPr>
          <a:lstStyle/>
          <a:p>
            <a:pPr algn="ctr">
              <a:tabLst>
                <a:tab pos="1651000" algn="l"/>
              </a:tabLst>
              <a:defRPr/>
            </a:pPr>
            <a:r>
              <a:rPr lang="en-US" altLang="en-US" sz="2400" dirty="0"/>
              <a:t>“The Science of studying people at work, and then designing the working environment to ensure that they can be safe, healthy, effective and </a:t>
            </a:r>
            <a:r>
              <a:rPr lang="en-US" altLang="en-US" sz="2400" dirty="0" smtClean="0"/>
              <a:t>comfortable”.</a:t>
            </a:r>
            <a:endParaRPr lang="en-US" altLang="en-US" sz="2400" dirty="0"/>
          </a:p>
        </p:txBody>
      </p:sp>
      <p:sp>
        <p:nvSpPr>
          <p:cNvPr id="7" name="Rectangle 6"/>
          <p:cNvSpPr/>
          <p:nvPr/>
        </p:nvSpPr>
        <p:spPr>
          <a:xfrm>
            <a:off x="1338606" y="4486230"/>
            <a:ext cx="10853394" cy="2169825"/>
          </a:xfrm>
          <a:prstGeom prst="rect">
            <a:avLst/>
          </a:prstGeom>
        </p:spPr>
        <p:txBody>
          <a:bodyPr wrap="square">
            <a:spAutoFit/>
          </a:bodyPr>
          <a:lstStyle/>
          <a:p>
            <a:pPr algn="ctr">
              <a:spcBef>
                <a:spcPct val="0"/>
              </a:spcBef>
              <a:buFontTx/>
              <a:buNone/>
            </a:pPr>
            <a:r>
              <a:rPr lang="en-US" altLang="en-US" sz="4500" b="1" dirty="0">
                <a:solidFill>
                  <a:srgbClr val="FF0000"/>
                </a:solidFill>
              </a:rPr>
              <a:t>GOAL IS </a:t>
            </a:r>
            <a:r>
              <a:rPr lang="en-US" altLang="en-US" sz="4500" b="1" dirty="0" smtClean="0">
                <a:solidFill>
                  <a:srgbClr val="FF0000"/>
                </a:solidFill>
              </a:rPr>
              <a:t>TO </a:t>
            </a:r>
            <a:r>
              <a:rPr lang="en-US" altLang="en-US" sz="4500" dirty="0"/>
              <a:t>f</a:t>
            </a:r>
            <a:r>
              <a:rPr lang="en-US" altLang="en-US" sz="4500" dirty="0" smtClean="0"/>
              <a:t>it </a:t>
            </a:r>
            <a:r>
              <a:rPr lang="en-US" altLang="en-US" sz="4500" dirty="0"/>
              <a:t>the </a:t>
            </a:r>
            <a:r>
              <a:rPr lang="en-US" altLang="en-US" sz="4500" dirty="0" smtClean="0"/>
              <a:t>job </a:t>
            </a:r>
            <a:r>
              <a:rPr lang="en-US" altLang="en-US" sz="4500" dirty="0"/>
              <a:t>to the w</a:t>
            </a:r>
            <a:r>
              <a:rPr lang="en-US" altLang="en-US" sz="4500" dirty="0" smtClean="0"/>
              <a:t>orker NOT TO fit </a:t>
            </a:r>
            <a:r>
              <a:rPr lang="en-US" altLang="en-US" sz="4500" dirty="0"/>
              <a:t>the </a:t>
            </a:r>
            <a:r>
              <a:rPr lang="en-US" altLang="en-US" sz="4500" dirty="0" smtClean="0"/>
              <a:t>worker </a:t>
            </a:r>
            <a:r>
              <a:rPr lang="en-US" altLang="en-US" sz="4500" dirty="0"/>
              <a:t>to the </a:t>
            </a:r>
            <a:r>
              <a:rPr lang="en-US" altLang="en-US" sz="4500" dirty="0" smtClean="0"/>
              <a:t>job</a:t>
            </a:r>
          </a:p>
          <a:p>
            <a:pPr algn="ctr">
              <a:spcBef>
                <a:spcPct val="0"/>
              </a:spcBef>
              <a:buFontTx/>
              <a:buNone/>
            </a:pPr>
            <a:endParaRPr lang="en-US" altLang="en-US" sz="4500" dirty="0"/>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1535" y="2007044"/>
            <a:ext cx="2255109" cy="2106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43335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ROSA - Procedure</a:t>
            </a:r>
            <a:endParaRPr lang="en-CA" dirty="0"/>
          </a:p>
        </p:txBody>
      </p:sp>
      <p:sp>
        <p:nvSpPr>
          <p:cNvPr id="3" name="Content Placeholder 2"/>
          <p:cNvSpPr>
            <a:spLocks noGrp="1"/>
          </p:cNvSpPr>
          <p:nvPr>
            <p:ph idx="1"/>
          </p:nvPr>
        </p:nvSpPr>
        <p:spPr>
          <a:xfrm>
            <a:off x="1153676" y="1676155"/>
            <a:ext cx="10515600" cy="4351338"/>
          </a:xfrm>
        </p:spPr>
        <p:txBody>
          <a:bodyPr>
            <a:normAutofit/>
          </a:bodyPr>
          <a:lstStyle/>
          <a:p>
            <a:pPr>
              <a:buClr>
                <a:srgbClr val="FF0000"/>
              </a:buClr>
              <a:buFont typeface="Wingdings" panose="05000000000000000000" pitchFamily="2" charset="2"/>
              <a:buChar char="v"/>
            </a:pPr>
            <a:r>
              <a:rPr lang="en-CA" dirty="0"/>
              <a:t>Inter-</a:t>
            </a:r>
            <a:r>
              <a:rPr lang="en-CA" dirty="0" err="1"/>
              <a:t>rater</a:t>
            </a:r>
            <a:r>
              <a:rPr lang="en-CA" dirty="0"/>
              <a:t> reliability:</a:t>
            </a:r>
          </a:p>
          <a:p>
            <a:pPr lvl="1">
              <a:buClr>
                <a:srgbClr val="FF0000"/>
              </a:buClr>
              <a:buFont typeface="Wingdings" panose="05000000000000000000" pitchFamily="2" charset="2"/>
              <a:buChar char="§"/>
            </a:pPr>
            <a:r>
              <a:rPr lang="en-CA" dirty="0"/>
              <a:t>3 Trained observers assessed 14 workstations </a:t>
            </a:r>
            <a:r>
              <a:rPr lang="en-CA" dirty="0" smtClean="0"/>
              <a:t>from the same population of 72 workers</a:t>
            </a:r>
            <a:endParaRPr lang="en-CA" dirty="0"/>
          </a:p>
          <a:p>
            <a:pPr>
              <a:buClr>
                <a:srgbClr val="FF0000"/>
              </a:buClr>
              <a:buFont typeface="Wingdings" panose="05000000000000000000" pitchFamily="2" charset="2"/>
              <a:buChar char="v"/>
            </a:pPr>
            <a:r>
              <a:rPr lang="en-CA" dirty="0"/>
              <a:t>Intra-</a:t>
            </a:r>
            <a:r>
              <a:rPr lang="en-CA" dirty="0" err="1"/>
              <a:t>rater</a:t>
            </a:r>
            <a:r>
              <a:rPr lang="en-CA" dirty="0"/>
              <a:t> reliability:</a:t>
            </a:r>
          </a:p>
          <a:p>
            <a:pPr lvl="1">
              <a:buClr>
                <a:srgbClr val="FF0000"/>
              </a:buClr>
              <a:buFont typeface="Wingdings" panose="05000000000000000000" pitchFamily="2" charset="2"/>
              <a:buChar char="§"/>
            </a:pPr>
            <a:r>
              <a:rPr lang="en-CA" dirty="0"/>
              <a:t>3 trained observers assessed workstations once a week for 4 weeks.</a:t>
            </a:r>
          </a:p>
        </p:txBody>
      </p:sp>
      <p:pic>
        <p:nvPicPr>
          <p:cNvPr id="7" name="Picture 2" descr="C:\Users\Michael\Pictures\2009-04-01 ErgoAssessmvaughan\ErgoAssessmvaughan 003.JPG"/>
          <p:cNvPicPr>
            <a:picLocks noChangeAspect="1" noChangeArrowheads="1"/>
          </p:cNvPicPr>
          <p:nvPr/>
        </p:nvPicPr>
        <p:blipFill>
          <a:blip r:embed="rId3" cstate="print"/>
          <a:srcRect/>
          <a:stretch>
            <a:fillRect/>
          </a:stretch>
        </p:blipFill>
        <p:spPr bwMode="auto">
          <a:xfrm>
            <a:off x="3914375" y="4365105"/>
            <a:ext cx="1961316" cy="1470909"/>
          </a:xfrm>
          <a:prstGeom prst="rect">
            <a:avLst/>
          </a:prstGeom>
          <a:noFill/>
        </p:spPr>
      </p:pic>
      <p:sp>
        <p:nvSpPr>
          <p:cNvPr id="8" name="Equal 7"/>
          <p:cNvSpPr/>
          <p:nvPr/>
        </p:nvSpPr>
        <p:spPr>
          <a:xfrm>
            <a:off x="5875691" y="4747559"/>
            <a:ext cx="1071570" cy="571504"/>
          </a:xfrm>
          <a:prstGeom prst="mathEqual">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9" name="Picture 3"/>
          <p:cNvPicPr>
            <a:picLocks noChangeAspect="1" noChangeArrowheads="1"/>
          </p:cNvPicPr>
          <p:nvPr/>
        </p:nvPicPr>
        <p:blipFill rotWithShape="1">
          <a:blip r:embed="rId4" cstate="print"/>
          <a:srcRect l="3830" t="7925" r="-1"/>
          <a:stretch/>
        </p:blipFill>
        <p:spPr bwMode="auto">
          <a:xfrm>
            <a:off x="6960097" y="4293096"/>
            <a:ext cx="1807917" cy="1619859"/>
          </a:xfrm>
          <a:prstGeom prst="rect">
            <a:avLst/>
          </a:prstGeom>
          <a:noFill/>
          <a:ln w="9525">
            <a:noFill/>
            <a:miter lim="800000"/>
            <a:headEnd/>
            <a:tailEnd/>
          </a:ln>
        </p:spPr>
      </p:pic>
    </p:spTree>
    <p:extLst>
      <p:ext uri="{BB962C8B-B14F-4D97-AF65-F5344CB8AC3E}">
        <p14:creationId xmlns:p14="http://schemas.microsoft.com/office/powerpoint/2010/main" val="5333395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87784"/>
            <a:ext cx="10515600" cy="1325563"/>
          </a:xfrm>
        </p:spPr>
        <p:txBody>
          <a:bodyPr/>
          <a:lstStyle/>
          <a:p>
            <a:r>
              <a:rPr lang="en-CA" dirty="0" smtClean="0"/>
              <a:t>ROSA - Photographs</a:t>
            </a:r>
            <a:endParaRPr lang="en-CA" dirty="0"/>
          </a:p>
        </p:txBody>
      </p:sp>
      <p:sp>
        <p:nvSpPr>
          <p:cNvPr id="15361" name="Text Placeholder 2"/>
          <p:cNvSpPr>
            <a:spLocks noGrp="1"/>
          </p:cNvSpPr>
          <p:nvPr>
            <p:ph idx="1"/>
          </p:nvPr>
        </p:nvSpPr>
        <p:spPr>
          <a:xfrm>
            <a:off x="1339361" y="1631172"/>
            <a:ext cx="10515600" cy="4351338"/>
          </a:xfrm>
        </p:spPr>
        <p:txBody>
          <a:bodyPr/>
          <a:lstStyle/>
          <a:p>
            <a:pPr eaLnBrk="1" hangingPunct="1">
              <a:buClr>
                <a:srgbClr val="FF0000"/>
              </a:buClr>
              <a:buFont typeface="Wingdings" panose="05000000000000000000" pitchFamily="2" charset="2"/>
              <a:buChar char="v"/>
            </a:pPr>
            <a:r>
              <a:rPr lang="en-US" altLang="en-US" dirty="0" smtClean="0">
                <a:ea typeface="ＭＳ Ｐゴシック" panose="020B0600070205080204" pitchFamily="34" charset="-128"/>
              </a:rPr>
              <a:t>Research Question: Is photo-analysis a valid method of office workstation risk factor assessments using ROSA? </a:t>
            </a:r>
          </a:p>
          <a:p>
            <a:pPr eaLnBrk="1" hangingPunct="1">
              <a:buFontTx/>
              <a:buNone/>
            </a:pPr>
            <a:endParaRPr lang="en-US" altLang="en-US" i="1" dirty="0" smtClean="0">
              <a:ea typeface="ＭＳ Ｐゴシック" panose="020B0600070205080204" pitchFamily="34" charset="-128"/>
            </a:endParaRPr>
          </a:p>
        </p:txBody>
      </p:sp>
      <p:pic>
        <p:nvPicPr>
          <p:cNvPr id="3" name="Picture 2"/>
          <p:cNvPicPr>
            <a:picLocks noChangeAspect="1"/>
          </p:cNvPicPr>
          <p:nvPr/>
        </p:nvPicPr>
        <p:blipFill>
          <a:blip r:embed="rId3"/>
          <a:stretch>
            <a:fillRect/>
          </a:stretch>
        </p:blipFill>
        <p:spPr>
          <a:xfrm>
            <a:off x="2639616" y="2977253"/>
            <a:ext cx="6912768" cy="2697526"/>
          </a:xfrm>
          <a:prstGeom prst="rect">
            <a:avLst/>
          </a:prstGeom>
        </p:spPr>
      </p:pic>
    </p:spTree>
    <p:extLst>
      <p:ext uri="{BB962C8B-B14F-4D97-AF65-F5344CB8AC3E}">
        <p14:creationId xmlns:p14="http://schemas.microsoft.com/office/powerpoint/2010/main" val="3401870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descr="C:\Users\Julian Liebn\Documents\School Courses\4th Year\SCI 3EP3\ROSA\Pictures\10LHenderson\10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9668" y="1739291"/>
            <a:ext cx="202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4" descr="C:\Users\Julian Liebn\Documents\School Courses\4th Year\SCI 3EP3\ROSA\Pictures\1JChatland\1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697" y="1739291"/>
            <a:ext cx="1979612"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C:\Users\Julian Liebn\Documents\School Courses\4th Year\SCI 3EP3\ROSA\Pictures\15MRadford\1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3313" y="1739291"/>
            <a:ext cx="2232025"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1"/>
          <p:cNvSpPr txBox="1">
            <a:spLocks noChangeArrowheads="1"/>
          </p:cNvSpPr>
          <p:nvPr/>
        </p:nvSpPr>
        <p:spPr bwMode="auto">
          <a:xfrm>
            <a:off x="2371726" y="4581525"/>
            <a:ext cx="24288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Blip>
                <a:blip r:embed="rId6"/>
              </a:buBlip>
              <a:defRPr sz="32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ct val="20000"/>
              </a:spcBef>
              <a:buBlip>
                <a:blip r:embed="rId7"/>
              </a:buBlip>
              <a:defRPr sz="28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Blip>
                <a:blip r:embed="rId7"/>
              </a:buBlip>
              <a:defRPr sz="24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ct val="20000"/>
              </a:spcBef>
              <a:buBlip>
                <a:blip r:embed="rId7"/>
              </a:buBlip>
              <a:defRPr sz="2400">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ct val="20000"/>
              </a:spcBef>
              <a:buBlip>
                <a:blip r:embed="rId7"/>
              </a:buBlip>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en-CA" altLang="en-US" sz="1800" b="1" dirty="0">
                <a:latin typeface="Arial" panose="020B0604020202020204" pitchFamily="34" charset="0"/>
              </a:rPr>
              <a:t>Fig. 2. </a:t>
            </a:r>
            <a:r>
              <a:rPr lang="en-CA" altLang="en-US" sz="1800" dirty="0">
                <a:latin typeface="Arial" panose="020B0604020202020204" pitchFamily="34" charset="0"/>
              </a:rPr>
              <a:t>Fully inclusive sagittal photo – trunk, seat properties, upper limb, neck, equipment orientation</a:t>
            </a:r>
          </a:p>
        </p:txBody>
      </p:sp>
      <p:sp>
        <p:nvSpPr>
          <p:cNvPr id="22534" name="TextBox 2"/>
          <p:cNvSpPr txBox="1">
            <a:spLocks noChangeArrowheads="1"/>
          </p:cNvSpPr>
          <p:nvPr/>
        </p:nvSpPr>
        <p:spPr bwMode="auto">
          <a:xfrm>
            <a:off x="5288757" y="4581525"/>
            <a:ext cx="2319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Blip>
                <a:blip r:embed="rId6"/>
              </a:buBlip>
              <a:defRPr sz="32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ct val="20000"/>
              </a:spcBef>
              <a:buBlip>
                <a:blip r:embed="rId7"/>
              </a:buBlip>
              <a:defRPr sz="28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Blip>
                <a:blip r:embed="rId7"/>
              </a:buBlip>
              <a:defRPr sz="24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ct val="20000"/>
              </a:spcBef>
              <a:buBlip>
                <a:blip r:embed="rId7"/>
              </a:buBlip>
              <a:defRPr sz="2400">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ct val="20000"/>
              </a:spcBef>
              <a:buBlip>
                <a:blip r:embed="rId7"/>
              </a:buBlip>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en-CA" altLang="en-US" sz="1800" b="1" dirty="0">
                <a:latin typeface="Arial" panose="020B0604020202020204" pitchFamily="34" charset="0"/>
              </a:rPr>
              <a:t>Fig. 3. </a:t>
            </a:r>
            <a:r>
              <a:rPr lang="en-CA" altLang="en-US" sz="1800" dirty="0">
                <a:latin typeface="Arial" panose="020B0604020202020204" pitchFamily="34" charset="0"/>
              </a:rPr>
              <a:t>Sagittal photo capturing reach for telephone</a:t>
            </a:r>
          </a:p>
        </p:txBody>
      </p:sp>
      <p:sp>
        <p:nvSpPr>
          <p:cNvPr id="22535" name="TextBox 4"/>
          <p:cNvSpPr txBox="1">
            <a:spLocks noChangeArrowheads="1"/>
          </p:cNvSpPr>
          <p:nvPr/>
        </p:nvSpPr>
        <p:spPr bwMode="auto">
          <a:xfrm>
            <a:off x="8096250" y="4581525"/>
            <a:ext cx="20208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Blip>
                <a:blip r:embed="rId6"/>
              </a:buBlip>
              <a:defRPr sz="32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ct val="20000"/>
              </a:spcBef>
              <a:buBlip>
                <a:blip r:embed="rId7"/>
              </a:buBlip>
              <a:defRPr sz="28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Blip>
                <a:blip r:embed="rId7"/>
              </a:buBlip>
              <a:defRPr sz="24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ct val="20000"/>
              </a:spcBef>
              <a:buBlip>
                <a:blip r:embed="rId7"/>
              </a:buBlip>
              <a:defRPr sz="2400">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ct val="20000"/>
              </a:spcBef>
              <a:buBlip>
                <a:blip r:embed="rId7"/>
              </a:buBlip>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en-CA" altLang="en-US" sz="1800" b="1" dirty="0">
                <a:latin typeface="Arial" panose="020B0604020202020204" pitchFamily="34" charset="0"/>
              </a:rPr>
              <a:t>Fig. 4. </a:t>
            </a:r>
            <a:r>
              <a:rPr lang="en-CA" altLang="en-US" sz="1800" dirty="0">
                <a:latin typeface="Arial" panose="020B0604020202020204" pitchFamily="34" charset="0"/>
              </a:rPr>
              <a:t>Coronal photo showing upper limb postures while typing, neck rotation</a:t>
            </a:r>
            <a:endParaRPr lang="en-CA" altLang="en-US" sz="1800" b="1" dirty="0">
              <a:latin typeface="Arial" panose="020B0604020202020204" pitchFamily="34" charset="0"/>
            </a:endParaRPr>
          </a:p>
        </p:txBody>
      </p:sp>
      <p:sp>
        <p:nvSpPr>
          <p:cNvPr id="22536" name="TextBox 5"/>
          <p:cNvSpPr txBox="1">
            <a:spLocks noChangeArrowheads="1"/>
          </p:cNvSpPr>
          <p:nvPr/>
        </p:nvSpPr>
        <p:spPr bwMode="auto">
          <a:xfrm>
            <a:off x="2254371" y="1292531"/>
            <a:ext cx="3744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Blip>
                <a:blip r:embed="rId6"/>
              </a:buBlip>
              <a:defRPr sz="32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ct val="20000"/>
              </a:spcBef>
              <a:buBlip>
                <a:blip r:embed="rId7"/>
              </a:buBlip>
              <a:defRPr sz="28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Blip>
                <a:blip r:embed="rId7"/>
              </a:buBlip>
              <a:defRPr sz="24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ct val="20000"/>
              </a:spcBef>
              <a:buBlip>
                <a:blip r:embed="rId7"/>
              </a:buBlip>
              <a:defRPr sz="2400">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ct val="20000"/>
              </a:spcBef>
              <a:buBlip>
                <a:blip r:embed="rId7"/>
              </a:buBlip>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Blip>
                <a:blip r:embed="rId7"/>
              </a:buBlip>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en-CA" altLang="en-US" sz="1800" b="1" dirty="0">
                <a:latin typeface="Arial" panose="020B0604020202020204" pitchFamily="34" charset="0"/>
              </a:rPr>
              <a:t>Photographs:</a:t>
            </a:r>
          </a:p>
        </p:txBody>
      </p:sp>
      <p:sp>
        <p:nvSpPr>
          <p:cNvPr id="2" name="Title 1"/>
          <p:cNvSpPr>
            <a:spLocks noGrp="1"/>
          </p:cNvSpPr>
          <p:nvPr>
            <p:ph type="title"/>
          </p:nvPr>
        </p:nvSpPr>
        <p:spPr>
          <a:xfrm>
            <a:off x="741484" y="90488"/>
            <a:ext cx="10515600" cy="1325563"/>
          </a:xfrm>
        </p:spPr>
        <p:txBody>
          <a:bodyPr/>
          <a:lstStyle/>
          <a:p>
            <a:r>
              <a:rPr lang="en-CA" dirty="0" smtClean="0"/>
              <a:t>Methods</a:t>
            </a:r>
            <a:endParaRPr lang="en-CA" dirty="0"/>
          </a:p>
        </p:txBody>
      </p:sp>
    </p:spTree>
    <p:extLst>
      <p:ext uri="{BB962C8B-B14F-4D97-AF65-F5344CB8AC3E}">
        <p14:creationId xmlns:p14="http://schemas.microsoft.com/office/powerpoint/2010/main" val="1858280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26" y="1916114"/>
            <a:ext cx="523716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3"/>
          <p:cNvSpPr txBox="1">
            <a:spLocks noChangeArrowheads="1"/>
          </p:cNvSpPr>
          <p:nvPr/>
        </p:nvSpPr>
        <p:spPr bwMode="auto">
          <a:xfrm>
            <a:off x="3359151" y="1444625"/>
            <a:ext cx="3744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Blip>
                <a:blip r:embed="rId3"/>
              </a:buBlip>
              <a:defRPr sz="32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ct val="20000"/>
              </a:spcBef>
              <a:buBlip>
                <a:blip r:embed="rId4"/>
              </a:buBlip>
              <a:defRPr sz="28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Blip>
                <a:blip r:embed="rId4"/>
              </a:buBlip>
              <a:defRPr sz="24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ct val="20000"/>
              </a:spcBef>
              <a:buBlip>
                <a:blip r:embed="rId4"/>
              </a:buBlip>
              <a:defRPr sz="2400">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ct val="20000"/>
              </a:spcBef>
              <a:buBlip>
                <a:blip r:embed="rId4"/>
              </a:buBlip>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en-CA" altLang="en-US" sz="1800" b="1">
                <a:latin typeface="Arial" panose="020B0604020202020204" pitchFamily="34" charset="0"/>
              </a:rPr>
              <a:t>Photographs:</a:t>
            </a:r>
          </a:p>
        </p:txBody>
      </p:sp>
      <p:sp>
        <p:nvSpPr>
          <p:cNvPr id="24580" name="TextBox 1"/>
          <p:cNvSpPr txBox="1">
            <a:spLocks noChangeArrowheads="1"/>
          </p:cNvSpPr>
          <p:nvPr/>
        </p:nvSpPr>
        <p:spPr bwMode="auto">
          <a:xfrm>
            <a:off x="3476626" y="4868864"/>
            <a:ext cx="23542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Blip>
                <a:blip r:embed="rId3"/>
              </a:buBlip>
              <a:defRPr sz="32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ct val="20000"/>
              </a:spcBef>
              <a:buBlip>
                <a:blip r:embed="rId4"/>
              </a:buBlip>
              <a:defRPr sz="28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Blip>
                <a:blip r:embed="rId4"/>
              </a:buBlip>
              <a:defRPr sz="24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ct val="20000"/>
              </a:spcBef>
              <a:buBlip>
                <a:blip r:embed="rId4"/>
              </a:buBlip>
              <a:defRPr sz="2400">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ct val="20000"/>
              </a:spcBef>
              <a:buBlip>
                <a:blip r:embed="rId4"/>
              </a:buBlip>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en-CA" altLang="en-US" sz="1600" b="1" dirty="0">
                <a:latin typeface="Arial" panose="020B0604020202020204" pitchFamily="34" charset="0"/>
              </a:rPr>
              <a:t>Fig. 5. </a:t>
            </a:r>
            <a:r>
              <a:rPr lang="en-CA" altLang="en-US" sz="1600" dirty="0">
                <a:latin typeface="Arial" panose="020B0604020202020204" pitchFamily="34" charset="0"/>
              </a:rPr>
              <a:t>Photo capturing the workstation operator’s phone usage</a:t>
            </a:r>
            <a:endParaRPr lang="en-CA" altLang="en-US" sz="1600" b="1" dirty="0">
              <a:latin typeface="Arial" panose="020B0604020202020204" pitchFamily="34" charset="0"/>
            </a:endParaRPr>
          </a:p>
        </p:txBody>
      </p:sp>
      <p:sp>
        <p:nvSpPr>
          <p:cNvPr id="24581" name="TextBox 4"/>
          <p:cNvSpPr txBox="1">
            <a:spLocks noChangeArrowheads="1"/>
          </p:cNvSpPr>
          <p:nvPr/>
        </p:nvSpPr>
        <p:spPr bwMode="auto">
          <a:xfrm>
            <a:off x="6600826" y="4870450"/>
            <a:ext cx="21129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Blip>
                <a:blip r:embed="rId3"/>
              </a:buBlip>
              <a:defRPr sz="32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ct val="20000"/>
              </a:spcBef>
              <a:buBlip>
                <a:blip r:embed="rId4"/>
              </a:buBlip>
              <a:defRPr sz="28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ct val="20000"/>
              </a:spcBef>
              <a:buBlip>
                <a:blip r:embed="rId4"/>
              </a:buBlip>
              <a:defRPr sz="24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ct val="20000"/>
              </a:spcBef>
              <a:buBlip>
                <a:blip r:embed="rId4"/>
              </a:buBlip>
              <a:defRPr sz="2400">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ct val="20000"/>
              </a:spcBef>
              <a:buBlip>
                <a:blip r:embed="rId4"/>
              </a:buBlip>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en-CA" altLang="en-US" sz="1600" b="1" dirty="0">
                <a:latin typeface="Arial" panose="020B0604020202020204" pitchFamily="34" charset="0"/>
              </a:rPr>
              <a:t>Fig. 6. </a:t>
            </a:r>
            <a:r>
              <a:rPr lang="en-CA" altLang="en-US" sz="1600" dirty="0">
                <a:latin typeface="Arial" panose="020B0604020202020204" pitchFamily="34" charset="0"/>
              </a:rPr>
              <a:t>Coronal photo depicting upper limb postures while mousing</a:t>
            </a:r>
            <a:endParaRPr lang="en-CA" altLang="en-US" sz="1600" b="1" dirty="0">
              <a:latin typeface="Arial" panose="020B0604020202020204" pitchFamily="34" charset="0"/>
            </a:endParaRPr>
          </a:p>
        </p:txBody>
      </p:sp>
      <p:sp>
        <p:nvSpPr>
          <p:cNvPr id="7" name="Title 1"/>
          <p:cNvSpPr txBox="1">
            <a:spLocks/>
          </p:cNvSpPr>
          <p:nvPr/>
        </p:nvSpPr>
        <p:spPr>
          <a:xfrm>
            <a:off x="-1966546" y="198436"/>
            <a:ext cx="8229600" cy="1143000"/>
          </a:xfrm>
          <a:prstGeom prst="rect">
            <a:avLst/>
          </a:prstGeom>
        </p:spPr>
        <p:txBody>
          <a:bodyPr/>
          <a:lstStyle>
            <a:lvl1pPr algn="ctr" rtl="0" eaLnBrk="0" fontAlgn="base" hangingPunct="0">
              <a:spcBef>
                <a:spcPct val="0"/>
              </a:spcBef>
              <a:spcAft>
                <a:spcPct val="0"/>
              </a:spcAft>
              <a:defRPr sz="4400" b="1">
                <a:solidFill>
                  <a:schemeClr val="tx1"/>
                </a:solidFill>
                <a:effectLst/>
                <a:latin typeface="+mj-lt"/>
                <a:ea typeface="+mj-ea"/>
                <a:cs typeface="+mj-cs"/>
              </a:defRPr>
            </a:lvl1pPr>
            <a:lvl2pPr algn="ctr" rtl="0" eaLnBrk="0" fontAlgn="base" hangingPunct="0">
              <a:spcBef>
                <a:spcPct val="0"/>
              </a:spcBef>
              <a:spcAft>
                <a:spcPct val="0"/>
              </a:spcAft>
              <a:defRPr sz="4400" b="1">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b="1">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b="1">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b="1">
                <a:solidFill>
                  <a:schemeClr val="tx1"/>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9pPr>
          </a:lstStyle>
          <a:p>
            <a:r>
              <a:rPr lang="en-CA" sz="5600" kern="0" dirty="0">
                <a:latin typeface="Britannic Bold" panose="020B0903060703020204" pitchFamily="34" charset="0"/>
              </a:rPr>
              <a:t>Methods</a:t>
            </a:r>
          </a:p>
        </p:txBody>
      </p:sp>
    </p:spTree>
    <p:extLst>
      <p:ext uri="{BB962C8B-B14F-4D97-AF65-F5344CB8AC3E}">
        <p14:creationId xmlns:p14="http://schemas.microsoft.com/office/powerpoint/2010/main" val="178258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586" y="96012"/>
            <a:ext cx="10515600" cy="1325563"/>
          </a:xfrm>
        </p:spPr>
        <p:txBody>
          <a:bodyPr/>
          <a:lstStyle/>
          <a:p>
            <a:r>
              <a:rPr lang="en-CA" dirty="0" smtClean="0"/>
              <a:t>MSD Tools</a:t>
            </a:r>
            <a:endParaRPr lang="en-CA" dirty="0"/>
          </a:p>
        </p:txBody>
      </p:sp>
      <p:grpSp>
        <p:nvGrpSpPr>
          <p:cNvPr id="14" name="Group 13"/>
          <p:cNvGrpSpPr/>
          <p:nvPr/>
        </p:nvGrpSpPr>
        <p:grpSpPr>
          <a:xfrm>
            <a:off x="4367808" y="1299318"/>
            <a:ext cx="3456384" cy="4610207"/>
            <a:chOff x="2915816" y="1268760"/>
            <a:chExt cx="3456384" cy="4610207"/>
          </a:xfrm>
        </p:grpSpPr>
        <p:pic>
          <p:nvPicPr>
            <p:cNvPr id="2050" name="Picture 2" descr="limes_gu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268760"/>
              <a:ext cx="3456384" cy="46102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1251728">
              <a:off x="4578201" y="4094016"/>
              <a:ext cx="936104"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ROSA</a:t>
              </a:r>
            </a:p>
          </p:txBody>
        </p:sp>
        <p:sp>
          <p:nvSpPr>
            <p:cNvPr id="8" name="Rectangle 7"/>
            <p:cNvSpPr/>
            <p:nvPr/>
          </p:nvSpPr>
          <p:spPr>
            <a:xfrm rot="437163">
              <a:off x="3612735" y="3684427"/>
              <a:ext cx="936104"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RULA</a:t>
              </a:r>
            </a:p>
          </p:txBody>
        </p:sp>
        <p:sp>
          <p:nvSpPr>
            <p:cNvPr id="9" name="Rectangle 8"/>
            <p:cNvSpPr/>
            <p:nvPr/>
          </p:nvSpPr>
          <p:spPr>
            <a:xfrm rot="437163">
              <a:off x="3646773" y="5133786"/>
              <a:ext cx="936104"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NIOSH</a:t>
              </a:r>
            </a:p>
          </p:txBody>
        </p:sp>
        <p:sp>
          <p:nvSpPr>
            <p:cNvPr id="10" name="Rectangle 9"/>
            <p:cNvSpPr/>
            <p:nvPr/>
          </p:nvSpPr>
          <p:spPr>
            <a:xfrm rot="21447632">
              <a:off x="3512413" y="4429727"/>
              <a:ext cx="936104"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b="1" dirty="0">
                  <a:solidFill>
                    <a:schemeClr val="tx1"/>
                  </a:solidFill>
                </a:rPr>
                <a:t>STRAIN INDEX</a:t>
              </a:r>
            </a:p>
          </p:txBody>
        </p:sp>
        <p:sp>
          <p:nvSpPr>
            <p:cNvPr id="11" name="Rectangle 10"/>
            <p:cNvSpPr/>
            <p:nvPr/>
          </p:nvSpPr>
          <p:spPr>
            <a:xfrm rot="20428215">
              <a:off x="4489285" y="3770113"/>
              <a:ext cx="936104"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dirty="0">
                  <a:solidFill>
                    <a:schemeClr val="tx1"/>
                  </a:solidFill>
                </a:rPr>
                <a:t>ROHMERT</a:t>
              </a:r>
            </a:p>
          </p:txBody>
        </p:sp>
        <p:sp>
          <p:nvSpPr>
            <p:cNvPr id="12" name="Rectangle 11"/>
            <p:cNvSpPr/>
            <p:nvPr/>
          </p:nvSpPr>
          <p:spPr>
            <a:xfrm rot="510150">
              <a:off x="4622797" y="4651690"/>
              <a:ext cx="841324" cy="3448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MAE</a:t>
              </a:r>
            </a:p>
          </p:txBody>
        </p:sp>
        <p:cxnSp>
          <p:nvCxnSpPr>
            <p:cNvPr id="13" name="Straight Connector 12"/>
            <p:cNvCxnSpPr/>
            <p:nvPr/>
          </p:nvCxnSpPr>
          <p:spPr>
            <a:xfrm flipV="1">
              <a:off x="4283968" y="4869160"/>
              <a:ext cx="100056" cy="21587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126700" y="4836908"/>
              <a:ext cx="100056" cy="21587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967673" y="4816152"/>
              <a:ext cx="100056" cy="21587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Cloud 17"/>
          <p:cNvSpPr/>
          <p:nvPr/>
        </p:nvSpPr>
        <p:spPr>
          <a:xfrm rot="19661468">
            <a:off x="1929714" y="1819429"/>
            <a:ext cx="2448272" cy="187220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chemeClr val="tx1"/>
                </a:solidFill>
              </a:rPr>
              <a:t>Pen and Paper</a:t>
            </a:r>
          </a:p>
        </p:txBody>
      </p:sp>
      <p:sp>
        <p:nvSpPr>
          <p:cNvPr id="21" name="Cloud 20"/>
          <p:cNvSpPr/>
          <p:nvPr/>
        </p:nvSpPr>
        <p:spPr>
          <a:xfrm rot="2475887">
            <a:off x="7905899" y="1811794"/>
            <a:ext cx="2448272" cy="187220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chemeClr val="tx1"/>
                </a:solidFill>
              </a:rPr>
              <a:t>Desktop Only</a:t>
            </a:r>
          </a:p>
        </p:txBody>
      </p:sp>
    </p:spTree>
    <p:extLst>
      <p:ext uri="{BB962C8B-B14F-4D97-AF65-F5344CB8AC3E}">
        <p14:creationId xmlns:p14="http://schemas.microsoft.com/office/powerpoint/2010/main" val="1415936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0"/>
            <a:ext cx="8701454" cy="1162050"/>
          </a:xfrm>
        </p:spPr>
        <p:txBody>
          <a:bodyPr>
            <a:noAutofit/>
          </a:bodyPr>
          <a:lstStyle/>
          <a:p>
            <a:r>
              <a:rPr lang="en-CA" sz="5600" dirty="0" err="1" smtClean="0"/>
              <a:t>ErgoTools</a:t>
            </a:r>
            <a:r>
              <a:rPr lang="en-CA" sz="5600" dirty="0" smtClean="0"/>
              <a:t>! - MSD</a:t>
            </a:r>
            <a:endParaRPr lang="en-CA" sz="5600" dirty="0"/>
          </a:p>
        </p:txBody>
      </p:sp>
      <p:sp>
        <p:nvSpPr>
          <p:cNvPr id="5" name="Text Placeholder 4"/>
          <p:cNvSpPr>
            <a:spLocks noGrp="1"/>
          </p:cNvSpPr>
          <p:nvPr>
            <p:ph type="body" sz="half" idx="2"/>
          </p:nvPr>
        </p:nvSpPr>
        <p:spPr>
          <a:xfrm>
            <a:off x="1981201" y="1435101"/>
            <a:ext cx="4454281" cy="4691063"/>
          </a:xfrm>
        </p:spPr>
        <p:txBody>
          <a:bodyPr/>
          <a:lstStyle/>
          <a:p>
            <a:pPr marL="342900" indent="-342900">
              <a:buClr>
                <a:srgbClr val="C00000"/>
              </a:buClr>
              <a:buFont typeface="Wingdings" panose="05000000000000000000" pitchFamily="2" charset="2"/>
              <a:buChar char="v"/>
            </a:pPr>
            <a:r>
              <a:rPr lang="en-CA" sz="2400" dirty="0"/>
              <a:t>Combination of 5</a:t>
            </a:r>
            <a:r>
              <a:rPr lang="en-CA" sz="2400" dirty="0" smtClean="0"/>
              <a:t> </a:t>
            </a:r>
            <a:r>
              <a:rPr lang="en-CA" sz="2400" dirty="0"/>
              <a:t>commonly used Ergonomics tools</a:t>
            </a:r>
          </a:p>
          <a:p>
            <a:pPr marL="742950" lvl="1" indent="-285750">
              <a:buClr>
                <a:srgbClr val="C00000"/>
              </a:buClr>
              <a:buFont typeface="Wingdings" panose="05000000000000000000" pitchFamily="2" charset="2"/>
              <a:buChar char="§"/>
            </a:pPr>
            <a:r>
              <a:rPr lang="en-CA" sz="2400" dirty="0" smtClean="0"/>
              <a:t>RULA</a:t>
            </a:r>
            <a:endParaRPr lang="en-CA" sz="2400" dirty="0"/>
          </a:p>
          <a:p>
            <a:pPr marL="742950" lvl="1" indent="-285750">
              <a:buClr>
                <a:srgbClr val="C00000"/>
              </a:buClr>
              <a:buFont typeface="Wingdings" panose="05000000000000000000" pitchFamily="2" charset="2"/>
              <a:buChar char="§"/>
            </a:pPr>
            <a:r>
              <a:rPr lang="en-CA" sz="2400" dirty="0" smtClean="0"/>
              <a:t>MAE </a:t>
            </a:r>
            <a:r>
              <a:rPr lang="en-CA" sz="2400" dirty="0"/>
              <a:t>Equation</a:t>
            </a:r>
          </a:p>
          <a:p>
            <a:pPr marL="742950" lvl="1" indent="-285750">
              <a:buClr>
                <a:srgbClr val="C00000"/>
              </a:buClr>
              <a:buFont typeface="Wingdings" panose="05000000000000000000" pitchFamily="2" charset="2"/>
              <a:buChar char="§"/>
            </a:pPr>
            <a:r>
              <a:rPr lang="en-CA" sz="2400" dirty="0" err="1"/>
              <a:t>Rohmert</a:t>
            </a:r>
            <a:r>
              <a:rPr lang="en-CA" sz="2400" dirty="0"/>
              <a:t> Rest Allowance</a:t>
            </a:r>
          </a:p>
          <a:p>
            <a:pPr marL="742950" lvl="1" indent="-285750">
              <a:buClr>
                <a:srgbClr val="C00000"/>
              </a:buClr>
              <a:buFont typeface="Wingdings" panose="05000000000000000000" pitchFamily="2" charset="2"/>
              <a:buChar char="§"/>
            </a:pPr>
            <a:r>
              <a:rPr lang="en-CA" sz="2400" dirty="0"/>
              <a:t>Strain Index</a:t>
            </a:r>
          </a:p>
          <a:p>
            <a:pPr marL="742950" lvl="1" indent="-285750">
              <a:buClr>
                <a:srgbClr val="C00000"/>
              </a:buClr>
              <a:buFont typeface="Wingdings" panose="05000000000000000000" pitchFamily="2" charset="2"/>
              <a:buChar char="§"/>
            </a:pPr>
            <a:r>
              <a:rPr lang="en-CA" sz="2400" dirty="0"/>
              <a:t>NIOSH Lifting Equation</a:t>
            </a:r>
          </a:p>
          <a:p>
            <a:endParaRPr lang="en-CA" sz="2000" dirty="0"/>
          </a:p>
        </p:txBody>
      </p:sp>
      <p:sp>
        <p:nvSpPr>
          <p:cNvPr id="4" name="Slide Number Placeholder 3"/>
          <p:cNvSpPr>
            <a:spLocks noGrp="1"/>
          </p:cNvSpPr>
          <p:nvPr>
            <p:ph type="sldNum" sz="quarter" idx="10"/>
          </p:nvPr>
        </p:nvSpPr>
        <p:spPr/>
        <p:txBody>
          <a:bodyPr/>
          <a:lstStyle/>
          <a:p>
            <a:r>
              <a:rPr lang="en-US" altLang="en-US" smtClean="0"/>
              <a:t>Page </a:t>
            </a:r>
            <a:fld id="{D9C02798-D75C-40FE-AB90-43F96847FCEF}" type="slidenum">
              <a:rPr lang="en-US" altLang="en-US" b="1" smtClean="0"/>
              <a:pPr/>
              <a:t>35</a:t>
            </a:fld>
            <a:endParaRPr lang="en-US" altLang="en-US" b="1" dirty="0"/>
          </a:p>
        </p:txBody>
      </p:sp>
      <p:grpSp>
        <p:nvGrpSpPr>
          <p:cNvPr id="6" name="Group 5"/>
          <p:cNvGrpSpPr/>
          <p:nvPr/>
        </p:nvGrpSpPr>
        <p:grpSpPr>
          <a:xfrm>
            <a:off x="7744036" y="1443892"/>
            <a:ext cx="2490210" cy="4341067"/>
            <a:chOff x="5436096" y="1340768"/>
            <a:chExt cx="1858938" cy="3675414"/>
          </a:xfrm>
        </p:grpSpPr>
        <p:pic>
          <p:nvPicPr>
            <p:cNvPr id="8" name="Picture 4" descr="https://upload.wikimedia.org/wikipedia/commons/a/a7/IPhone_6S_Rose_Gol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340768"/>
              <a:ext cx="1858938" cy="36754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8063" y="1729827"/>
              <a:ext cx="1622729" cy="2884852"/>
            </a:xfrm>
            <a:prstGeom prst="rect">
              <a:avLst/>
            </a:prstGeom>
          </p:spPr>
        </p:pic>
      </p:grpSp>
    </p:spTree>
    <p:extLst>
      <p:ext uri="{BB962C8B-B14F-4D97-AF65-F5344CB8AC3E}">
        <p14:creationId xmlns:p14="http://schemas.microsoft.com/office/powerpoint/2010/main" val="38298075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94239" y="107279"/>
            <a:ext cx="10515600" cy="1325563"/>
          </a:xfrm>
        </p:spPr>
        <p:txBody>
          <a:bodyPr/>
          <a:lstStyle/>
          <a:p>
            <a:r>
              <a:rPr lang="en-CA" dirty="0" smtClean="0"/>
              <a:t>Strain Index</a:t>
            </a:r>
            <a:endParaRPr lang="en-CA" dirty="0"/>
          </a:p>
        </p:txBody>
      </p:sp>
      <p:pic>
        <p:nvPicPr>
          <p:cNvPr id="3" name="Picture 2"/>
          <p:cNvPicPr>
            <a:picLocks noChangeAspect="1"/>
          </p:cNvPicPr>
          <p:nvPr/>
        </p:nvPicPr>
        <p:blipFill>
          <a:blip r:embed="rId3"/>
          <a:stretch>
            <a:fillRect/>
          </a:stretch>
        </p:blipFill>
        <p:spPr>
          <a:xfrm>
            <a:off x="1839606" y="1256163"/>
            <a:ext cx="2142759" cy="2424247"/>
          </a:xfrm>
          <a:prstGeom prst="rect">
            <a:avLst/>
          </a:prstGeom>
        </p:spPr>
      </p:pic>
      <p:pic>
        <p:nvPicPr>
          <p:cNvPr id="4" name="Picture 3"/>
          <p:cNvPicPr>
            <a:picLocks noChangeAspect="1"/>
          </p:cNvPicPr>
          <p:nvPr/>
        </p:nvPicPr>
        <p:blipFill>
          <a:blip r:embed="rId4"/>
          <a:stretch>
            <a:fillRect/>
          </a:stretch>
        </p:blipFill>
        <p:spPr>
          <a:xfrm>
            <a:off x="4756820" y="1281444"/>
            <a:ext cx="2131769" cy="2398966"/>
          </a:xfrm>
          <a:prstGeom prst="rect">
            <a:avLst/>
          </a:prstGeom>
        </p:spPr>
      </p:pic>
      <p:pic>
        <p:nvPicPr>
          <p:cNvPr id="7" name="Picture 6"/>
          <p:cNvPicPr>
            <a:picLocks noChangeAspect="1"/>
          </p:cNvPicPr>
          <p:nvPr/>
        </p:nvPicPr>
        <p:blipFill>
          <a:blip r:embed="rId5"/>
          <a:stretch>
            <a:fillRect/>
          </a:stretch>
        </p:blipFill>
        <p:spPr>
          <a:xfrm>
            <a:off x="7761043" y="1281444"/>
            <a:ext cx="2254861" cy="2562063"/>
          </a:xfrm>
          <a:prstGeom prst="rect">
            <a:avLst/>
          </a:prstGeom>
        </p:spPr>
      </p:pic>
      <p:pic>
        <p:nvPicPr>
          <p:cNvPr id="10" name="Picture 9"/>
          <p:cNvPicPr>
            <a:picLocks noChangeAspect="1"/>
          </p:cNvPicPr>
          <p:nvPr/>
        </p:nvPicPr>
        <p:blipFill>
          <a:blip r:embed="rId6"/>
          <a:stretch>
            <a:fillRect/>
          </a:stretch>
        </p:blipFill>
        <p:spPr>
          <a:xfrm>
            <a:off x="1839606" y="3886625"/>
            <a:ext cx="7966198" cy="2475137"/>
          </a:xfrm>
          <a:prstGeom prst="rect">
            <a:avLst/>
          </a:prstGeom>
        </p:spPr>
      </p:pic>
    </p:spTree>
    <p:extLst>
      <p:ext uri="{BB962C8B-B14F-4D97-AF65-F5344CB8AC3E}">
        <p14:creationId xmlns:p14="http://schemas.microsoft.com/office/powerpoint/2010/main" val="30914233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744724" y="89244"/>
            <a:ext cx="10515600" cy="1325563"/>
          </a:xfrm>
        </p:spPr>
        <p:txBody>
          <a:bodyPr/>
          <a:lstStyle/>
          <a:p>
            <a:r>
              <a:rPr lang="en-CA" dirty="0" smtClean="0"/>
              <a:t>Strain Index</a:t>
            </a:r>
            <a:endParaRPr lang="en-CA" dirty="0"/>
          </a:p>
        </p:txBody>
      </p:sp>
      <p:pic>
        <p:nvPicPr>
          <p:cNvPr id="7" name="Picture 6"/>
          <p:cNvPicPr>
            <a:picLocks noChangeAspect="1"/>
          </p:cNvPicPr>
          <p:nvPr/>
        </p:nvPicPr>
        <p:blipFill>
          <a:blip r:embed="rId3"/>
          <a:stretch>
            <a:fillRect/>
          </a:stretch>
        </p:blipFill>
        <p:spPr>
          <a:xfrm>
            <a:off x="1152892" y="4541179"/>
            <a:ext cx="10107432" cy="1409334"/>
          </a:xfrm>
          <a:prstGeom prst="rect">
            <a:avLst/>
          </a:prstGeom>
        </p:spPr>
      </p:pic>
      <p:pic>
        <p:nvPicPr>
          <p:cNvPr id="8" name="Picture 7"/>
          <p:cNvPicPr>
            <a:picLocks noChangeAspect="1"/>
          </p:cNvPicPr>
          <p:nvPr/>
        </p:nvPicPr>
        <p:blipFill>
          <a:blip r:embed="rId4"/>
          <a:stretch>
            <a:fillRect/>
          </a:stretch>
        </p:blipFill>
        <p:spPr>
          <a:xfrm>
            <a:off x="1152893" y="1465384"/>
            <a:ext cx="10004545" cy="1321191"/>
          </a:xfrm>
          <a:prstGeom prst="rect">
            <a:avLst/>
          </a:prstGeom>
        </p:spPr>
      </p:pic>
      <p:pic>
        <p:nvPicPr>
          <p:cNvPr id="9" name="Picture 8"/>
          <p:cNvPicPr>
            <a:picLocks noChangeAspect="1"/>
          </p:cNvPicPr>
          <p:nvPr/>
        </p:nvPicPr>
        <p:blipFill>
          <a:blip r:embed="rId5"/>
          <a:stretch>
            <a:fillRect/>
          </a:stretch>
        </p:blipFill>
        <p:spPr>
          <a:xfrm>
            <a:off x="1152892" y="3005315"/>
            <a:ext cx="9942999" cy="1317124"/>
          </a:xfrm>
          <a:prstGeom prst="rect">
            <a:avLst/>
          </a:prstGeom>
        </p:spPr>
      </p:pic>
      <p:cxnSp>
        <p:nvCxnSpPr>
          <p:cNvPr id="11" name="Straight Connector 10"/>
          <p:cNvCxnSpPr/>
          <p:nvPr/>
        </p:nvCxnSpPr>
        <p:spPr>
          <a:xfrm>
            <a:off x="1257300" y="2875085"/>
            <a:ext cx="9838591" cy="351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257300" y="4417500"/>
            <a:ext cx="9724927" cy="22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9174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68" y="129887"/>
            <a:ext cx="10515600" cy="1325563"/>
          </a:xfrm>
        </p:spPr>
        <p:txBody>
          <a:bodyPr/>
          <a:lstStyle/>
          <a:p>
            <a:r>
              <a:rPr lang="en-CA" dirty="0" smtClean="0"/>
              <a:t>RULA</a:t>
            </a:r>
            <a:endParaRPr lang="en-CA" dirty="0"/>
          </a:p>
        </p:txBody>
      </p:sp>
      <p:pic>
        <p:nvPicPr>
          <p:cNvPr id="4" name="Picture 3"/>
          <p:cNvPicPr>
            <a:picLocks noChangeAspect="1"/>
          </p:cNvPicPr>
          <p:nvPr/>
        </p:nvPicPr>
        <p:blipFill>
          <a:blip r:embed="rId3"/>
          <a:stretch>
            <a:fillRect/>
          </a:stretch>
        </p:blipFill>
        <p:spPr>
          <a:xfrm>
            <a:off x="2855640" y="1196752"/>
            <a:ext cx="6408712" cy="4842374"/>
          </a:xfrm>
          <a:prstGeom prst="rect">
            <a:avLst/>
          </a:prstGeom>
        </p:spPr>
      </p:pic>
      <p:sp>
        <p:nvSpPr>
          <p:cNvPr id="5" name="Cloud 4"/>
          <p:cNvSpPr/>
          <p:nvPr/>
        </p:nvSpPr>
        <p:spPr>
          <a:xfrm>
            <a:off x="7752184" y="927363"/>
            <a:ext cx="2592288" cy="186734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Postural Assessment</a:t>
            </a:r>
          </a:p>
        </p:txBody>
      </p:sp>
    </p:spTree>
    <p:extLst>
      <p:ext uri="{BB962C8B-B14F-4D97-AF65-F5344CB8AC3E}">
        <p14:creationId xmlns:p14="http://schemas.microsoft.com/office/powerpoint/2010/main" val="3671525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954" y="126472"/>
            <a:ext cx="10515600" cy="1325563"/>
          </a:xfrm>
        </p:spPr>
        <p:txBody>
          <a:bodyPr/>
          <a:lstStyle/>
          <a:p>
            <a:r>
              <a:rPr lang="en-CA" dirty="0" smtClean="0"/>
              <a:t>RULA</a:t>
            </a:r>
            <a:endParaRPr lang="en-CA" dirty="0"/>
          </a:p>
        </p:txBody>
      </p:sp>
      <p:pic>
        <p:nvPicPr>
          <p:cNvPr id="3" name="Picture 2"/>
          <p:cNvPicPr>
            <a:picLocks noChangeAspect="1"/>
          </p:cNvPicPr>
          <p:nvPr/>
        </p:nvPicPr>
        <p:blipFill>
          <a:blip r:embed="rId2"/>
          <a:stretch>
            <a:fillRect/>
          </a:stretch>
        </p:blipFill>
        <p:spPr>
          <a:xfrm>
            <a:off x="1935773" y="1990725"/>
            <a:ext cx="8630715" cy="2792290"/>
          </a:xfrm>
          <a:prstGeom prst="rect">
            <a:avLst/>
          </a:prstGeom>
        </p:spPr>
      </p:pic>
    </p:spTree>
    <p:extLst>
      <p:ext uri="{BB962C8B-B14F-4D97-AF65-F5344CB8AC3E}">
        <p14:creationId xmlns:p14="http://schemas.microsoft.com/office/powerpoint/2010/main" val="36463811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692" y="111020"/>
            <a:ext cx="10515600" cy="1325563"/>
          </a:xfrm>
        </p:spPr>
        <p:txBody>
          <a:bodyPr>
            <a:noAutofit/>
          </a:bodyPr>
          <a:lstStyle/>
          <a:p>
            <a:r>
              <a:rPr lang="en-CA" dirty="0"/>
              <a:t>MSD Hazards</a:t>
            </a:r>
          </a:p>
        </p:txBody>
      </p:sp>
      <p:graphicFrame>
        <p:nvGraphicFramePr>
          <p:cNvPr id="4" name="Content Placeholder 3"/>
          <p:cNvGraphicFramePr>
            <a:graphicFrameLocks noGrp="1"/>
          </p:cNvGraphicFramePr>
          <p:nvPr>
            <p:ph sz="quarter" idx="13"/>
            <p:extLst/>
          </p:nvPr>
        </p:nvGraphicFramePr>
        <p:xfrm>
          <a:off x="1238216" y="1571612"/>
          <a:ext cx="9715568" cy="4500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810612" y="4157667"/>
            <a:ext cx="1857388" cy="461665"/>
          </a:xfrm>
          <a:prstGeom prst="rect">
            <a:avLst/>
          </a:prstGeom>
          <a:noFill/>
        </p:spPr>
        <p:txBody>
          <a:bodyPr wrap="square" rtlCol="0">
            <a:spAutoFit/>
          </a:bodyPr>
          <a:lstStyle/>
          <a:p>
            <a:r>
              <a:rPr lang="en-CA" sz="2400" b="1" dirty="0"/>
              <a:t>Vibration</a:t>
            </a:r>
            <a:endParaRPr lang="en-CA" b="1" dirty="0"/>
          </a:p>
        </p:txBody>
      </p:sp>
      <p:sp>
        <p:nvSpPr>
          <p:cNvPr id="6" name="TextBox 5"/>
          <p:cNvSpPr txBox="1"/>
          <p:nvPr/>
        </p:nvSpPr>
        <p:spPr>
          <a:xfrm>
            <a:off x="2226121" y="3973000"/>
            <a:ext cx="1857388" cy="830997"/>
          </a:xfrm>
          <a:prstGeom prst="rect">
            <a:avLst/>
          </a:prstGeom>
          <a:noFill/>
        </p:spPr>
        <p:txBody>
          <a:bodyPr wrap="square" rtlCol="0">
            <a:spAutoFit/>
          </a:bodyPr>
          <a:lstStyle/>
          <a:p>
            <a:r>
              <a:rPr lang="en-CA" sz="2400" b="1" dirty="0"/>
              <a:t>Contact Stress</a:t>
            </a:r>
          </a:p>
        </p:txBody>
      </p:sp>
      <p:sp>
        <p:nvSpPr>
          <p:cNvPr id="8" name="TextBox 7"/>
          <p:cNvSpPr txBox="1"/>
          <p:nvPr/>
        </p:nvSpPr>
        <p:spPr>
          <a:xfrm>
            <a:off x="2639616" y="2492897"/>
            <a:ext cx="2428892" cy="830997"/>
          </a:xfrm>
          <a:prstGeom prst="rect">
            <a:avLst/>
          </a:prstGeom>
          <a:noFill/>
        </p:spPr>
        <p:txBody>
          <a:bodyPr wrap="square" rtlCol="0">
            <a:spAutoFit/>
          </a:bodyPr>
          <a:lstStyle/>
          <a:p>
            <a:r>
              <a:rPr lang="en-CA" sz="2400" b="1" dirty="0"/>
              <a:t>Temperature</a:t>
            </a:r>
          </a:p>
          <a:p>
            <a:r>
              <a:rPr lang="en-CA" sz="2400" b="1" dirty="0"/>
              <a:t>(hot or cold)</a:t>
            </a:r>
          </a:p>
        </p:txBody>
      </p:sp>
      <p:sp>
        <p:nvSpPr>
          <p:cNvPr id="9" name="TextBox 8"/>
          <p:cNvSpPr txBox="1"/>
          <p:nvPr/>
        </p:nvSpPr>
        <p:spPr>
          <a:xfrm>
            <a:off x="7536160" y="2704792"/>
            <a:ext cx="2056882" cy="461665"/>
          </a:xfrm>
          <a:prstGeom prst="rect">
            <a:avLst/>
          </a:prstGeom>
          <a:noFill/>
        </p:spPr>
        <p:txBody>
          <a:bodyPr wrap="square" rtlCol="0">
            <a:spAutoFit/>
          </a:bodyPr>
          <a:lstStyle/>
          <a:p>
            <a:r>
              <a:rPr lang="en-CA" sz="2400" b="1" dirty="0"/>
              <a:t>Organization</a:t>
            </a:r>
          </a:p>
        </p:txBody>
      </p:sp>
      <p:sp>
        <p:nvSpPr>
          <p:cNvPr id="10" name="TextBox 9"/>
          <p:cNvSpPr txBox="1"/>
          <p:nvPr/>
        </p:nvSpPr>
        <p:spPr>
          <a:xfrm>
            <a:off x="5046020" y="1109948"/>
            <a:ext cx="2056882" cy="461665"/>
          </a:xfrm>
          <a:prstGeom prst="rect">
            <a:avLst/>
          </a:prstGeom>
          <a:noFill/>
        </p:spPr>
        <p:txBody>
          <a:bodyPr wrap="square" rtlCol="0">
            <a:spAutoFit/>
          </a:bodyPr>
          <a:lstStyle/>
          <a:p>
            <a:pPr algn="ctr"/>
            <a:r>
              <a:rPr lang="en-CA" sz="2400" b="1" dirty="0"/>
              <a:t>Duration</a:t>
            </a:r>
          </a:p>
        </p:txBody>
      </p:sp>
      <p:sp>
        <p:nvSpPr>
          <p:cNvPr id="7" name="Slide Number Placeholder 6"/>
          <p:cNvSpPr>
            <a:spLocks noGrp="1"/>
          </p:cNvSpPr>
          <p:nvPr>
            <p:ph type="sldNum" sz="quarter" idx="12"/>
          </p:nvPr>
        </p:nvSpPr>
        <p:spPr/>
        <p:txBody>
          <a:bodyPr/>
          <a:lstStyle/>
          <a:p>
            <a:fld id="{057F50B7-F503-418D-A11C-B2F206AA1DE4}" type="slidenum">
              <a:rPr lang="en-US" smtClean="0"/>
              <a:pPr/>
              <a:t>4</a:t>
            </a:fld>
            <a:endParaRPr lang="en-US"/>
          </a:p>
        </p:txBody>
      </p:sp>
    </p:spTree>
    <p:extLst>
      <p:ext uri="{BB962C8B-B14F-4D97-AF65-F5344CB8AC3E}">
        <p14:creationId xmlns:p14="http://schemas.microsoft.com/office/powerpoint/2010/main" val="3679627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6151" y="3244334"/>
            <a:ext cx="4979697" cy="369332"/>
          </a:xfrm>
          <a:prstGeom prst="rect">
            <a:avLst/>
          </a:prstGeom>
        </p:spPr>
        <p:txBody>
          <a:bodyPr wrap="none">
            <a:spAutoFit/>
          </a:bodyPr>
          <a:lstStyle/>
          <a:p>
            <a:r>
              <a:rPr lang="en-CA" dirty="0">
                <a:hlinkClick r:id="rId3"/>
              </a:rPr>
              <a:t>http://www.ohcow.on.ca/ergotools/rula/index.php</a:t>
            </a:r>
            <a:endParaRPr lang="en-CA" dirty="0"/>
          </a:p>
        </p:txBody>
      </p:sp>
      <p:sp>
        <p:nvSpPr>
          <p:cNvPr id="4" name="Title 1"/>
          <p:cNvSpPr>
            <a:spLocks noGrp="1"/>
          </p:cNvSpPr>
          <p:nvPr>
            <p:ph type="title"/>
          </p:nvPr>
        </p:nvSpPr>
        <p:spPr>
          <a:xfrm>
            <a:off x="799707" y="170434"/>
            <a:ext cx="10515600" cy="1325563"/>
          </a:xfrm>
        </p:spPr>
        <p:txBody>
          <a:bodyPr/>
          <a:lstStyle/>
          <a:p>
            <a:r>
              <a:rPr lang="en-CA" dirty="0" smtClean="0"/>
              <a:t>RULA - Example</a:t>
            </a:r>
            <a:endParaRPr lang="en-CA" dirty="0"/>
          </a:p>
        </p:txBody>
      </p:sp>
    </p:spTree>
    <p:extLst>
      <p:ext uri="{BB962C8B-B14F-4D97-AF65-F5344CB8AC3E}">
        <p14:creationId xmlns:p14="http://schemas.microsoft.com/office/powerpoint/2010/main" val="1754569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RULA - Example</a:t>
            </a:r>
            <a:endParaRPr lang="en-CA" dirty="0"/>
          </a:p>
        </p:txBody>
      </p:sp>
      <p:pic>
        <p:nvPicPr>
          <p:cNvPr id="1026" name="Picture 2" descr="Image result for meat slic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470" y="1674718"/>
            <a:ext cx="4703028" cy="4662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6809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NIOSH Lifting Equation</a:t>
            </a:r>
            <a:endParaRPr lang="en-CA" dirty="0"/>
          </a:p>
        </p:txBody>
      </p:sp>
      <p:pic>
        <p:nvPicPr>
          <p:cNvPr id="4" name="Picture 3"/>
          <p:cNvPicPr>
            <a:picLocks noChangeAspect="1"/>
          </p:cNvPicPr>
          <p:nvPr/>
        </p:nvPicPr>
        <p:blipFill>
          <a:blip r:embed="rId3"/>
          <a:stretch>
            <a:fillRect/>
          </a:stretch>
        </p:blipFill>
        <p:spPr>
          <a:xfrm>
            <a:off x="3287688" y="1196752"/>
            <a:ext cx="5400600" cy="4572962"/>
          </a:xfrm>
          <a:prstGeom prst="rect">
            <a:avLst/>
          </a:prstGeom>
        </p:spPr>
      </p:pic>
      <p:sp>
        <p:nvSpPr>
          <p:cNvPr id="5" name="Cloud 4"/>
          <p:cNvSpPr/>
          <p:nvPr/>
        </p:nvSpPr>
        <p:spPr>
          <a:xfrm>
            <a:off x="7847856" y="1268760"/>
            <a:ext cx="2592288" cy="186734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Biomechanical Lifting Analysis</a:t>
            </a:r>
          </a:p>
        </p:txBody>
      </p:sp>
    </p:spTree>
    <p:extLst>
      <p:ext uri="{BB962C8B-B14F-4D97-AF65-F5344CB8AC3E}">
        <p14:creationId xmlns:p14="http://schemas.microsoft.com/office/powerpoint/2010/main" val="31007509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74392" y="92075"/>
            <a:ext cx="10515600" cy="1325563"/>
          </a:xfrm>
        </p:spPr>
        <p:txBody>
          <a:bodyPr/>
          <a:lstStyle/>
          <a:p>
            <a:r>
              <a:rPr lang="en-CA" dirty="0" smtClean="0"/>
              <a:t>MAE Equation</a:t>
            </a:r>
            <a:endParaRPr lang="en-CA" dirty="0"/>
          </a:p>
        </p:txBody>
      </p:sp>
      <p:pic>
        <p:nvPicPr>
          <p:cNvPr id="7" name="Picture 6"/>
          <p:cNvPicPr>
            <a:picLocks noChangeAspect="1"/>
          </p:cNvPicPr>
          <p:nvPr/>
        </p:nvPicPr>
        <p:blipFill>
          <a:blip r:embed="rId3"/>
          <a:stretch>
            <a:fillRect/>
          </a:stretch>
        </p:blipFill>
        <p:spPr>
          <a:xfrm>
            <a:off x="1944624" y="1573086"/>
            <a:ext cx="8101984" cy="4464496"/>
          </a:xfrm>
          <a:prstGeom prst="rect">
            <a:avLst/>
          </a:prstGeom>
        </p:spPr>
      </p:pic>
      <mc:AlternateContent xmlns:mc="http://schemas.openxmlformats.org/markup-compatibility/2006" xmlns:a14="http://schemas.microsoft.com/office/drawing/2010/main">
        <mc:Choice Requires="a14">
          <p:sp>
            <p:nvSpPr>
              <p:cNvPr id="8" name="Cloud 7"/>
              <p:cNvSpPr/>
              <p:nvPr/>
            </p:nvSpPr>
            <p:spPr>
              <a:xfrm>
                <a:off x="7658101" y="1503485"/>
                <a:ext cx="4237892" cy="172983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smtClean="0">
                    <a:solidFill>
                      <a:schemeClr val="tx1"/>
                    </a:solidFill>
                    <a:latin typeface="Britannic Bold" panose="020B0903060703020204" pitchFamily="34" charset="0"/>
                  </a:rPr>
                  <a:t>Duty Cycle</a:t>
                </a:r>
                <a14:m>
                  <m:oMath xmlns:m="http://schemas.openxmlformats.org/officeDocument/2006/math">
                    <m:r>
                      <a:rPr lang="en-CA" sz="1500" i="1" smtClean="0">
                        <a:solidFill>
                          <a:schemeClr val="tx1"/>
                        </a:solidFill>
                        <a:latin typeface="Cambria Math" panose="02040503050406030204" pitchFamily="18" charset="0"/>
                      </a:rPr>
                      <m:t>=</m:t>
                    </m:r>
                    <m:f>
                      <m:fPr>
                        <m:ctrlPr>
                          <a:rPr lang="en-CA" sz="1500" i="1" smtClean="0">
                            <a:solidFill>
                              <a:schemeClr val="tx1"/>
                            </a:solidFill>
                            <a:latin typeface="Cambria Math" panose="02040503050406030204" pitchFamily="18" charset="0"/>
                          </a:rPr>
                        </m:ctrlPr>
                      </m:fPr>
                      <m:num>
                        <m:r>
                          <a:rPr lang="en-CA" sz="1500" b="0" i="1" smtClean="0">
                            <a:solidFill>
                              <a:schemeClr val="tx1"/>
                            </a:solidFill>
                            <a:latin typeface="Cambria Math" panose="02040503050406030204" pitchFamily="18" charset="0"/>
                          </a:rPr>
                          <m:t># </m:t>
                        </m:r>
                        <m:r>
                          <a:rPr lang="en-CA" sz="1500" b="0" i="1" smtClean="0">
                            <a:solidFill>
                              <a:schemeClr val="tx1"/>
                            </a:solidFill>
                            <a:latin typeface="Cambria Math" panose="02040503050406030204" pitchFamily="18" charset="0"/>
                          </a:rPr>
                          <m:t>𝑟𝑒𝑝𝑒𝑡𝑖𝑡𝑖𝑜𝑛𝑠</m:t>
                        </m:r>
                        <m:r>
                          <a:rPr lang="en-CA" sz="1500" b="0" i="1" smtClean="0">
                            <a:solidFill>
                              <a:schemeClr val="tx1"/>
                            </a:solidFill>
                            <a:latin typeface="Cambria Math" panose="02040503050406030204" pitchFamily="18" charset="0"/>
                          </a:rPr>
                          <m:t> </m:t>
                        </m:r>
                        <m:r>
                          <a:rPr lang="en-CA" sz="1500" b="0" i="1" smtClean="0">
                            <a:solidFill>
                              <a:schemeClr val="tx1"/>
                            </a:solidFill>
                            <a:latin typeface="Cambria Math" panose="02040503050406030204" pitchFamily="18" charset="0"/>
                          </a:rPr>
                          <m:t>𝑥</m:t>
                        </m:r>
                        <m:r>
                          <a:rPr lang="en-CA" sz="1500" b="0" i="1" smtClean="0">
                            <a:solidFill>
                              <a:schemeClr val="tx1"/>
                            </a:solidFill>
                            <a:latin typeface="Cambria Math" panose="02040503050406030204" pitchFamily="18" charset="0"/>
                          </a:rPr>
                          <m:t> </m:t>
                        </m:r>
                        <m:r>
                          <a:rPr lang="en-CA" sz="1500" b="0" i="1" smtClean="0">
                            <a:solidFill>
                              <a:schemeClr val="tx1"/>
                            </a:solidFill>
                            <a:latin typeface="Cambria Math" panose="02040503050406030204" pitchFamily="18" charset="0"/>
                          </a:rPr>
                          <m:t>𝑡𝑖𝑚𝑒</m:t>
                        </m:r>
                        <m:r>
                          <a:rPr lang="en-CA" sz="1500" b="0" i="1" smtClean="0">
                            <a:solidFill>
                              <a:schemeClr val="tx1"/>
                            </a:solidFill>
                            <a:latin typeface="Cambria Math" panose="02040503050406030204" pitchFamily="18" charset="0"/>
                          </a:rPr>
                          <m:t> </m:t>
                        </m:r>
                        <m:r>
                          <a:rPr lang="en-CA" sz="1500" b="0" i="1" smtClean="0">
                            <a:solidFill>
                              <a:schemeClr val="tx1"/>
                            </a:solidFill>
                            <a:latin typeface="Cambria Math" panose="02040503050406030204" pitchFamily="18" charset="0"/>
                          </a:rPr>
                          <m:t>𝑓𝑜𝑟𝑐𝑒</m:t>
                        </m:r>
                        <m:r>
                          <a:rPr lang="en-CA" sz="1500" b="0" i="1" smtClean="0">
                            <a:solidFill>
                              <a:schemeClr val="tx1"/>
                            </a:solidFill>
                            <a:latin typeface="Cambria Math" panose="02040503050406030204" pitchFamily="18" charset="0"/>
                          </a:rPr>
                          <m:t> </m:t>
                        </m:r>
                        <m:r>
                          <a:rPr lang="en-CA" sz="1500" b="0" i="1" smtClean="0">
                            <a:solidFill>
                              <a:schemeClr val="tx1"/>
                            </a:solidFill>
                            <a:latin typeface="Cambria Math" panose="02040503050406030204" pitchFamily="18" charset="0"/>
                          </a:rPr>
                          <m:t>𝑎𝑝𝑝𝑙𝑖𝑒𝑑</m:t>
                        </m:r>
                        <m:r>
                          <a:rPr lang="en-CA" sz="1500" b="0" i="1" smtClean="0">
                            <a:solidFill>
                              <a:schemeClr val="tx1"/>
                            </a:solidFill>
                            <a:latin typeface="Cambria Math" panose="02040503050406030204" pitchFamily="18" charset="0"/>
                          </a:rPr>
                          <m:t> </m:t>
                        </m:r>
                        <m:r>
                          <a:rPr lang="en-CA" sz="1500" b="0" i="1" smtClean="0">
                            <a:solidFill>
                              <a:schemeClr val="tx1"/>
                            </a:solidFill>
                            <a:latin typeface="Cambria Math" panose="02040503050406030204" pitchFamily="18" charset="0"/>
                          </a:rPr>
                          <m:t>𝑖𝑛</m:t>
                        </m:r>
                        <m:r>
                          <a:rPr lang="en-CA" sz="1500" b="0" i="1" smtClean="0">
                            <a:solidFill>
                              <a:schemeClr val="tx1"/>
                            </a:solidFill>
                            <a:latin typeface="Cambria Math" panose="02040503050406030204" pitchFamily="18" charset="0"/>
                          </a:rPr>
                          <m:t> </m:t>
                        </m:r>
                        <m:r>
                          <a:rPr lang="en-CA" sz="1500" b="0" i="1" smtClean="0">
                            <a:solidFill>
                              <a:schemeClr val="tx1"/>
                            </a:solidFill>
                            <a:latin typeface="Cambria Math" panose="02040503050406030204" pitchFamily="18" charset="0"/>
                          </a:rPr>
                          <m:t>𝑠𝑒𝑐𝑜𝑛𝑑𝑠</m:t>
                        </m:r>
                      </m:num>
                      <m:den>
                        <m:r>
                          <a:rPr lang="en-CA" sz="1500" b="0" i="1" smtClean="0">
                            <a:solidFill>
                              <a:schemeClr val="tx1"/>
                            </a:solidFill>
                            <a:latin typeface="Cambria Math" panose="02040503050406030204" pitchFamily="18" charset="0"/>
                          </a:rPr>
                          <m:t>𝑑𝑢𝑟𝑎𝑡𝑖𝑜𝑛</m:t>
                        </m:r>
                        <m:r>
                          <a:rPr lang="en-CA" sz="1500" b="0" i="1" smtClean="0">
                            <a:solidFill>
                              <a:schemeClr val="tx1"/>
                            </a:solidFill>
                            <a:latin typeface="Cambria Math" panose="02040503050406030204" pitchFamily="18" charset="0"/>
                          </a:rPr>
                          <m:t> </m:t>
                        </m:r>
                        <m:r>
                          <a:rPr lang="en-CA" sz="1500" b="0" i="1" smtClean="0">
                            <a:solidFill>
                              <a:schemeClr val="tx1"/>
                            </a:solidFill>
                            <a:latin typeface="Cambria Math" panose="02040503050406030204" pitchFamily="18" charset="0"/>
                          </a:rPr>
                          <m:t>𝑜𝑓</m:t>
                        </m:r>
                        <m:r>
                          <a:rPr lang="en-CA" sz="1500" b="0" i="1" smtClean="0">
                            <a:solidFill>
                              <a:schemeClr val="tx1"/>
                            </a:solidFill>
                            <a:latin typeface="Cambria Math" panose="02040503050406030204" pitchFamily="18" charset="0"/>
                          </a:rPr>
                          <m:t> </m:t>
                        </m:r>
                        <m:r>
                          <a:rPr lang="en-CA" sz="1500" b="0" i="1" smtClean="0">
                            <a:solidFill>
                              <a:schemeClr val="tx1"/>
                            </a:solidFill>
                            <a:latin typeface="Cambria Math" panose="02040503050406030204" pitchFamily="18" charset="0"/>
                          </a:rPr>
                          <m:t>𝑡𝑎𝑠𝑘</m:t>
                        </m:r>
                        <m:r>
                          <a:rPr lang="en-CA" sz="1500" b="0" i="1" smtClean="0">
                            <a:solidFill>
                              <a:schemeClr val="tx1"/>
                            </a:solidFill>
                            <a:latin typeface="Cambria Math" panose="02040503050406030204" pitchFamily="18" charset="0"/>
                          </a:rPr>
                          <m:t> </m:t>
                        </m:r>
                        <m:r>
                          <a:rPr lang="en-CA" sz="1500" b="0" i="1" smtClean="0">
                            <a:solidFill>
                              <a:schemeClr val="tx1"/>
                            </a:solidFill>
                            <a:latin typeface="Cambria Math" panose="02040503050406030204" pitchFamily="18" charset="0"/>
                          </a:rPr>
                          <m:t>𝑖𝑛</m:t>
                        </m:r>
                        <m:r>
                          <a:rPr lang="en-CA" sz="1500" b="0" i="1" smtClean="0">
                            <a:solidFill>
                              <a:schemeClr val="tx1"/>
                            </a:solidFill>
                            <a:latin typeface="Cambria Math" panose="02040503050406030204" pitchFamily="18" charset="0"/>
                          </a:rPr>
                          <m:t> </m:t>
                        </m:r>
                        <m:r>
                          <a:rPr lang="en-CA" sz="1500" b="0" i="1" smtClean="0">
                            <a:solidFill>
                              <a:schemeClr val="tx1"/>
                            </a:solidFill>
                            <a:latin typeface="Cambria Math" panose="02040503050406030204" pitchFamily="18" charset="0"/>
                          </a:rPr>
                          <m:t>𝑠𝑒𝑐𝑜𝑛𝑑𝑠</m:t>
                        </m:r>
                      </m:den>
                    </m:f>
                  </m:oMath>
                </a14:m>
                <a:endParaRPr lang="en-CA" sz="1500" dirty="0">
                  <a:solidFill>
                    <a:schemeClr val="tx1"/>
                  </a:solidFill>
                  <a:latin typeface="Britannic Bold" panose="020B0903060703020204" pitchFamily="34" charset="0"/>
                </a:endParaRPr>
              </a:p>
            </p:txBody>
          </p:sp>
        </mc:Choice>
        <mc:Fallback xmlns="">
          <p:sp>
            <p:nvSpPr>
              <p:cNvPr id="8" name="Cloud 7"/>
              <p:cNvSpPr>
                <a:spLocks noRot="1" noChangeAspect="1" noMove="1" noResize="1" noEditPoints="1" noAdjustHandles="1" noChangeArrowheads="1" noChangeShapeType="1" noTextEdit="1"/>
              </p:cNvSpPr>
              <p:nvPr/>
            </p:nvSpPr>
            <p:spPr>
              <a:xfrm>
                <a:off x="7658101" y="1503485"/>
                <a:ext cx="4237892" cy="1729839"/>
              </a:xfrm>
              <a:prstGeom prst="cloud">
                <a:avLst/>
              </a:prstGeom>
              <a:blipFill rotWithShape="0">
                <a:blip r:embed="rId4"/>
                <a:stretch>
                  <a:fillRect/>
                </a:stretch>
              </a:blipFill>
              <a:ln>
                <a:solidFill>
                  <a:schemeClr val="tx1"/>
                </a:solidFill>
              </a:ln>
            </p:spPr>
            <p:txBody>
              <a:bodyPr/>
              <a:lstStyle/>
              <a:p>
                <a:r>
                  <a:rPr lang="en-CA">
                    <a:noFill/>
                  </a:rPr>
                  <a:t> </a:t>
                </a:r>
              </a:p>
            </p:txBody>
          </p:sp>
        </mc:Fallback>
      </mc:AlternateContent>
    </p:spTree>
    <p:extLst>
      <p:ext uri="{BB962C8B-B14F-4D97-AF65-F5344CB8AC3E}">
        <p14:creationId xmlns:p14="http://schemas.microsoft.com/office/powerpoint/2010/main" val="18829947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Rohmert</a:t>
            </a:r>
            <a:r>
              <a:rPr lang="en-CA" dirty="0" smtClean="0"/>
              <a:t> Rest Allowance</a:t>
            </a:r>
            <a:endParaRPr lang="en-CA" dirty="0"/>
          </a:p>
        </p:txBody>
      </p:sp>
      <p:pic>
        <p:nvPicPr>
          <p:cNvPr id="4" name="Picture 3"/>
          <p:cNvPicPr>
            <a:picLocks noChangeAspect="1"/>
          </p:cNvPicPr>
          <p:nvPr/>
        </p:nvPicPr>
        <p:blipFill>
          <a:blip r:embed="rId3"/>
          <a:stretch>
            <a:fillRect/>
          </a:stretch>
        </p:blipFill>
        <p:spPr>
          <a:xfrm>
            <a:off x="2639616" y="1417638"/>
            <a:ext cx="6636608" cy="4608934"/>
          </a:xfrm>
          <a:prstGeom prst="rect">
            <a:avLst/>
          </a:prstGeom>
        </p:spPr>
      </p:pic>
      <p:sp>
        <p:nvSpPr>
          <p:cNvPr id="5" name="Cloud 4"/>
          <p:cNvSpPr/>
          <p:nvPr/>
        </p:nvSpPr>
        <p:spPr>
          <a:xfrm>
            <a:off x="7847856" y="1268760"/>
            <a:ext cx="2592288" cy="186734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Metabolic Rest Allowance</a:t>
            </a:r>
          </a:p>
        </p:txBody>
      </p:sp>
    </p:spTree>
    <p:extLst>
      <p:ext uri="{BB962C8B-B14F-4D97-AF65-F5344CB8AC3E}">
        <p14:creationId xmlns:p14="http://schemas.microsoft.com/office/powerpoint/2010/main" val="8456546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extLst/>
          </p:nvPr>
        </p:nvGraphicFramePr>
        <p:xfrm>
          <a:off x="2883514" y="1670038"/>
          <a:ext cx="7196221" cy="4369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itle 1"/>
          <p:cNvSpPr txBox="1">
            <a:spLocks noGrp="1"/>
          </p:cNvSpPr>
          <p:nvPr>
            <p:ph type="title"/>
          </p:nvPr>
        </p:nvSpPr>
        <p:spPr>
          <a:xfrm>
            <a:off x="741439" y="210691"/>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Ergonomic Implementation</a:t>
            </a:r>
            <a:endParaRPr lang="en-CA" sz="5600" dirty="0">
              <a:latin typeface="Britannic Bold" panose="020B0903060703020204" pitchFamily="34" charset="0"/>
            </a:endParaRPr>
          </a:p>
        </p:txBody>
      </p:sp>
    </p:spTree>
    <p:extLst>
      <p:ext uri="{BB962C8B-B14F-4D97-AF65-F5344CB8AC3E}">
        <p14:creationId xmlns:p14="http://schemas.microsoft.com/office/powerpoint/2010/main" val="16485404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721251" y="232444"/>
            <a:ext cx="9613900" cy="1081087"/>
          </a:xfrm>
        </p:spPr>
        <p:txBody>
          <a:bodyPr/>
          <a:lstStyle/>
          <a:p>
            <a:pPr eaLnBrk="1" hangingPunct="1"/>
            <a:r>
              <a:rPr lang="en-US" altLang="en-US" sz="5600" b="1" dirty="0" smtClean="0">
                <a:latin typeface="Britannic Bold" panose="020B0903060703020204" pitchFamily="34" charset="0"/>
              </a:rPr>
              <a:t>For More Information…</a:t>
            </a:r>
          </a:p>
        </p:txBody>
      </p:sp>
      <p:sp>
        <p:nvSpPr>
          <p:cNvPr id="2" name="Rectangle 1"/>
          <p:cNvSpPr/>
          <p:nvPr/>
        </p:nvSpPr>
        <p:spPr>
          <a:xfrm>
            <a:off x="3611662" y="1834166"/>
            <a:ext cx="5242491" cy="3539430"/>
          </a:xfrm>
          <a:prstGeom prst="rect">
            <a:avLst/>
          </a:prstGeom>
        </p:spPr>
        <p:txBody>
          <a:bodyPr wrap="square">
            <a:spAutoFit/>
          </a:bodyPr>
          <a:lstStyle/>
          <a:p>
            <a:pPr algn="ctr">
              <a:spcAft>
                <a:spcPts val="0"/>
              </a:spcAft>
            </a:pPr>
            <a:r>
              <a:rPr lang="en-CA" sz="2800" b="1" kern="1400" dirty="0" smtClean="0">
                <a:solidFill>
                  <a:srgbClr val="FF0000"/>
                </a:solidFill>
                <a:effectLst/>
                <a:latin typeface="Arial" panose="020B0604020202020204" pitchFamily="34" charset="0"/>
                <a:ea typeface="Times New Roman" panose="02020603050405020304" pitchFamily="18" charset="0"/>
              </a:rPr>
              <a:t>OTTAWA</a:t>
            </a:r>
            <a:endParaRPr lang="en-CA" sz="2800" kern="1400" dirty="0" smtClean="0">
              <a:effectLst/>
              <a:latin typeface="Times New Roman" panose="02020603050405020304" pitchFamily="18" charset="0"/>
              <a:ea typeface="Times New Roman" panose="02020603050405020304" pitchFamily="18" charset="0"/>
            </a:endParaRPr>
          </a:p>
          <a:p>
            <a:pPr algn="ctr">
              <a:spcAft>
                <a:spcPts val="0"/>
              </a:spcAft>
            </a:pPr>
            <a:r>
              <a:rPr lang="en-CA" sz="2800" kern="1400" dirty="0" smtClean="0">
                <a:effectLst/>
                <a:latin typeface="Arial" panose="020B0604020202020204" pitchFamily="34" charset="0"/>
                <a:ea typeface="Times New Roman" panose="02020603050405020304" pitchFamily="18" charset="0"/>
              </a:rPr>
              <a:t>1545 avenue Carling </a:t>
            </a:r>
            <a:endParaRPr lang="en-CA" sz="2800" kern="1400" dirty="0" smtClean="0">
              <a:effectLst/>
              <a:latin typeface="Times New Roman" panose="02020603050405020304" pitchFamily="18" charset="0"/>
              <a:ea typeface="Times New Roman" panose="02020603050405020304" pitchFamily="18" charset="0"/>
            </a:endParaRPr>
          </a:p>
          <a:p>
            <a:pPr algn="ctr">
              <a:spcAft>
                <a:spcPts val="0"/>
              </a:spcAft>
            </a:pPr>
            <a:r>
              <a:rPr lang="en-CA" sz="2800" kern="1400" dirty="0" smtClean="0">
                <a:effectLst/>
                <a:latin typeface="Arial" panose="020B0604020202020204" pitchFamily="34" charset="0"/>
                <a:ea typeface="Times New Roman" panose="02020603050405020304" pitchFamily="18" charset="0"/>
              </a:rPr>
              <a:t>Bureau 101</a:t>
            </a:r>
            <a:endParaRPr lang="en-CA" sz="2800" kern="1400" dirty="0" smtClean="0">
              <a:effectLst/>
              <a:latin typeface="Times New Roman" panose="02020603050405020304" pitchFamily="18" charset="0"/>
              <a:ea typeface="Times New Roman" panose="02020603050405020304" pitchFamily="18" charset="0"/>
            </a:endParaRPr>
          </a:p>
          <a:p>
            <a:pPr algn="ctr">
              <a:spcAft>
                <a:spcPts val="0"/>
              </a:spcAft>
            </a:pPr>
            <a:r>
              <a:rPr lang="en-CA" sz="2800" kern="1400" dirty="0" smtClean="0">
                <a:effectLst/>
                <a:latin typeface="Arial" panose="020B0604020202020204" pitchFamily="34" charset="0"/>
                <a:ea typeface="Times New Roman" panose="02020603050405020304" pitchFamily="18" charset="0"/>
              </a:rPr>
              <a:t>Ottawa, ON</a:t>
            </a:r>
            <a:endParaRPr lang="en-CA" sz="2800" kern="1400" dirty="0" smtClean="0">
              <a:effectLst/>
              <a:latin typeface="Times New Roman" panose="02020603050405020304" pitchFamily="18" charset="0"/>
              <a:ea typeface="Times New Roman" panose="02020603050405020304" pitchFamily="18" charset="0"/>
            </a:endParaRPr>
          </a:p>
          <a:p>
            <a:pPr algn="ctr">
              <a:spcAft>
                <a:spcPts val="0"/>
              </a:spcAft>
            </a:pPr>
            <a:r>
              <a:rPr lang="fr-CA" sz="2800" kern="1400" dirty="0" smtClean="0">
                <a:effectLst/>
                <a:latin typeface="Arial" panose="020B0604020202020204" pitchFamily="34" charset="0"/>
                <a:ea typeface="Times New Roman" panose="02020603050405020304" pitchFamily="18" charset="0"/>
              </a:rPr>
              <a:t>K1Z 8P9</a:t>
            </a:r>
            <a:br>
              <a:rPr lang="fr-CA" sz="2800" kern="1400" dirty="0" smtClean="0">
                <a:effectLst/>
                <a:latin typeface="Arial" panose="020B0604020202020204" pitchFamily="34" charset="0"/>
                <a:ea typeface="Times New Roman" panose="02020603050405020304" pitchFamily="18" charset="0"/>
              </a:rPr>
            </a:br>
            <a:r>
              <a:rPr lang="fr-CA" sz="2800" kern="1400" dirty="0" smtClean="0">
                <a:effectLst/>
                <a:latin typeface="Arial" panose="020B0604020202020204" pitchFamily="34" charset="0"/>
                <a:ea typeface="Times New Roman" panose="02020603050405020304" pitchFamily="18" charset="0"/>
              </a:rPr>
              <a:t>Téléphone: (613) 725-6999</a:t>
            </a:r>
            <a:endParaRPr lang="en-CA" sz="2800" kern="1400" dirty="0" smtClean="0">
              <a:effectLst/>
              <a:latin typeface="Times New Roman" panose="02020603050405020304" pitchFamily="18" charset="0"/>
              <a:ea typeface="Times New Roman" panose="02020603050405020304" pitchFamily="18" charset="0"/>
            </a:endParaRPr>
          </a:p>
          <a:p>
            <a:pPr algn="ctr"/>
            <a:r>
              <a:rPr lang="fr-CA" sz="2800" kern="1400" dirty="0" smtClean="0">
                <a:effectLst/>
                <a:latin typeface="Arial" panose="020B0604020202020204" pitchFamily="34" charset="0"/>
                <a:ea typeface="Times New Roman" panose="02020603050405020304" pitchFamily="18" charset="0"/>
              </a:rPr>
              <a:t>Courriel:</a:t>
            </a:r>
            <a:r>
              <a:rPr lang="fr-CA" sz="2800" kern="1400" dirty="0" smtClean="0">
                <a:solidFill>
                  <a:srgbClr val="FF0000"/>
                </a:solidFill>
                <a:effectLst/>
                <a:latin typeface="Arial" panose="020B0604020202020204" pitchFamily="34" charset="0"/>
                <a:ea typeface="Times New Roman" panose="02020603050405020304" pitchFamily="18" charset="0"/>
              </a:rPr>
              <a:t> </a:t>
            </a:r>
            <a:r>
              <a:rPr lang="fr-CA" sz="2800" u="sng" kern="1400" dirty="0" smtClean="0">
                <a:solidFill>
                  <a:srgbClr val="0000FF"/>
                </a:solidFill>
                <a:effectLst/>
                <a:latin typeface="Arial" panose="020B0604020202020204" pitchFamily="34" charset="0"/>
                <a:ea typeface="Times New Roman" panose="02020603050405020304" pitchFamily="18" charset="0"/>
                <a:hlinkClick r:id="rId3"/>
              </a:rPr>
              <a:t>ottawa@ohcow.on.ca</a:t>
            </a:r>
            <a:endParaRPr lang="fr-CA" sz="2800" u="sng" kern="1400" dirty="0" smtClean="0">
              <a:solidFill>
                <a:srgbClr val="0000FF"/>
              </a:solidFill>
              <a:effectLst/>
              <a:latin typeface="Arial" panose="020B0604020202020204" pitchFamily="34" charset="0"/>
              <a:ea typeface="Times New Roman" panose="02020603050405020304" pitchFamily="18" charset="0"/>
            </a:endParaRPr>
          </a:p>
          <a:p>
            <a:pPr algn="ctr"/>
            <a:r>
              <a:rPr lang="fr-CA" sz="2800" u="sng" kern="1400" dirty="0" smtClean="0">
                <a:solidFill>
                  <a:srgbClr val="FF0000"/>
                </a:solidFill>
                <a:latin typeface="Arial" panose="020B0604020202020204" pitchFamily="34" charset="0"/>
              </a:rPr>
              <a:t>www.ohcow.on.ca</a:t>
            </a:r>
            <a:endParaRPr lang="en-CA" sz="2800" dirty="0">
              <a:solidFill>
                <a:srgbClr val="FF0000"/>
              </a:solidFill>
            </a:endParaRPr>
          </a:p>
        </p:txBody>
      </p:sp>
    </p:spTree>
    <p:extLst>
      <p:ext uri="{BB962C8B-B14F-4D97-AF65-F5344CB8AC3E}">
        <p14:creationId xmlns:p14="http://schemas.microsoft.com/office/powerpoint/2010/main" val="4063428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OHCOW - ErgoTools</a:t>
            </a:r>
            <a:endParaRPr lang="en-CA" dirty="0"/>
          </a:p>
        </p:txBody>
      </p:sp>
      <p:sp>
        <p:nvSpPr>
          <p:cNvPr id="4" name="Slide Number Placeholder 3"/>
          <p:cNvSpPr>
            <a:spLocks noGrp="1"/>
          </p:cNvSpPr>
          <p:nvPr>
            <p:ph type="sldNum" sz="quarter" idx="10"/>
          </p:nvPr>
        </p:nvSpPr>
        <p:spPr/>
        <p:txBody>
          <a:bodyPr/>
          <a:lstStyle/>
          <a:p>
            <a:r>
              <a:rPr lang="en-US" altLang="en-US" smtClean="0"/>
              <a:t>Page </a:t>
            </a:r>
            <a:fld id="{D9C02798-D75C-40FE-AB90-43F96847FCEF}" type="slidenum">
              <a:rPr lang="en-US" altLang="en-US" b="1" smtClean="0"/>
              <a:pPr/>
              <a:t>5</a:t>
            </a:fld>
            <a:endParaRPr lang="en-US" altLang="en-US" b="1" dirty="0"/>
          </a:p>
        </p:txBody>
      </p:sp>
      <p:pic>
        <p:nvPicPr>
          <p:cNvPr id="5" name="Picture 4"/>
          <p:cNvPicPr>
            <a:picLocks noChangeAspect="1"/>
          </p:cNvPicPr>
          <p:nvPr/>
        </p:nvPicPr>
        <p:blipFill>
          <a:blip r:embed="rId2"/>
          <a:stretch>
            <a:fillRect/>
          </a:stretch>
        </p:blipFill>
        <p:spPr>
          <a:xfrm>
            <a:off x="3199586" y="1431188"/>
            <a:ext cx="5792828" cy="4395224"/>
          </a:xfrm>
          <a:prstGeom prst="rect">
            <a:avLst/>
          </a:prstGeom>
        </p:spPr>
      </p:pic>
      <p:sp>
        <p:nvSpPr>
          <p:cNvPr id="6" name="Rectangle 5"/>
          <p:cNvSpPr/>
          <p:nvPr/>
        </p:nvSpPr>
        <p:spPr>
          <a:xfrm>
            <a:off x="7536160" y="5013176"/>
            <a:ext cx="1512168" cy="9361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9643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1000" tmFilter="0, 0; .2, .5; .8, .5; 1, 0"/>
                                        <p:tgtEl>
                                          <p:spTgt spid="6"/>
                                        </p:tgtEl>
                                      </p:cBhvr>
                                    </p:animEffect>
                                    <p:animScale>
                                      <p:cBhvr>
                                        <p:cTn id="11" dur="500" autoRev="1" fill="hold"/>
                                        <p:tgtEl>
                                          <p:spTgt spid="6"/>
                                        </p:tgtEl>
                                      </p:cBhvr>
                                      <p:by x="105000" y="105000"/>
                                    </p:animScale>
                                  </p:childTnLst>
                                </p:cTn>
                              </p:par>
                            </p:childTnLst>
                          </p:cTn>
                        </p:par>
                        <p:par>
                          <p:cTn id="12" fill="hold">
                            <p:stCondLst>
                              <p:cond delay="2000"/>
                            </p:stCondLst>
                            <p:childTnLst>
                              <p:par>
                                <p:cTn id="13" presetID="26" presetClass="emph" presetSubtype="0" fill="hold" grpId="2" nodeType="afterEffect">
                                  <p:stCondLst>
                                    <p:cond delay="0"/>
                                  </p:stCondLst>
                                  <p:childTnLst>
                                    <p:animEffect transition="out" filter="fade">
                                      <p:cBhvr>
                                        <p:cTn id="14" dur="1000" tmFilter="0, 0; .2, .5; .8, .5; 1, 0"/>
                                        <p:tgtEl>
                                          <p:spTgt spid="6"/>
                                        </p:tgtEl>
                                      </p:cBhvr>
                                    </p:animEffect>
                                    <p:animScale>
                                      <p:cBhvr>
                                        <p:cTn id="15" dur="500" autoRev="1" fill="hold"/>
                                        <p:tgtEl>
                                          <p:spTgt spid="6"/>
                                        </p:tgtEl>
                                      </p:cBhvr>
                                      <p:by x="105000" y="105000"/>
                                    </p:animScale>
                                  </p:childTnLst>
                                </p:cTn>
                              </p:par>
                            </p:childTnLst>
                          </p:cTn>
                        </p:par>
                        <p:par>
                          <p:cTn id="16" fill="hold">
                            <p:stCondLst>
                              <p:cond delay="3000"/>
                            </p:stCondLst>
                            <p:childTnLst>
                              <p:par>
                                <p:cTn id="17" presetID="26" presetClass="emph" presetSubtype="0" fill="hold" grpId="3" nodeType="afterEffect">
                                  <p:stCondLst>
                                    <p:cond delay="0"/>
                                  </p:stCondLst>
                                  <p:childTnLst>
                                    <p:animEffect transition="out" filter="fade">
                                      <p:cBhvr>
                                        <p:cTn id="18" dur="1000" tmFilter="0, 0; .2, .5; .8, .5; 1, 0"/>
                                        <p:tgtEl>
                                          <p:spTgt spid="6"/>
                                        </p:tgtEl>
                                      </p:cBhvr>
                                    </p:animEffect>
                                    <p:animScale>
                                      <p:cBhvr>
                                        <p:cTn id="19" dur="500" autoRev="1" fill="hold"/>
                                        <p:tgtEl>
                                          <p:spTgt spid="6"/>
                                        </p:tgtEl>
                                      </p:cBhvr>
                                      <p:by x="105000" y="105000"/>
                                    </p:animScale>
                                  </p:childTnLst>
                                </p:cTn>
                              </p:par>
                            </p:childTnLst>
                          </p:cTn>
                        </p:par>
                        <p:par>
                          <p:cTn id="20" fill="hold">
                            <p:stCondLst>
                              <p:cond delay="4000"/>
                            </p:stCondLst>
                            <p:childTnLst>
                              <p:par>
                                <p:cTn id="21" presetID="26" presetClass="emph" presetSubtype="0" fill="hold" grpId="4" nodeType="afterEffect">
                                  <p:stCondLst>
                                    <p:cond delay="0"/>
                                  </p:stCondLst>
                                  <p:childTnLst>
                                    <p:animEffect transition="out" filter="fade">
                                      <p:cBhvr>
                                        <p:cTn id="22" dur="1000" tmFilter="0, 0; .2, .5; .8, .5; 1, 0"/>
                                        <p:tgtEl>
                                          <p:spTgt spid="6"/>
                                        </p:tgtEl>
                                      </p:cBhvr>
                                    </p:animEffect>
                                    <p:animScale>
                                      <p:cBhvr>
                                        <p:cTn id="23"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6"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0"/>
            <a:ext cx="8701454" cy="1162050"/>
          </a:xfrm>
        </p:spPr>
        <p:txBody>
          <a:bodyPr>
            <a:noAutofit/>
          </a:bodyPr>
          <a:lstStyle/>
          <a:p>
            <a:r>
              <a:rPr lang="en-CA" sz="5600" dirty="0"/>
              <a:t>Presenting: ErgoTools!</a:t>
            </a:r>
          </a:p>
        </p:txBody>
      </p:sp>
      <p:sp>
        <p:nvSpPr>
          <p:cNvPr id="5" name="Text Placeholder 4"/>
          <p:cNvSpPr>
            <a:spLocks noGrp="1"/>
          </p:cNvSpPr>
          <p:nvPr>
            <p:ph type="body" sz="half" idx="2"/>
          </p:nvPr>
        </p:nvSpPr>
        <p:spPr>
          <a:xfrm>
            <a:off x="1989993" y="1769208"/>
            <a:ext cx="4454281" cy="4691063"/>
          </a:xfrm>
        </p:spPr>
        <p:txBody>
          <a:bodyPr/>
          <a:lstStyle/>
          <a:p>
            <a:pPr marL="342900" indent="-342900">
              <a:buClr>
                <a:srgbClr val="C00000"/>
              </a:buClr>
              <a:buFont typeface="Wingdings" panose="05000000000000000000" pitchFamily="2" charset="2"/>
              <a:buChar char="v"/>
            </a:pPr>
            <a:r>
              <a:rPr lang="en-CA" sz="2400" b="1" dirty="0" smtClean="0">
                <a:solidFill>
                  <a:schemeClr val="bg2">
                    <a:lumMod val="10000"/>
                  </a:schemeClr>
                </a:solidFill>
                <a:hlinkClick r:id="rId2"/>
              </a:rPr>
              <a:t>www.ohcow.on.ca/ergotools</a:t>
            </a:r>
            <a:endParaRPr lang="en-CA" sz="2400" b="1" dirty="0" smtClean="0">
              <a:solidFill>
                <a:schemeClr val="bg2">
                  <a:lumMod val="10000"/>
                </a:schemeClr>
              </a:solidFill>
            </a:endParaRPr>
          </a:p>
          <a:p>
            <a:pPr>
              <a:buClr>
                <a:srgbClr val="C00000"/>
              </a:buClr>
            </a:pPr>
            <a:endParaRPr lang="en-CA" sz="2400" b="1" dirty="0" smtClean="0">
              <a:solidFill>
                <a:schemeClr val="bg2">
                  <a:lumMod val="10000"/>
                </a:schemeClr>
              </a:solidFill>
            </a:endParaRPr>
          </a:p>
          <a:p>
            <a:pPr marL="342900" indent="-342900">
              <a:buClr>
                <a:srgbClr val="C00000"/>
              </a:buClr>
              <a:buFont typeface="Wingdings" panose="05000000000000000000" pitchFamily="2" charset="2"/>
              <a:buChar char="v"/>
            </a:pPr>
            <a:r>
              <a:rPr lang="en-CA" sz="2400" dirty="0">
                <a:solidFill>
                  <a:schemeClr val="bg2">
                    <a:lumMod val="10000"/>
                  </a:schemeClr>
                </a:solidFill>
              </a:rPr>
              <a:t>Works well on desktops, as well as cell phones and </a:t>
            </a:r>
            <a:r>
              <a:rPr lang="en-CA" sz="2400" dirty="0" smtClean="0">
                <a:solidFill>
                  <a:schemeClr val="bg2">
                    <a:lumMod val="10000"/>
                  </a:schemeClr>
                </a:solidFill>
              </a:rPr>
              <a:t>tablet</a:t>
            </a:r>
          </a:p>
          <a:p>
            <a:pPr>
              <a:buClr>
                <a:srgbClr val="C00000"/>
              </a:buClr>
            </a:pPr>
            <a:endParaRPr lang="en-CA" sz="2400" dirty="0">
              <a:solidFill>
                <a:schemeClr val="bg2">
                  <a:lumMod val="10000"/>
                </a:schemeClr>
              </a:solidFill>
            </a:endParaRPr>
          </a:p>
          <a:p>
            <a:pPr marL="342900" indent="-342900">
              <a:buClr>
                <a:srgbClr val="C00000"/>
              </a:buClr>
              <a:buFont typeface="Wingdings" panose="05000000000000000000" pitchFamily="2" charset="2"/>
              <a:buChar char="v"/>
            </a:pPr>
            <a:r>
              <a:rPr lang="en-CA" sz="2400" dirty="0">
                <a:solidFill>
                  <a:schemeClr val="bg2">
                    <a:lumMod val="10000"/>
                  </a:schemeClr>
                </a:solidFill>
              </a:rPr>
              <a:t>Give a preliminary idea into if jobs are acceptable for known MSD prevention standards</a:t>
            </a:r>
          </a:p>
          <a:p>
            <a:pPr marL="285750" indent="-285750">
              <a:buFont typeface="Arial" panose="020B0604020202020204" pitchFamily="34" charset="0"/>
              <a:buChar char="•"/>
            </a:pPr>
            <a:endParaRPr lang="en-CA" sz="2000" dirty="0"/>
          </a:p>
          <a:p>
            <a:endParaRPr lang="en-CA" sz="2000" dirty="0"/>
          </a:p>
        </p:txBody>
      </p:sp>
      <p:grpSp>
        <p:nvGrpSpPr>
          <p:cNvPr id="6" name="Group 5"/>
          <p:cNvGrpSpPr/>
          <p:nvPr/>
        </p:nvGrpSpPr>
        <p:grpSpPr>
          <a:xfrm>
            <a:off x="7744036" y="1435100"/>
            <a:ext cx="2490210" cy="4341067"/>
            <a:chOff x="5436096" y="1340768"/>
            <a:chExt cx="1858938" cy="3675414"/>
          </a:xfrm>
        </p:grpSpPr>
        <p:pic>
          <p:nvPicPr>
            <p:cNvPr id="8" name="Picture 4" descr="https://upload.wikimedia.org/wikipedia/commons/a/a7/IPhone_6S_Rose_Gol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340768"/>
              <a:ext cx="1858938" cy="36754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8063" y="1729827"/>
              <a:ext cx="1622729" cy="2884852"/>
            </a:xfrm>
            <a:prstGeom prst="rect">
              <a:avLst/>
            </a:prstGeom>
          </p:spPr>
        </p:pic>
      </p:grpSp>
    </p:spTree>
    <p:extLst>
      <p:ext uri="{BB962C8B-B14F-4D97-AF65-F5344CB8AC3E}">
        <p14:creationId xmlns:p14="http://schemas.microsoft.com/office/powerpoint/2010/main" val="2195924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767861" y="78993"/>
            <a:ext cx="10515600" cy="1325563"/>
          </a:xfrm>
        </p:spPr>
        <p:txBody>
          <a:bodyPr/>
          <a:lstStyle/>
          <a:p>
            <a:r>
              <a:rPr lang="en-CA" dirty="0" smtClean="0"/>
              <a:t>ErgoTools - Use</a:t>
            </a:r>
            <a:endParaRPr lang="en-CA" dirty="0"/>
          </a:p>
        </p:txBody>
      </p:sp>
      <p:sp>
        <p:nvSpPr>
          <p:cNvPr id="11" name="Content Placeholder 10"/>
          <p:cNvSpPr>
            <a:spLocks noGrp="1"/>
          </p:cNvSpPr>
          <p:nvPr>
            <p:ph idx="1"/>
          </p:nvPr>
        </p:nvSpPr>
        <p:spPr>
          <a:xfrm>
            <a:off x="1242646" y="1887171"/>
            <a:ext cx="9017977" cy="4351338"/>
          </a:xfrm>
        </p:spPr>
        <p:txBody>
          <a:bodyPr/>
          <a:lstStyle/>
          <a:p>
            <a:pPr>
              <a:buClr>
                <a:srgbClr val="C00000"/>
              </a:buClr>
              <a:buFont typeface="Wingdings" panose="05000000000000000000" pitchFamily="2" charset="2"/>
              <a:buChar char="v"/>
            </a:pPr>
            <a:r>
              <a:rPr lang="en-CA" dirty="0" smtClean="0"/>
              <a:t>screening assessments</a:t>
            </a:r>
          </a:p>
          <a:p>
            <a:pPr marL="0" indent="0">
              <a:buClr>
                <a:srgbClr val="C00000"/>
              </a:buClr>
              <a:buNone/>
            </a:pPr>
            <a:endParaRPr lang="en-CA" dirty="0" smtClean="0"/>
          </a:p>
          <a:p>
            <a:pPr>
              <a:buClr>
                <a:srgbClr val="C00000"/>
              </a:buClr>
              <a:buFont typeface="Wingdings" panose="05000000000000000000" pitchFamily="2" charset="2"/>
              <a:buChar char="v"/>
            </a:pPr>
            <a:r>
              <a:rPr lang="en-CA" dirty="0" smtClean="0"/>
              <a:t>build a database in your workplace</a:t>
            </a:r>
          </a:p>
          <a:p>
            <a:pPr marL="0" indent="0">
              <a:buClr>
                <a:srgbClr val="C00000"/>
              </a:buClr>
              <a:buNone/>
            </a:pPr>
            <a:endParaRPr lang="en-CA" dirty="0" smtClean="0"/>
          </a:p>
          <a:p>
            <a:pPr>
              <a:buClr>
                <a:srgbClr val="C00000"/>
              </a:buClr>
              <a:buFont typeface="Wingdings" panose="05000000000000000000" pitchFamily="2" charset="2"/>
              <a:buChar char="v"/>
            </a:pPr>
            <a:r>
              <a:rPr lang="en-CA" dirty="0" smtClean="0"/>
              <a:t>Self-help tools</a:t>
            </a:r>
          </a:p>
          <a:p>
            <a:pPr>
              <a:buClr>
                <a:srgbClr val="C00000"/>
              </a:buClr>
              <a:buFont typeface="Wingdings" panose="05000000000000000000" pitchFamily="2" charset="2"/>
              <a:buChar char="v"/>
            </a:pPr>
            <a:endParaRPr lang="en-CA" dirty="0" smtClean="0"/>
          </a:p>
          <a:p>
            <a:endParaRPr lang="en-CA" dirty="0"/>
          </a:p>
        </p:txBody>
      </p:sp>
    </p:spTree>
    <p:extLst>
      <p:ext uri="{BB962C8B-B14F-4D97-AF65-F5344CB8AC3E}">
        <p14:creationId xmlns:p14="http://schemas.microsoft.com/office/powerpoint/2010/main" val="2607418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740784"/>
            <a:ext cx="10515600" cy="4351338"/>
          </a:xfrm>
        </p:spPr>
        <p:txBody>
          <a:bodyPr>
            <a:normAutofit/>
          </a:bodyPr>
          <a:lstStyle/>
          <a:p>
            <a:pPr>
              <a:buClr>
                <a:srgbClr val="FF0000"/>
              </a:buClr>
              <a:buFont typeface="Wingdings" panose="05000000000000000000" pitchFamily="2" charset="2"/>
              <a:buChar char="v"/>
            </a:pPr>
            <a:r>
              <a:rPr lang="en-CA" sz="3000" dirty="0" smtClean="0"/>
              <a:t>ROSA</a:t>
            </a:r>
          </a:p>
          <a:p>
            <a:pPr>
              <a:buClr>
                <a:srgbClr val="FF0000"/>
              </a:buClr>
              <a:buFont typeface="Wingdings" panose="05000000000000000000" pitchFamily="2" charset="2"/>
              <a:buChar char="v"/>
            </a:pPr>
            <a:endParaRPr lang="en-CA" sz="3000" dirty="0" smtClean="0"/>
          </a:p>
          <a:p>
            <a:pPr>
              <a:buClr>
                <a:srgbClr val="FF0000"/>
              </a:buClr>
              <a:buFont typeface="Wingdings" panose="05000000000000000000" pitchFamily="2" charset="2"/>
              <a:buChar char="v"/>
            </a:pPr>
            <a:r>
              <a:rPr lang="en-CA" sz="3000" dirty="0" err="1" smtClean="0"/>
              <a:t>OfficeErgo</a:t>
            </a:r>
            <a:r>
              <a:rPr lang="en-CA" sz="3000" dirty="0" smtClean="0"/>
              <a:t> Calculator</a:t>
            </a:r>
          </a:p>
          <a:p>
            <a:pPr marL="0" indent="0">
              <a:buClr>
                <a:srgbClr val="FF0000"/>
              </a:buClr>
              <a:buNone/>
            </a:pPr>
            <a:endParaRPr lang="en-CA" sz="3000" dirty="0" smtClean="0"/>
          </a:p>
          <a:p>
            <a:pPr marL="0" indent="0">
              <a:buClr>
                <a:srgbClr val="FF0000"/>
              </a:buClr>
              <a:buNone/>
            </a:pPr>
            <a:endParaRPr lang="en-CA" sz="3000" dirty="0" smtClean="0"/>
          </a:p>
        </p:txBody>
      </p:sp>
      <p:sp>
        <p:nvSpPr>
          <p:cNvPr id="4" name="Title 1"/>
          <p:cNvSpPr txBox="1">
            <a:spLocks noGrp="1"/>
          </p:cNvSpPr>
          <p:nvPr>
            <p:ph type="title"/>
          </p:nvPr>
        </p:nvSpPr>
        <p:spPr>
          <a:xfrm>
            <a:off x="781639" y="1301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There’s an app for that!</a:t>
            </a:r>
            <a:endParaRPr lang="en-CA" sz="5600" dirty="0">
              <a:latin typeface="Britannic Bold" panose="020B0903060703020204" pitchFamily="34" charset="0"/>
            </a:endParaRPr>
          </a:p>
        </p:txBody>
      </p:sp>
      <p:grpSp>
        <p:nvGrpSpPr>
          <p:cNvPr id="5" name="Group 4"/>
          <p:cNvGrpSpPr/>
          <p:nvPr/>
        </p:nvGrpSpPr>
        <p:grpSpPr>
          <a:xfrm>
            <a:off x="6131100" y="2781990"/>
            <a:ext cx="5264033" cy="3384224"/>
            <a:chOff x="1475656" y="1340768"/>
            <a:chExt cx="5819378" cy="3675414"/>
          </a:xfrm>
        </p:grpSpPr>
        <p:pic>
          <p:nvPicPr>
            <p:cNvPr id="6" name="Picture 5" descr="http://ecx.images-amazon.com/images/I/51zLSaOxtAL._SL10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782835"/>
              <a:ext cx="4184827" cy="2791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upload.wikimedia.org/wikipedia/commons/a/a7/IPhone_6S_Rose_Gol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340768"/>
              <a:ext cx="1858938" cy="36754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2047688" y="2100276"/>
              <a:ext cx="3015116" cy="168876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8063" y="1729827"/>
              <a:ext cx="1622729" cy="2884852"/>
            </a:xfrm>
            <a:prstGeom prst="rect">
              <a:avLst/>
            </a:prstGeom>
          </p:spPr>
        </p:pic>
      </p:grpSp>
    </p:spTree>
    <p:extLst>
      <p:ext uri="{BB962C8B-B14F-4D97-AF65-F5344CB8AC3E}">
        <p14:creationId xmlns:p14="http://schemas.microsoft.com/office/powerpoint/2010/main" val="24558785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39135" y="286051"/>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CA" sz="5600" dirty="0" smtClean="0">
                <a:latin typeface="Britannic Bold" panose="020B0903060703020204" pitchFamily="34" charset="0"/>
              </a:rPr>
              <a:t>Your Chair – The Fist Test</a:t>
            </a:r>
            <a:endParaRPr lang="en-CA" sz="5600" dirty="0">
              <a:latin typeface="Britannic Bold" panose="020B0903060703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011" y="154344"/>
            <a:ext cx="4455353" cy="670365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0394" y="2002245"/>
            <a:ext cx="5123935" cy="3842951"/>
          </a:xfrm>
          <a:prstGeom prst="rect">
            <a:avLst/>
          </a:prstGeom>
        </p:spPr>
      </p:pic>
    </p:spTree>
    <p:extLst>
      <p:ext uri="{BB962C8B-B14F-4D97-AF65-F5344CB8AC3E}">
        <p14:creationId xmlns:p14="http://schemas.microsoft.com/office/powerpoint/2010/main" val="69277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 - &amp;quot;Introduction &amp;quot;&quot;/&gt;&lt;property id=&quot;20307&quot; value=&quot;260&quot;/&gt;&lt;/object&gt;&lt;object type=&quot;3&quot; unique_id=&quot;10006&quot;&gt;&lt;property id=&quot;20148&quot; value=&quot;5&quot;/&gt;&lt;property id=&quot;20300&quot; value=&quot;Slide 4 - &amp;quot;Analysis&amp;quot;&quot;/&gt;&lt;property id=&quot;20307&quot; value=&quot;257&quot;/&gt;&lt;/object&gt;&lt;object type=&quot;3&quot; unique_id=&quot;10007&quot;&gt;&lt;property id=&quot;20148&quot; value=&quot;5&quot;/&gt;&lt;property id=&quot;20300&quot; value=&quot;Slide 5 - &amp;quot;Our Services &amp;quot;&quot;/&gt;&lt;property id=&quot;20307&quot; value=&quot;261&quot;/&gt;&lt;/object&gt;&lt;object type=&quot;3&quot; unique_id=&quot;10008&quot;&gt;&lt;property id=&quot;20148&quot; value=&quot;5&quot;/&gt;&lt;property id=&quot;20300&quot; value=&quot;Slide 6 - &amp;quot;Timelines&amp;quot;&quot;/&gt;&lt;property id=&quot;20307&quot; value=&quot;259&quot;/&gt;&lt;/object&gt;&lt;object type=&quot;3&quot; unique_id=&quot;10058&quot;&gt;&lt;property id=&quot;20148&quot; value=&quot;5&quot;/&gt;&lt;property id=&quot;20300&quot; value=&quot;Slide 3 - &amp;quot;Resource Comparison Model &amp;quot;&quot;/&gt;&lt;property id=&quot;20307&quot; value=&quot;262&quot;/&gt;&lt;/object&gt;&lt;object type=&quot;3&quot; unique_id=&quot;10067&quot;&gt;&lt;property id=&quot;20148&quot; value=&quot;5&quot;/&gt;&lt;property id=&quot;20300&quot; value=&quot;Slide 7 - &amp;quot;Conclusion &amp;quot;&quot;/&gt;&lt;property id=&quot;20307&quot; value=&quot;263&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16388</TotalTime>
  <Words>1467</Words>
  <Application>Microsoft Office PowerPoint</Application>
  <PresentationFormat>Widescreen</PresentationFormat>
  <Paragraphs>253</Paragraphs>
  <Slides>46</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46</vt:i4>
      </vt:variant>
    </vt:vector>
  </HeadingPairs>
  <TitlesOfParts>
    <vt:vector size="56" baseType="lpstr">
      <vt:lpstr>ＭＳ Ｐゴシック</vt:lpstr>
      <vt:lpstr>Arial</vt:lpstr>
      <vt:lpstr>Britannic Bold</vt:lpstr>
      <vt:lpstr>Calibri</vt:lpstr>
      <vt:lpstr>Calibri Light</vt:lpstr>
      <vt:lpstr>Cambria Math</vt:lpstr>
      <vt:lpstr>Times New Roman</vt:lpstr>
      <vt:lpstr>Wingdings</vt:lpstr>
      <vt:lpstr>Office Theme</vt:lpstr>
      <vt:lpstr>1_Default Design</vt:lpstr>
      <vt:lpstr>Online Ergonomic Tools</vt:lpstr>
      <vt:lpstr>MSD’s in Ontario</vt:lpstr>
      <vt:lpstr>Defining Ergonomics</vt:lpstr>
      <vt:lpstr>MSD Hazards</vt:lpstr>
      <vt:lpstr>OHCOW - ErgoTools</vt:lpstr>
      <vt:lpstr>Presenting: ErgoTools!</vt:lpstr>
      <vt:lpstr>ErgoTools - Use</vt:lpstr>
      <vt:lpstr>There’s an app for that!</vt:lpstr>
      <vt:lpstr>PowerPoint Presentation</vt:lpstr>
      <vt:lpstr>PowerPoint Presentation</vt:lpstr>
      <vt:lpstr>PowerPoint Presentation</vt:lpstr>
      <vt:lpstr>PowerPoint Presentation</vt:lpstr>
      <vt:lpstr>Ideal Keyboard Trays</vt:lpstr>
      <vt:lpstr>Keyboard Trays to Avoid</vt:lpstr>
      <vt:lpstr>PowerPoint Presentation</vt:lpstr>
      <vt:lpstr>PowerPoint Presentation</vt:lpstr>
      <vt:lpstr>Office Ergonomics Calculator</vt:lpstr>
      <vt:lpstr>ROSA</vt:lpstr>
      <vt:lpstr>ROSA Example</vt:lpstr>
      <vt:lpstr>ROSA - Chair Depth</vt:lpstr>
      <vt:lpstr>ROSA - Monitor</vt:lpstr>
      <vt:lpstr>ROSA - Telephone</vt:lpstr>
      <vt:lpstr>ROSA - Mouse</vt:lpstr>
      <vt:lpstr>ROSA - Keyboard</vt:lpstr>
      <vt:lpstr>ROSA - Scores</vt:lpstr>
      <vt:lpstr>ROSA - Reporting</vt:lpstr>
      <vt:lpstr>ROSA - Results</vt:lpstr>
      <vt:lpstr>ROSA - Example</vt:lpstr>
      <vt:lpstr>ROSA - Subjects &amp; Procedure</vt:lpstr>
      <vt:lpstr>ROSA - Procedure</vt:lpstr>
      <vt:lpstr>ROSA - Photographs</vt:lpstr>
      <vt:lpstr>Methods</vt:lpstr>
      <vt:lpstr>PowerPoint Presentation</vt:lpstr>
      <vt:lpstr>MSD Tools</vt:lpstr>
      <vt:lpstr>ErgoTools! - MSD</vt:lpstr>
      <vt:lpstr>Strain Index</vt:lpstr>
      <vt:lpstr>Strain Index</vt:lpstr>
      <vt:lpstr>RULA</vt:lpstr>
      <vt:lpstr>RULA</vt:lpstr>
      <vt:lpstr>RULA - Example</vt:lpstr>
      <vt:lpstr>RULA - Example</vt:lpstr>
      <vt:lpstr>NIOSH Lifting Equation</vt:lpstr>
      <vt:lpstr>MAE Equation</vt:lpstr>
      <vt:lpstr>Rohmert Rest Allowance</vt:lpstr>
      <vt:lpstr>Ergonomic Implementation</vt:lpstr>
      <vt:lpstr>For More Information…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O'Neill</dc:creator>
  <cp:lastModifiedBy>Chelsie Desrochers</cp:lastModifiedBy>
  <cp:revision>248</cp:revision>
  <cp:lastPrinted>2017-02-24T13:51:11Z</cp:lastPrinted>
  <dcterms:created xsi:type="dcterms:W3CDTF">2016-04-07T18:24:51Z</dcterms:created>
  <dcterms:modified xsi:type="dcterms:W3CDTF">2017-05-26T15:51:40Z</dcterms:modified>
</cp:coreProperties>
</file>