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335" r:id="rId3"/>
    <p:sldId id="336" r:id="rId4"/>
    <p:sldId id="280" r:id="rId5"/>
    <p:sldId id="337" r:id="rId6"/>
    <p:sldId id="338" r:id="rId7"/>
    <p:sldId id="339" r:id="rId8"/>
    <p:sldId id="340" r:id="rId9"/>
    <p:sldId id="341" r:id="rId10"/>
    <p:sldId id="343" r:id="rId11"/>
    <p:sldId id="342" r:id="rId12"/>
    <p:sldId id="344" r:id="rId13"/>
    <p:sldId id="346" r:id="rId14"/>
    <p:sldId id="345" r:id="rId15"/>
    <p:sldId id="347" r:id="rId16"/>
    <p:sldId id="348" r:id="rId17"/>
    <p:sldId id="349" r:id="rId18"/>
    <p:sldId id="330" r:id="rId19"/>
    <p:sldId id="332" r:id="rId20"/>
    <p:sldId id="334" r:id="rId21"/>
    <p:sldId id="333" r:id="rId22"/>
    <p:sldId id="289" r:id="rId23"/>
    <p:sldId id="283" r:id="rId24"/>
    <p:sldId id="350" r:id="rId25"/>
    <p:sldId id="351" r:id="rId26"/>
    <p:sldId id="319" r:id="rId27"/>
    <p:sldId id="311" r:id="rId28"/>
    <p:sldId id="352" r:id="rId2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lsie Desrochers" initials="CD" lastIdx="0" clrIdx="0">
    <p:extLst>
      <p:ext uri="{19B8F6BF-5375-455C-9EA6-DF929625EA0E}">
        <p15:presenceInfo xmlns:p15="http://schemas.microsoft.com/office/powerpoint/2012/main" userId="S-1-5-21-2763968773-3514760396-1114361580-14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665C7"/>
    <a:srgbClr val="83CE5A"/>
    <a:srgbClr val="EDB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90" autoAdjust="0"/>
    <p:restoredTop sz="78136" autoAdjust="0"/>
  </p:normalViewPr>
  <p:slideViewPr>
    <p:cSldViewPr snapToGrid="0">
      <p:cViewPr varScale="1">
        <p:scale>
          <a:sx n="43" d="100"/>
          <a:sy n="43" d="100"/>
        </p:scale>
        <p:origin x="66" y="3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B74DCA8-A77C-4545-8940-47160690B643}" type="datetimeFigureOut">
              <a:rPr lang="en-CA" smtClean="0"/>
              <a:t>26/05/2017</a:t>
            </a:fld>
            <a:endParaRPr lang="en-C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CA"/>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CA"/>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1C6D2F2-14D9-4543-8299-859312B0C6BC}" type="slidenum">
              <a:rPr lang="en-CA" smtClean="0"/>
              <a:t>‹#›</a:t>
            </a:fld>
            <a:endParaRPr lang="en-CA"/>
          </a:p>
        </p:txBody>
      </p:sp>
    </p:spTree>
    <p:extLst>
      <p:ext uri="{BB962C8B-B14F-4D97-AF65-F5344CB8AC3E}">
        <p14:creationId xmlns:p14="http://schemas.microsoft.com/office/powerpoint/2010/main" val="906903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hcow.on.ca/ottawa.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 am here today to talk</a:t>
            </a:r>
            <a:r>
              <a:rPr lang="en-CA" baseline="0" dirty="0" smtClean="0"/>
              <a:t> to you about the services offered by the occupational health clinics for Ontario workers. I want to make sure you understand why were here and how we can help you and your team. </a:t>
            </a:r>
          </a:p>
          <a:p>
            <a:endParaRPr lang="en-CA" baseline="0" dirty="0" smtClean="0"/>
          </a:p>
          <a:p>
            <a:r>
              <a:rPr lang="en-CA" baseline="0" dirty="0" smtClean="0"/>
              <a:t>First of all, how many of you are familiar with OHCOW? </a:t>
            </a:r>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1</a:t>
            </a:fld>
            <a:endParaRPr lang="en-CA"/>
          </a:p>
        </p:txBody>
      </p:sp>
    </p:spTree>
    <p:extLst>
      <p:ext uri="{BB962C8B-B14F-4D97-AF65-F5344CB8AC3E}">
        <p14:creationId xmlns:p14="http://schemas.microsoft.com/office/powerpoint/2010/main" val="190403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latin typeface="+mn-lt"/>
                <a:ea typeface="+mn-ea"/>
                <a:cs typeface="+mn-cs"/>
              </a:rPr>
              <a:t>Dr. Bourgault </a:t>
            </a:r>
            <a:r>
              <a:rPr lang="en-CA" sz="1200" kern="1200" dirty="0" smtClean="0">
                <a:solidFill>
                  <a:schemeClr val="tx1"/>
                </a:solidFill>
                <a:effectLst/>
                <a:latin typeface="+mn-lt"/>
                <a:ea typeface="+mn-ea"/>
                <a:cs typeface="+mn-cs"/>
              </a:rPr>
              <a:t>is an Occupational Health physician from the Ottawa region who has recently joined the newly opened Eastern Region Ottawa Clinic of Occupational Health Clinics for Ontario Workers (OHCOW). In addition to his work with OHCOW Dr. Bourgault acts as Medical Consultant to the RCMP International Peace Operations in Ottawa.  Dr. Bourgault completed his undergraduate medical training at the University of Ottawa in 1987 and received his Master’s Degree in Occupational Health Sciences from McGill University in 2011. In addition Dr. Bourgault holds undergraduate degrees in both Biology and Mechanical Engineering from the University of Ottawa and has received his Certificate in Travel Health from the International Society of Travel Medicine.</a:t>
            </a:r>
          </a:p>
          <a:p>
            <a:r>
              <a:rPr lang="en-CA" sz="1200" kern="1200" dirty="0" smtClean="0">
                <a:solidFill>
                  <a:schemeClr val="tx1"/>
                </a:solidFill>
                <a:effectLst/>
                <a:latin typeface="+mn-lt"/>
                <a:ea typeface="+mn-ea"/>
                <a:cs typeface="+mn-cs"/>
              </a:rPr>
              <a:t> </a:t>
            </a:r>
          </a:p>
          <a:p>
            <a:endParaRPr lang="en-CA" dirty="0" smtClean="0"/>
          </a:p>
          <a:p>
            <a:pPr defTabSz="933237">
              <a:defRPr/>
            </a:pPr>
            <a:r>
              <a:rPr lang="en-CA" dirty="0"/>
              <a:t>Dr. Wills is a recognized Occupational Medical Consultant whose practice includes part-time work as a Staff Physician in the Department of Occupational and Environmental Health at St. Michael's Hospital in Toronto, Ontario, and an academic appointment as an Assistant Professor in the Department of Medicine at the University of Toronto. Dr. Wills has extensive clinical experience, including appointments in the Ontario Hydro Health Services Department, including a term as Chief Physician and Manager; Medical Director for the Sunoco Group of Suncor; and Consultant at the Occupational Health Clinics for Ontario Workers. Dr. Wills has conducted several research studies and published numerous papers in the field of Occupational and Environmental Medicine.</a:t>
            </a:r>
          </a:p>
          <a:p>
            <a:r>
              <a:rPr lang="en-CA" dirty="0" smtClean="0"/>
              <a:t>der if we can get Dr. Bourgault photo…..?</a:t>
            </a:r>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10</a:t>
            </a:fld>
            <a:endParaRPr lang="en-CA"/>
          </a:p>
        </p:txBody>
      </p:sp>
    </p:spTree>
    <p:extLst>
      <p:ext uri="{BB962C8B-B14F-4D97-AF65-F5344CB8AC3E}">
        <p14:creationId xmlns:p14="http://schemas.microsoft.com/office/powerpoint/2010/main" val="1263279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Kimberly received her Master of Science (Applied) in Occupational Health specializing in Industrial Hygiene from McGill University. She is a Certified Industrial Hygienist (CIH), Registered Occupational Hygienist (ROH) and Canadian Registered Safety Professional (CRSP). Kimberly also has a broad and in depth technical knowledge of health, safety, environmental and emergency response issues with over 20 years of extensive experience and well as experience in managing teams of Health and Safety professionals.  </a:t>
            </a:r>
          </a:p>
          <a:p>
            <a:r>
              <a:rPr lang="en-CA" dirty="0" smtClean="0"/>
              <a:t>Her passion for occupational injury and illness prevention stems from the loss of a close family member to a workplace fatality in 1993.</a:t>
            </a:r>
          </a:p>
          <a:p>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11</a:t>
            </a:fld>
            <a:endParaRPr lang="en-CA"/>
          </a:p>
        </p:txBody>
      </p:sp>
    </p:spTree>
    <p:extLst>
      <p:ext uri="{BB962C8B-B14F-4D97-AF65-F5344CB8AC3E}">
        <p14:creationId xmlns:p14="http://schemas.microsoft.com/office/powerpoint/2010/main" val="2348010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1C6D2F2-14D9-4543-8299-859312B0C6BC}" type="slidenum">
              <a:rPr lang="en-CA" smtClean="0"/>
              <a:t>12</a:t>
            </a:fld>
            <a:endParaRPr lang="en-CA"/>
          </a:p>
        </p:txBody>
      </p:sp>
    </p:spTree>
    <p:extLst>
      <p:ext uri="{BB962C8B-B14F-4D97-AF65-F5344CB8AC3E}">
        <p14:creationId xmlns:p14="http://schemas.microsoft.com/office/powerpoint/2010/main" val="1312040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1C6D2F2-14D9-4543-8299-859312B0C6BC}" type="slidenum">
              <a:rPr lang="en-CA" smtClean="0"/>
              <a:t>13</a:t>
            </a:fld>
            <a:endParaRPr lang="en-CA"/>
          </a:p>
        </p:txBody>
      </p:sp>
    </p:spTree>
    <p:extLst>
      <p:ext uri="{BB962C8B-B14F-4D97-AF65-F5344CB8AC3E}">
        <p14:creationId xmlns:p14="http://schemas.microsoft.com/office/powerpoint/2010/main" val="3528961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hape 247"/>
          <p:cNvSpPr>
            <a:spLocks noGrp="1" noRot="1" noChangeAspect="1" noTextEdit="1"/>
          </p:cNvSpPr>
          <p:nvPr>
            <p:ph type="sldImg"/>
          </p:nvPr>
        </p:nvSpPr>
        <p:spPr>
          <a:ln/>
        </p:spPr>
      </p:sp>
      <p:sp>
        <p:nvSpPr>
          <p:cNvPr id="100355" name="Shape 248"/>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7055" indent="-277055">
              <a:buSzPct val="75000"/>
              <a:buFontTx/>
              <a:buChar char="-"/>
            </a:pPr>
            <a:r>
              <a:rPr lang="en-US" altLang="en-US" smtClean="0">
                <a:latin typeface="Arial" panose="020B0604020202020204" pitchFamily="34" charset="0"/>
              </a:rPr>
              <a:t>PainPoint in now available in all three app stores</a:t>
            </a:r>
          </a:p>
          <a:p>
            <a:pPr marL="277055" indent="-277055">
              <a:buSzPct val="75000"/>
              <a:buFontTx/>
              <a:buChar char="-"/>
            </a:pPr>
            <a:r>
              <a:rPr lang="en-US" altLang="en-US" smtClean="0">
                <a:latin typeface="Arial" panose="020B0604020202020204" pitchFamily="34" charset="0"/>
              </a:rPr>
              <a:t>Please download it and try it out</a:t>
            </a:r>
          </a:p>
        </p:txBody>
      </p:sp>
    </p:spTree>
    <p:extLst>
      <p:ext uri="{BB962C8B-B14F-4D97-AF65-F5344CB8AC3E}">
        <p14:creationId xmlns:p14="http://schemas.microsoft.com/office/powerpoint/2010/main" val="840818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15</a:t>
            </a:fld>
            <a:endParaRPr lang="en-CA"/>
          </a:p>
        </p:txBody>
      </p:sp>
    </p:spTree>
    <p:extLst>
      <p:ext uri="{BB962C8B-B14F-4D97-AF65-F5344CB8AC3E}">
        <p14:creationId xmlns:p14="http://schemas.microsoft.com/office/powerpoint/2010/main" val="2472693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1C6D2F2-14D9-4543-8299-859312B0C6BC}" type="slidenum">
              <a:rPr lang="en-CA" smtClean="0"/>
              <a:t>16</a:t>
            </a:fld>
            <a:endParaRPr lang="en-CA"/>
          </a:p>
        </p:txBody>
      </p:sp>
    </p:spTree>
    <p:extLst>
      <p:ext uri="{BB962C8B-B14F-4D97-AF65-F5344CB8AC3E}">
        <p14:creationId xmlns:p14="http://schemas.microsoft.com/office/powerpoint/2010/main" val="2152007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98760" indent="-306219">
              <a:defRPr sz="2400">
                <a:solidFill>
                  <a:schemeClr val="tx1"/>
                </a:solidFill>
                <a:latin typeface="Times New Roman" panose="02020603050405020304" pitchFamily="18" charset="0"/>
              </a:defRPr>
            </a:lvl2pPr>
            <a:lvl3pPr marL="1231354" indent="-244651">
              <a:defRPr sz="2400">
                <a:solidFill>
                  <a:schemeClr val="tx1"/>
                </a:solidFill>
                <a:latin typeface="Times New Roman" panose="02020603050405020304" pitchFamily="18" charset="0"/>
              </a:defRPr>
            </a:lvl3pPr>
            <a:lvl4pPr marL="1723895" indent="-244651">
              <a:defRPr sz="2400">
                <a:solidFill>
                  <a:schemeClr val="tx1"/>
                </a:solidFill>
                <a:latin typeface="Times New Roman" panose="02020603050405020304" pitchFamily="18" charset="0"/>
              </a:defRPr>
            </a:lvl4pPr>
            <a:lvl5pPr marL="2216437" indent="-244651">
              <a:defRPr sz="2400">
                <a:solidFill>
                  <a:schemeClr val="tx1"/>
                </a:solidFill>
                <a:latin typeface="Times New Roman" panose="02020603050405020304" pitchFamily="18" charset="0"/>
              </a:defRPr>
            </a:lvl5pPr>
            <a:lvl6pPr marL="2683055" indent="-244651" eaLnBrk="0" fontAlgn="base" hangingPunct="0">
              <a:spcBef>
                <a:spcPct val="0"/>
              </a:spcBef>
              <a:spcAft>
                <a:spcPct val="0"/>
              </a:spcAft>
              <a:defRPr sz="2400">
                <a:solidFill>
                  <a:schemeClr val="tx1"/>
                </a:solidFill>
                <a:latin typeface="Times New Roman" panose="02020603050405020304" pitchFamily="18" charset="0"/>
              </a:defRPr>
            </a:lvl6pPr>
            <a:lvl7pPr marL="3149674" indent="-244651" eaLnBrk="0" fontAlgn="base" hangingPunct="0">
              <a:spcBef>
                <a:spcPct val="0"/>
              </a:spcBef>
              <a:spcAft>
                <a:spcPct val="0"/>
              </a:spcAft>
              <a:defRPr sz="2400">
                <a:solidFill>
                  <a:schemeClr val="tx1"/>
                </a:solidFill>
                <a:latin typeface="Times New Roman" panose="02020603050405020304" pitchFamily="18" charset="0"/>
              </a:defRPr>
            </a:lvl7pPr>
            <a:lvl8pPr marL="3616292" indent="-244651" eaLnBrk="0" fontAlgn="base" hangingPunct="0">
              <a:spcBef>
                <a:spcPct val="0"/>
              </a:spcBef>
              <a:spcAft>
                <a:spcPct val="0"/>
              </a:spcAft>
              <a:defRPr sz="2400">
                <a:solidFill>
                  <a:schemeClr val="tx1"/>
                </a:solidFill>
                <a:latin typeface="Times New Roman" panose="02020603050405020304" pitchFamily="18" charset="0"/>
              </a:defRPr>
            </a:lvl8pPr>
            <a:lvl9pPr marL="4082910" indent="-244651" eaLnBrk="0" fontAlgn="base" hangingPunct="0">
              <a:spcBef>
                <a:spcPct val="0"/>
              </a:spcBef>
              <a:spcAft>
                <a:spcPct val="0"/>
              </a:spcAft>
              <a:defRPr sz="2400">
                <a:solidFill>
                  <a:schemeClr val="tx1"/>
                </a:solidFill>
                <a:latin typeface="Times New Roman" panose="02020603050405020304" pitchFamily="18" charset="0"/>
              </a:defRPr>
            </a:lvl9pPr>
          </a:lstStyle>
          <a:p>
            <a:fld id="{D181B86B-3554-4B9A-A694-2C264223AC47}" type="slidenum">
              <a:rPr lang="en-US" altLang="en-US" sz="1300">
                <a:latin typeface="Arial" panose="020B0604020202020204" pitchFamily="34" charset="0"/>
              </a:rPr>
              <a:pPr/>
              <a:t>17</a:t>
            </a:fld>
            <a:endParaRPr lang="en-US" altLang="en-US" sz="1300">
              <a:latin typeface="Arial" panose="020B0604020202020204" pitchFamily="34" charset="0"/>
            </a:endParaRPr>
          </a:p>
        </p:txBody>
      </p:sp>
      <p:sp>
        <p:nvSpPr>
          <p:cNvPr id="65539" name="Rectangle 2"/>
          <p:cNvSpPr>
            <a:spLocks noGrp="1" noRot="1" noChangeAspect="1" noChangeArrowheads="1" noTextEdit="1"/>
          </p:cNvSpPr>
          <p:nvPr>
            <p:ph type="sldImg"/>
          </p:nvPr>
        </p:nvSpPr>
        <p:spPr>
          <a:xfrm>
            <a:off x="465138" y="719138"/>
            <a:ext cx="6545262" cy="3681412"/>
          </a:xfrm>
          <a:ln/>
        </p:spPr>
      </p:sp>
      <p:sp>
        <p:nvSpPr>
          <p:cNvPr id="65540" name="Rectangle 3"/>
          <p:cNvSpPr>
            <a:spLocks noGrp="1" noChangeArrowheads="1"/>
          </p:cNvSpPr>
          <p:nvPr>
            <p:ph type="body" idx="1"/>
          </p:nvPr>
        </p:nvSpPr>
        <p:spPr>
          <a:xfrm>
            <a:off x="973805" y="4640005"/>
            <a:ext cx="5525814" cy="4397580"/>
          </a:xfrm>
          <a:noFill/>
        </p:spPr>
        <p:txBody>
          <a:bodyPr/>
          <a:lstStyle/>
          <a:p>
            <a:pPr eaLnBrk="1" hangingPunct="1"/>
            <a:endParaRPr lang="en-US" altLang="en-US" smtClean="0"/>
          </a:p>
        </p:txBody>
      </p:sp>
    </p:spTree>
    <p:extLst>
      <p:ext uri="{BB962C8B-B14F-4D97-AF65-F5344CB8AC3E}">
        <p14:creationId xmlns:p14="http://schemas.microsoft.com/office/powerpoint/2010/main" val="258807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1C6D2F2-14D9-4543-8299-859312B0C6BC}" type="slidenum">
              <a:rPr lang="en-CA" smtClean="0"/>
              <a:t>18</a:t>
            </a:fld>
            <a:endParaRPr lang="en-CA"/>
          </a:p>
        </p:txBody>
      </p:sp>
    </p:spTree>
    <p:extLst>
      <p:ext uri="{BB962C8B-B14F-4D97-AF65-F5344CB8AC3E}">
        <p14:creationId xmlns:p14="http://schemas.microsoft.com/office/powerpoint/2010/main" val="2309221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1C6D2F2-14D9-4543-8299-859312B0C6BC}" type="slidenum">
              <a:rPr lang="en-CA" smtClean="0"/>
              <a:t>19</a:t>
            </a:fld>
            <a:endParaRPr lang="en-CA"/>
          </a:p>
        </p:txBody>
      </p:sp>
    </p:spTree>
    <p:extLst>
      <p:ext uri="{BB962C8B-B14F-4D97-AF65-F5344CB8AC3E}">
        <p14:creationId xmlns:p14="http://schemas.microsoft.com/office/powerpoint/2010/main" val="133156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1C6D2F2-14D9-4543-8299-859312B0C6BC}" type="slidenum">
              <a:rPr lang="en-CA" smtClean="0"/>
              <a:t>2</a:t>
            </a:fld>
            <a:endParaRPr lang="en-CA"/>
          </a:p>
        </p:txBody>
      </p:sp>
    </p:spTree>
    <p:extLst>
      <p:ext uri="{BB962C8B-B14F-4D97-AF65-F5344CB8AC3E}">
        <p14:creationId xmlns:p14="http://schemas.microsoft.com/office/powerpoint/2010/main" val="1631605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1C6D2F2-14D9-4543-8299-859312B0C6BC}" type="slidenum">
              <a:rPr lang="en-CA" smtClean="0"/>
              <a:t>20</a:t>
            </a:fld>
            <a:endParaRPr lang="en-CA"/>
          </a:p>
        </p:txBody>
      </p:sp>
    </p:spTree>
    <p:extLst>
      <p:ext uri="{BB962C8B-B14F-4D97-AF65-F5344CB8AC3E}">
        <p14:creationId xmlns:p14="http://schemas.microsoft.com/office/powerpoint/2010/main" val="1010425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1C6D2F2-14D9-4543-8299-859312B0C6BC}" type="slidenum">
              <a:rPr lang="en-CA" smtClean="0"/>
              <a:t>21</a:t>
            </a:fld>
            <a:endParaRPr lang="en-CA"/>
          </a:p>
        </p:txBody>
      </p:sp>
    </p:spTree>
    <p:extLst>
      <p:ext uri="{BB962C8B-B14F-4D97-AF65-F5344CB8AC3E}">
        <p14:creationId xmlns:p14="http://schemas.microsoft.com/office/powerpoint/2010/main" val="3338638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1C6D2F2-14D9-4543-8299-859312B0C6BC}" type="slidenum">
              <a:rPr lang="en-CA" smtClean="0"/>
              <a:t>22</a:t>
            </a:fld>
            <a:endParaRPr lang="en-CA"/>
          </a:p>
        </p:txBody>
      </p:sp>
    </p:spTree>
    <p:extLst>
      <p:ext uri="{BB962C8B-B14F-4D97-AF65-F5344CB8AC3E}">
        <p14:creationId xmlns:p14="http://schemas.microsoft.com/office/powerpoint/2010/main" val="4235349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t>
            </a:r>
            <a:r>
              <a:rPr lang="en-CA" baseline="0" dirty="0" smtClean="0"/>
              <a:t> Individuals can self-refer to OHCOW. We often get requests from workers who are either injured or concerned about getting injured. We can advise on an appropriate course of action. We prefer to work closely with Joint Health and Safety Committees because we have common goals – ensure safety in the workplace. We want to involve you in every step of the process so that you can learn. We have created partnerships with many organizations – both government and private. In many of these workplaces, a member of the JHSC follows us on all our assessments. They learn so much. After watching dozens of assessments, they become so knowledgeable. We really believe in knowledge through education and that’s what we aim to achieve. </a:t>
            </a:r>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23</a:t>
            </a:fld>
            <a:endParaRPr lang="en-CA"/>
          </a:p>
        </p:txBody>
      </p:sp>
    </p:spTree>
    <p:extLst>
      <p:ext uri="{BB962C8B-B14F-4D97-AF65-F5344CB8AC3E}">
        <p14:creationId xmlns:p14="http://schemas.microsoft.com/office/powerpoint/2010/main" val="2576279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t>
            </a:r>
            <a:r>
              <a:rPr lang="en-CA" baseline="0" dirty="0" smtClean="0"/>
              <a:t> Individuals can self-refer to OHCOW. We often get requests from workers who are either injured or concerned about getting injured. We can advise on an appropriate course of action. We prefer to work closely with Joint Health and Safety Committees because we have common goals – ensure safety in the workplace. We want to involve you in every step of the process so that you can learn. We have created partnerships with many organizations – both government and private. In many of these workplaces, a member of the JHSC follows us on all our assessments. They learn so much. After watching dozens of assessments, they become so knowledgeable. We really believe in knowledge through education and that’s what we aim to achieve. </a:t>
            </a:r>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24</a:t>
            </a:fld>
            <a:endParaRPr lang="en-CA"/>
          </a:p>
        </p:txBody>
      </p:sp>
    </p:spTree>
    <p:extLst>
      <p:ext uri="{BB962C8B-B14F-4D97-AF65-F5344CB8AC3E}">
        <p14:creationId xmlns:p14="http://schemas.microsoft.com/office/powerpoint/2010/main" val="1454612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t>
            </a:r>
            <a:r>
              <a:rPr lang="en-CA" baseline="0" dirty="0" smtClean="0"/>
              <a:t> Individuals can self-refer to OHCOW. We often get requests from workers who are either injured or concerned about getting injured. We can advise on an appropriate course of action. We prefer to work closely with Joint Health and Safety Committees because we have common goals – ensure safety in the workplace. We want to involve you in every step of the process so that you can learn. We have created partnerships with many organizations – both government and private. In many of these workplaces, a member of the JHSC follows us on all our assessments. They learn so much. After watching dozens of assessments, they become so knowledgeable. We really believe in knowledge through education and that’s what we aim to achieve. </a:t>
            </a:r>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25</a:t>
            </a:fld>
            <a:endParaRPr lang="en-CA"/>
          </a:p>
        </p:txBody>
      </p:sp>
    </p:spTree>
    <p:extLst>
      <p:ext uri="{BB962C8B-B14F-4D97-AF65-F5344CB8AC3E}">
        <p14:creationId xmlns:p14="http://schemas.microsoft.com/office/powerpoint/2010/main" val="4073135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1C6D2F2-14D9-4543-8299-859312B0C6BC}" type="slidenum">
              <a:rPr lang="en-CA" smtClean="0"/>
              <a:t>26</a:t>
            </a:fld>
            <a:endParaRPr lang="en-CA"/>
          </a:p>
        </p:txBody>
      </p:sp>
    </p:spTree>
    <p:extLst>
      <p:ext uri="{BB962C8B-B14F-4D97-AF65-F5344CB8AC3E}">
        <p14:creationId xmlns:p14="http://schemas.microsoft.com/office/powerpoint/2010/main" val="1096745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6635" indent="-288396">
              <a:spcBef>
                <a:spcPct val="30000"/>
              </a:spcBef>
              <a:defRPr sz="1200">
                <a:solidFill>
                  <a:schemeClr val="tx1"/>
                </a:solidFill>
                <a:latin typeface="Calibri" panose="020F0502020204030204" pitchFamily="34" charset="0"/>
              </a:defRPr>
            </a:lvl2pPr>
            <a:lvl3pPr marL="1164926" indent="-230069">
              <a:spcBef>
                <a:spcPct val="30000"/>
              </a:spcBef>
              <a:defRPr sz="1200">
                <a:solidFill>
                  <a:schemeClr val="tx1"/>
                </a:solidFill>
                <a:latin typeface="Calibri" panose="020F0502020204030204" pitchFamily="34" charset="0"/>
              </a:defRPr>
            </a:lvl3pPr>
            <a:lvl4pPr marL="1633164" indent="-230069">
              <a:spcBef>
                <a:spcPct val="30000"/>
              </a:spcBef>
              <a:defRPr sz="1200">
                <a:solidFill>
                  <a:schemeClr val="tx1"/>
                </a:solidFill>
                <a:latin typeface="Calibri" panose="020F0502020204030204" pitchFamily="34" charset="0"/>
              </a:defRPr>
            </a:lvl4pPr>
            <a:lvl5pPr marL="2099782" indent="-230069">
              <a:spcBef>
                <a:spcPct val="30000"/>
              </a:spcBef>
              <a:defRPr sz="1200">
                <a:solidFill>
                  <a:schemeClr val="tx1"/>
                </a:solidFill>
                <a:latin typeface="Calibri" panose="020F0502020204030204" pitchFamily="34" charset="0"/>
              </a:defRPr>
            </a:lvl5pPr>
            <a:lvl6pPr marL="2566401" indent="-230069" eaLnBrk="0" fontAlgn="base" hangingPunct="0">
              <a:spcBef>
                <a:spcPct val="30000"/>
              </a:spcBef>
              <a:spcAft>
                <a:spcPct val="0"/>
              </a:spcAft>
              <a:defRPr sz="1200">
                <a:solidFill>
                  <a:schemeClr val="tx1"/>
                </a:solidFill>
                <a:latin typeface="Calibri" panose="020F0502020204030204" pitchFamily="34" charset="0"/>
              </a:defRPr>
            </a:lvl6pPr>
            <a:lvl7pPr marL="3033019" indent="-230069" eaLnBrk="0" fontAlgn="base" hangingPunct="0">
              <a:spcBef>
                <a:spcPct val="30000"/>
              </a:spcBef>
              <a:spcAft>
                <a:spcPct val="0"/>
              </a:spcAft>
              <a:defRPr sz="1200">
                <a:solidFill>
                  <a:schemeClr val="tx1"/>
                </a:solidFill>
                <a:latin typeface="Calibri" panose="020F0502020204030204" pitchFamily="34" charset="0"/>
              </a:defRPr>
            </a:lvl7pPr>
            <a:lvl8pPr marL="3499637" indent="-230069" eaLnBrk="0" fontAlgn="base" hangingPunct="0">
              <a:spcBef>
                <a:spcPct val="30000"/>
              </a:spcBef>
              <a:spcAft>
                <a:spcPct val="0"/>
              </a:spcAft>
              <a:defRPr sz="1200">
                <a:solidFill>
                  <a:schemeClr val="tx1"/>
                </a:solidFill>
                <a:latin typeface="Calibri" panose="020F0502020204030204" pitchFamily="34" charset="0"/>
              </a:defRPr>
            </a:lvl8pPr>
            <a:lvl9pPr marL="3966256" indent="-230069" eaLnBrk="0" fontAlgn="base" hangingPunct="0">
              <a:spcBef>
                <a:spcPct val="30000"/>
              </a:spcBef>
              <a:spcAft>
                <a:spcPct val="0"/>
              </a:spcAft>
              <a:defRPr sz="1200">
                <a:solidFill>
                  <a:schemeClr val="tx1"/>
                </a:solidFill>
                <a:latin typeface="Calibri" panose="020F0502020204030204" pitchFamily="34" charset="0"/>
              </a:defRPr>
            </a:lvl9pPr>
          </a:lstStyle>
          <a:p>
            <a:pPr defTabSz="933237" eaLnBrk="0" hangingPunct="0">
              <a:spcBef>
                <a:spcPct val="0"/>
              </a:spcBef>
            </a:pPr>
            <a:fld id="{6E382713-B9F4-4B96-B19B-6DAF70120586}" type="slidenum">
              <a:rPr lang="en-US" altLang="en-US">
                <a:latin typeface="Times New Roman" panose="02020603050405020304" pitchFamily="18" charset="0"/>
              </a:rPr>
              <a:pPr defTabSz="933237" eaLnBrk="0" hangingPunct="0">
                <a:spcBef>
                  <a:spcPct val="0"/>
                </a:spcBef>
              </a:pPr>
              <a:t>27</a:t>
            </a:fld>
            <a:endParaRPr lang="en-US" altLang="en-US">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bwMode="auto">
          <a:xfrm>
            <a:off x="436563" y="711200"/>
            <a:ext cx="6318250"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smtClean="0"/>
          </a:p>
        </p:txBody>
      </p:sp>
    </p:spTree>
    <p:extLst>
      <p:ext uri="{BB962C8B-B14F-4D97-AF65-F5344CB8AC3E}">
        <p14:creationId xmlns:p14="http://schemas.microsoft.com/office/powerpoint/2010/main" val="856546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6635" indent="-288396">
              <a:spcBef>
                <a:spcPct val="30000"/>
              </a:spcBef>
              <a:defRPr sz="1200">
                <a:solidFill>
                  <a:schemeClr val="tx1"/>
                </a:solidFill>
                <a:latin typeface="Calibri" panose="020F0502020204030204" pitchFamily="34" charset="0"/>
              </a:defRPr>
            </a:lvl2pPr>
            <a:lvl3pPr marL="1164926" indent="-230069">
              <a:spcBef>
                <a:spcPct val="30000"/>
              </a:spcBef>
              <a:defRPr sz="1200">
                <a:solidFill>
                  <a:schemeClr val="tx1"/>
                </a:solidFill>
                <a:latin typeface="Calibri" panose="020F0502020204030204" pitchFamily="34" charset="0"/>
              </a:defRPr>
            </a:lvl3pPr>
            <a:lvl4pPr marL="1633164" indent="-230069">
              <a:spcBef>
                <a:spcPct val="30000"/>
              </a:spcBef>
              <a:defRPr sz="1200">
                <a:solidFill>
                  <a:schemeClr val="tx1"/>
                </a:solidFill>
                <a:latin typeface="Calibri" panose="020F0502020204030204" pitchFamily="34" charset="0"/>
              </a:defRPr>
            </a:lvl4pPr>
            <a:lvl5pPr marL="2099782" indent="-230069">
              <a:spcBef>
                <a:spcPct val="30000"/>
              </a:spcBef>
              <a:defRPr sz="1200">
                <a:solidFill>
                  <a:schemeClr val="tx1"/>
                </a:solidFill>
                <a:latin typeface="Calibri" panose="020F0502020204030204" pitchFamily="34" charset="0"/>
              </a:defRPr>
            </a:lvl5pPr>
            <a:lvl6pPr marL="2566401" indent="-230069" eaLnBrk="0" fontAlgn="base" hangingPunct="0">
              <a:spcBef>
                <a:spcPct val="30000"/>
              </a:spcBef>
              <a:spcAft>
                <a:spcPct val="0"/>
              </a:spcAft>
              <a:defRPr sz="1200">
                <a:solidFill>
                  <a:schemeClr val="tx1"/>
                </a:solidFill>
                <a:latin typeface="Calibri" panose="020F0502020204030204" pitchFamily="34" charset="0"/>
              </a:defRPr>
            </a:lvl6pPr>
            <a:lvl7pPr marL="3033019" indent="-230069" eaLnBrk="0" fontAlgn="base" hangingPunct="0">
              <a:spcBef>
                <a:spcPct val="30000"/>
              </a:spcBef>
              <a:spcAft>
                <a:spcPct val="0"/>
              </a:spcAft>
              <a:defRPr sz="1200">
                <a:solidFill>
                  <a:schemeClr val="tx1"/>
                </a:solidFill>
                <a:latin typeface="Calibri" panose="020F0502020204030204" pitchFamily="34" charset="0"/>
              </a:defRPr>
            </a:lvl7pPr>
            <a:lvl8pPr marL="3499637" indent="-230069" eaLnBrk="0" fontAlgn="base" hangingPunct="0">
              <a:spcBef>
                <a:spcPct val="30000"/>
              </a:spcBef>
              <a:spcAft>
                <a:spcPct val="0"/>
              </a:spcAft>
              <a:defRPr sz="1200">
                <a:solidFill>
                  <a:schemeClr val="tx1"/>
                </a:solidFill>
                <a:latin typeface="Calibri" panose="020F0502020204030204" pitchFamily="34" charset="0"/>
              </a:defRPr>
            </a:lvl8pPr>
            <a:lvl9pPr marL="3966256" indent="-230069" eaLnBrk="0" fontAlgn="base" hangingPunct="0">
              <a:spcBef>
                <a:spcPct val="30000"/>
              </a:spcBef>
              <a:spcAft>
                <a:spcPct val="0"/>
              </a:spcAft>
              <a:defRPr sz="1200">
                <a:solidFill>
                  <a:schemeClr val="tx1"/>
                </a:solidFill>
                <a:latin typeface="Calibri" panose="020F0502020204030204" pitchFamily="34" charset="0"/>
              </a:defRPr>
            </a:lvl9pPr>
          </a:lstStyle>
          <a:p>
            <a:pPr defTabSz="933237" eaLnBrk="0" hangingPunct="0">
              <a:spcBef>
                <a:spcPct val="0"/>
              </a:spcBef>
            </a:pPr>
            <a:fld id="{6E382713-B9F4-4B96-B19B-6DAF70120586}" type="slidenum">
              <a:rPr lang="en-US" altLang="en-US">
                <a:latin typeface="Times New Roman" panose="02020603050405020304" pitchFamily="18" charset="0"/>
              </a:rPr>
              <a:pPr defTabSz="933237" eaLnBrk="0" hangingPunct="0">
                <a:spcBef>
                  <a:spcPct val="0"/>
                </a:spcBef>
              </a:pPr>
              <a:t>28</a:t>
            </a:fld>
            <a:endParaRPr lang="en-US" altLang="en-US">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bwMode="auto">
          <a:xfrm>
            <a:off x="436563" y="711200"/>
            <a:ext cx="6318250"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smtClean="0"/>
          </a:p>
        </p:txBody>
      </p:sp>
    </p:spTree>
    <p:extLst>
      <p:ext uri="{BB962C8B-B14F-4D97-AF65-F5344CB8AC3E}">
        <p14:creationId xmlns:p14="http://schemas.microsoft.com/office/powerpoint/2010/main" val="317654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1C6D2F2-14D9-4543-8299-859312B0C6BC}" type="slidenum">
              <a:rPr lang="en-CA" smtClean="0"/>
              <a:t>3</a:t>
            </a:fld>
            <a:endParaRPr lang="en-CA"/>
          </a:p>
        </p:txBody>
      </p:sp>
    </p:spTree>
    <p:extLst>
      <p:ext uri="{BB962C8B-B14F-4D97-AF65-F5344CB8AC3E}">
        <p14:creationId xmlns:p14="http://schemas.microsoft.com/office/powerpoint/2010/main" val="938262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tooltip="Ottawa Clinic"/>
              </a:rPr>
              <a:t>Ottawa Clinic</a:t>
            </a:r>
            <a:r>
              <a:rPr lang="en-CA" b="1" dirty="0" smtClean="0">
                <a:effectLst/>
              </a:rPr>
              <a:t>, Eastern Region </a:t>
            </a:r>
          </a:p>
          <a:p>
            <a:r>
              <a:rPr lang="en-CA" b="1" dirty="0" smtClean="0">
                <a:effectLst/>
              </a:rPr>
              <a:t>Major communities include:</a:t>
            </a:r>
            <a:r>
              <a:rPr lang="en-CA" dirty="0" smtClean="0">
                <a:effectLst/>
              </a:rPr>
              <a:t> Ottawa, Kingston, Cornwall, Belleville, Hawkesbury, Alexandria, Chalk River, Mattawa, Petawawa, Rockland, Smith Falls, </a:t>
            </a:r>
            <a:r>
              <a:rPr lang="en-CA" dirty="0" err="1" smtClean="0">
                <a:effectLst/>
              </a:rPr>
              <a:t>Embrun</a:t>
            </a:r>
            <a:r>
              <a:rPr lang="en-CA" dirty="0" smtClean="0">
                <a:effectLst/>
              </a:rPr>
              <a:t>, </a:t>
            </a:r>
            <a:r>
              <a:rPr lang="en-CA" dirty="0" err="1" smtClean="0">
                <a:effectLst/>
              </a:rPr>
              <a:t>Morrisburg</a:t>
            </a:r>
            <a:r>
              <a:rPr lang="en-CA" dirty="0" smtClean="0">
                <a:effectLst/>
              </a:rPr>
              <a:t>, Winchester and more.</a:t>
            </a:r>
          </a:p>
          <a:p>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4</a:t>
            </a:fld>
            <a:endParaRPr lang="en-CA"/>
          </a:p>
        </p:txBody>
      </p:sp>
    </p:spTree>
    <p:extLst>
      <p:ext uri="{BB962C8B-B14F-4D97-AF65-F5344CB8AC3E}">
        <p14:creationId xmlns:p14="http://schemas.microsoft.com/office/powerpoint/2010/main" val="23587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altLang="en-US" dirty="0" smtClean="0"/>
              <a:t>The experience of OHCOW’s occupational health physicians  and nurses</a:t>
            </a:r>
            <a:r>
              <a:rPr lang="en-US" altLang="en-US" baseline="0" dirty="0" smtClean="0"/>
              <a:t> </a:t>
            </a:r>
            <a:r>
              <a:rPr lang="en-US" altLang="en-US" dirty="0" smtClean="0"/>
              <a:t>can help in:</a:t>
            </a:r>
          </a:p>
          <a:p>
            <a:pPr>
              <a:buFontTx/>
              <a:buNone/>
            </a:pPr>
            <a:endParaRPr lang="en-US" altLang="en-US" dirty="0" smtClean="0"/>
          </a:p>
          <a:p>
            <a:pPr lvl="1"/>
            <a:r>
              <a:rPr lang="en-US" altLang="en-US" dirty="0" smtClean="0"/>
              <a:t>Determining work relatedness of injuries or diseases.</a:t>
            </a:r>
          </a:p>
          <a:p>
            <a:pPr lvl="1"/>
            <a:r>
              <a:rPr lang="en-US" altLang="en-US" dirty="0" smtClean="0"/>
              <a:t>Assist in setting up medical surveillance programs.</a:t>
            </a:r>
          </a:p>
          <a:p>
            <a:pPr lvl="1"/>
            <a:r>
              <a:rPr lang="en-US" altLang="en-US" dirty="0" smtClean="0"/>
              <a:t>Interpret biological monitoring results.</a:t>
            </a:r>
          </a:p>
          <a:p>
            <a:pPr lvl="1"/>
            <a:r>
              <a:rPr lang="en-US" altLang="en-US" dirty="0" smtClean="0"/>
              <a:t>WSIB cases and appeals processes </a:t>
            </a:r>
          </a:p>
          <a:p>
            <a:pPr lvl="1"/>
            <a:endParaRPr lang="en-US" altLang="en-US" dirty="0" smtClean="0"/>
          </a:p>
          <a:p>
            <a:pPr marL="174982" indent="-174982">
              <a:buFont typeface="Arial" panose="020B0604020202020204" pitchFamily="34" charset="0"/>
              <a:buChar char="•"/>
            </a:pPr>
            <a:r>
              <a:rPr lang="en-US" altLang="en-US" dirty="0" smtClean="0"/>
              <a:t>Answer Questions</a:t>
            </a:r>
          </a:p>
          <a:p>
            <a:pPr marL="622158" indent="-622158"/>
            <a:r>
              <a:rPr lang="en-US" altLang="en-US" dirty="0" smtClean="0"/>
              <a:t>Identify risk factors</a:t>
            </a:r>
          </a:p>
          <a:p>
            <a:pPr marL="622158" indent="-622158"/>
            <a:r>
              <a:rPr lang="en-US" altLang="en-US" dirty="0" smtClean="0"/>
              <a:t>Help Self</a:t>
            </a:r>
            <a:r>
              <a:rPr lang="en-US" altLang="en-US" baseline="0" dirty="0" smtClean="0"/>
              <a:t> sufficiency</a:t>
            </a:r>
            <a:endParaRPr lang="en-US" altLang="en-US" dirty="0" smtClean="0"/>
          </a:p>
          <a:p>
            <a:pPr marL="622158" indent="-622158"/>
            <a:r>
              <a:rPr lang="en-US" altLang="en-US" dirty="0" smtClean="0"/>
              <a:t>Provide recommendations</a:t>
            </a:r>
          </a:p>
          <a:p>
            <a:pPr marL="622158" indent="-622158"/>
            <a:endParaRPr lang="en-US" altLang="en-US" sz="2900" b="1" u="sng" dirty="0"/>
          </a:p>
          <a:p>
            <a:pPr marL="622158" indent="-622158"/>
            <a:r>
              <a:rPr lang="en-US" altLang="en-US" sz="2900" b="1" u="sng" dirty="0"/>
              <a:t>The Goal:</a:t>
            </a:r>
          </a:p>
          <a:p>
            <a:pPr marL="622158" indent="-622158">
              <a:buFontTx/>
              <a:buAutoNum type="arabicPeriod"/>
            </a:pPr>
            <a:r>
              <a:rPr lang="en-US" altLang="en-US" sz="2200" dirty="0"/>
              <a:t>To identify causes of the health or safety concern.</a:t>
            </a:r>
          </a:p>
          <a:p>
            <a:pPr marL="622158" indent="-622158">
              <a:buFontTx/>
              <a:buAutoNum type="arabicPeriod"/>
            </a:pPr>
            <a:r>
              <a:rPr lang="en-US" altLang="en-US" sz="2200" dirty="0"/>
              <a:t>To provide recommendations (written report) or identify additional areas to be investigated.</a:t>
            </a:r>
          </a:p>
          <a:p>
            <a:pPr marL="622158" indent="-622158">
              <a:buFontTx/>
              <a:buAutoNum type="arabicPeriod"/>
            </a:pPr>
            <a:endParaRPr lang="en-US" altLang="en-US" sz="2200" dirty="0"/>
          </a:p>
          <a:p>
            <a:pPr marL="349964" indent="-349964">
              <a:buFont typeface="Arial" panose="020B0604020202020204" pitchFamily="34" charset="0"/>
              <a:buChar char="•"/>
            </a:pPr>
            <a:r>
              <a:rPr lang="en-US" altLang="en-US" sz="2400" dirty="0"/>
              <a:t>OHCOW is involved with numerous research projects, such as shoulder disorders and cashiers. </a:t>
            </a:r>
          </a:p>
          <a:p>
            <a:endParaRPr lang="en-US" altLang="en-US" sz="2400" dirty="0"/>
          </a:p>
          <a:p>
            <a:r>
              <a:rPr lang="en-US" altLang="en-US" sz="2400" dirty="0"/>
              <a:t>Published articles on anti-slip devices, MSDs and Custodians, Exercise Balls and Office use, and MSDs and Nurses</a:t>
            </a:r>
          </a:p>
          <a:p>
            <a:endParaRPr lang="en-US" altLang="en-US" sz="2400" dirty="0"/>
          </a:p>
          <a:p>
            <a:r>
              <a:rPr lang="en-US" altLang="en-US" sz="2400" dirty="0"/>
              <a:t>Currently working with several unions to research health-related conditions. </a:t>
            </a:r>
          </a:p>
          <a:p>
            <a:endParaRPr lang="en-US" altLang="en-US" sz="2200" dirty="0"/>
          </a:p>
          <a:p>
            <a:pPr lvl="1"/>
            <a:endParaRPr lang="en-US" altLang="en-US" dirty="0" smtClean="0"/>
          </a:p>
        </p:txBody>
      </p:sp>
      <p:sp>
        <p:nvSpPr>
          <p:cNvPr id="4" name="Slide Number Placeholder 3"/>
          <p:cNvSpPr>
            <a:spLocks noGrp="1"/>
          </p:cNvSpPr>
          <p:nvPr>
            <p:ph type="sldNum" sz="quarter" idx="10"/>
          </p:nvPr>
        </p:nvSpPr>
        <p:spPr/>
        <p:txBody>
          <a:bodyPr/>
          <a:lstStyle/>
          <a:p>
            <a:fld id="{11C6D2F2-14D9-4543-8299-859312B0C6BC}" type="slidenum">
              <a:rPr lang="en-CA" smtClean="0"/>
              <a:t>5</a:t>
            </a:fld>
            <a:endParaRPr lang="en-CA"/>
          </a:p>
        </p:txBody>
      </p:sp>
    </p:spTree>
    <p:extLst>
      <p:ext uri="{BB962C8B-B14F-4D97-AF65-F5344CB8AC3E}">
        <p14:creationId xmlns:p14="http://schemas.microsoft.com/office/powerpoint/2010/main" val="2817435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1C6D2F2-14D9-4543-8299-859312B0C6BC}" type="slidenum">
              <a:rPr lang="en-CA" smtClean="0"/>
              <a:t>6</a:t>
            </a:fld>
            <a:endParaRPr lang="en-CA"/>
          </a:p>
        </p:txBody>
      </p:sp>
    </p:spTree>
    <p:extLst>
      <p:ext uri="{BB962C8B-B14F-4D97-AF65-F5344CB8AC3E}">
        <p14:creationId xmlns:p14="http://schemas.microsoft.com/office/powerpoint/2010/main" val="1750436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CA" b="1" dirty="0"/>
              <a:t>Chelsie</a:t>
            </a:r>
            <a:r>
              <a:rPr lang="en-CA" dirty="0"/>
              <a:t> received a Bachelor of Science in Kinesiology in 2014 from Laurentian University, and is currently undertaking a Master of Science in Interdisciplinary Health where she is focusing on determining the effectiveness of personal protective equipment guidelines. Chelsie is an advocate for prevention through intervention and believes that small changes can lead to major improvements in the workplace. Her background has provided her with a strong knowledge of risk assessment, injury mechanisms, and developing improvements. In addition, she serves as a member of the Ergonomic Integrated Planning Advisory Committee (EIPAC), the MSD Prevention Guideline Working Group, and the Centre for Research in Occupational Safety and Health.</a:t>
            </a:r>
          </a:p>
          <a:p>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7</a:t>
            </a:fld>
            <a:endParaRPr lang="en-CA"/>
          </a:p>
        </p:txBody>
      </p:sp>
    </p:spTree>
    <p:extLst>
      <p:ext uri="{BB962C8B-B14F-4D97-AF65-F5344CB8AC3E}">
        <p14:creationId xmlns:p14="http://schemas.microsoft.com/office/powerpoint/2010/main" val="572111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Todd</a:t>
            </a:r>
            <a:r>
              <a:rPr lang="en-CA" dirty="0"/>
              <a:t> has over 29 years of experience as an Environmental, Health and Safety (EHS) professional serving as an internal company resource and external consultant ranging from large multinational organizations to small/medium sized organizations in the private (manufacturing, commercial, R&amp;D) and public sector (Canadian Federal, Provincial and Territorial jurisdictions) . He has master’s degrees in chemical toxicology and occupational health science and is a certified industrial hygienist (CIH). He has extensive experience with the evaluation control of occupational and environmental hazards in a wide variety of settings.  His areas of specialized knowledge and expertise include semi-conductor manufacturing and more recently in remote and northern mine/military site remediation and EHS management systems. </a:t>
            </a:r>
          </a:p>
        </p:txBody>
      </p:sp>
      <p:sp>
        <p:nvSpPr>
          <p:cNvPr id="4" name="Slide Number Placeholder 3"/>
          <p:cNvSpPr>
            <a:spLocks noGrp="1"/>
          </p:cNvSpPr>
          <p:nvPr>
            <p:ph type="sldNum" sz="quarter" idx="10"/>
          </p:nvPr>
        </p:nvSpPr>
        <p:spPr/>
        <p:txBody>
          <a:bodyPr/>
          <a:lstStyle/>
          <a:p>
            <a:fld id="{11C6D2F2-14D9-4543-8299-859312B0C6BC}" type="slidenum">
              <a:rPr lang="en-CA" smtClean="0"/>
              <a:t>8</a:t>
            </a:fld>
            <a:endParaRPr lang="en-CA"/>
          </a:p>
        </p:txBody>
      </p:sp>
    </p:spTree>
    <p:extLst>
      <p:ext uri="{BB962C8B-B14F-4D97-AF65-F5344CB8AC3E}">
        <p14:creationId xmlns:p14="http://schemas.microsoft.com/office/powerpoint/2010/main" val="2579129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CA" b="1" dirty="0"/>
              <a:t>Tracey </a:t>
            </a:r>
            <a:r>
              <a:rPr lang="en-CA" dirty="0"/>
              <a:t>is a graduate of St. Clare’s School of Nursing, based out of St. John’s Newfoundland. Tracey has experience in different healthcare settings, caring for both adults and paediatrics in Newfoundland and Ontario. She has worked in the occupational health speciality since 2008 and has held her CNA certification in occupational health since 2013.  Tracey is a member of OOHNA and the Ottawa OHNA group. </a:t>
            </a:r>
          </a:p>
          <a:p>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9</a:t>
            </a:fld>
            <a:endParaRPr lang="en-CA"/>
          </a:p>
        </p:txBody>
      </p:sp>
    </p:spTree>
    <p:extLst>
      <p:ext uri="{BB962C8B-B14F-4D97-AF65-F5344CB8AC3E}">
        <p14:creationId xmlns:p14="http://schemas.microsoft.com/office/powerpoint/2010/main" val="3674504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5/26/2017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5/26/2017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5/26/2017</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Photo">
    <p:spTree>
      <p:nvGrpSpPr>
        <p:cNvPr id="1" name=""/>
        <p:cNvGrpSpPr/>
        <p:nvPr/>
      </p:nvGrpSpPr>
      <p:grpSpPr>
        <a:xfrm>
          <a:off x="0" y="0"/>
          <a:ext cx="0" cy="0"/>
          <a:chOff x="0" y="0"/>
          <a:chExt cx="0" cy="0"/>
        </a:xfrm>
      </p:grpSpPr>
      <p:sp>
        <p:nvSpPr>
          <p:cNvPr id="5" name="Shape 107"/>
          <p:cNvSpPr>
            <a:spLocks noGrp="1"/>
          </p:cNvSpPr>
          <p:nvPr>
            <p:ph type="sldNum" sz="quarter" idx="14"/>
          </p:nvPr>
        </p:nvSpPr>
        <p:spPr/>
        <p:txBody>
          <a:bodyPr/>
          <a:lstStyle>
            <a:lvl1pPr>
              <a:defRPr/>
            </a:lvl1pPr>
          </a:lstStyle>
          <a:p>
            <a:pPr>
              <a:defRPr/>
            </a:pPr>
            <a:fld id="{49E19202-D218-4B1C-B860-92D4A394C040}" type="slidenum">
              <a:rPr>
                <a:solidFill>
                  <a:srgbClr val="FFFFFF"/>
                </a:solidFill>
              </a:rPr>
              <a:pPr>
                <a:defRPr/>
              </a:pPr>
              <a:t>‹#›</a:t>
            </a:fld>
            <a:endParaRPr>
              <a:solidFill>
                <a:srgbClr val="FFFFFF"/>
              </a:solidFill>
            </a:endParaRPr>
          </a:p>
        </p:txBody>
      </p:sp>
    </p:spTree>
    <p:extLst>
      <p:ext uri="{BB962C8B-B14F-4D97-AF65-F5344CB8AC3E}">
        <p14:creationId xmlns:p14="http://schemas.microsoft.com/office/powerpoint/2010/main" val="1136211668"/>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5/26/2017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5/26/2017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5/26/2017</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www.ohcow.on.ca/measure-workplace-stress.html"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5.png"/><Relationship Id="rId7" Type="http://schemas.openxmlformats.org/officeDocument/2006/relationships/hyperlink" Target="http://www.ohcow.on.ca/painpoint.html"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hyperlink" Target="http://www.ohcow.on.ca/airasses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ohcow.on.ca/avoidnois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ohcow.on.ca/edit/files/general_handouts/noisecalculator.xl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hyperlink" Target="mailto:ottawa@ohcow.on.ca"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ohcow.on.c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1750" y="3059611"/>
            <a:ext cx="10726206" cy="1191112"/>
          </a:xfrm>
        </p:spPr>
        <p:txBody>
          <a:bodyPr/>
          <a:lstStyle/>
          <a:p>
            <a:r>
              <a:rPr lang="en-CA" sz="5500" dirty="0">
                <a:latin typeface="Britannic Bold" panose="020B0903060703020204" pitchFamily="34" charset="0"/>
              </a:rPr>
              <a:t>Introduction &amp; </a:t>
            </a:r>
            <a:br>
              <a:rPr lang="en-CA" sz="5500" dirty="0">
                <a:latin typeface="Britannic Bold" panose="020B0903060703020204" pitchFamily="34" charset="0"/>
              </a:rPr>
            </a:br>
            <a:r>
              <a:rPr lang="en-CA" sz="5500" dirty="0">
                <a:latin typeface="Britannic Bold" panose="020B0903060703020204" pitchFamily="34" charset="0"/>
              </a:rPr>
              <a:t>Eastern Ontario Clinic</a:t>
            </a:r>
          </a:p>
        </p:txBody>
      </p:sp>
      <p:sp>
        <p:nvSpPr>
          <p:cNvPr id="3" name="Subtitle 2"/>
          <p:cNvSpPr>
            <a:spLocks noGrp="1"/>
          </p:cNvSpPr>
          <p:nvPr>
            <p:ph type="subTitle" idx="1"/>
          </p:nvPr>
        </p:nvSpPr>
        <p:spPr/>
        <p:txBody>
          <a:bodyPr>
            <a:normAutofit lnSpcReduction="10000"/>
          </a:bodyPr>
          <a:lstStyle/>
          <a:p>
            <a:r>
              <a:rPr lang="en-CA" dirty="0" smtClean="0">
                <a:latin typeface="+mj-lt"/>
              </a:rPr>
              <a:t>Presented by:</a:t>
            </a:r>
          </a:p>
          <a:p>
            <a:r>
              <a:rPr lang="en-CA" dirty="0" smtClean="0">
                <a:latin typeface="+mj-lt"/>
              </a:rPr>
              <a:t>Laura Lozanski, Chair </a:t>
            </a:r>
            <a:r>
              <a:rPr lang="en-CA" dirty="0" smtClean="0">
                <a:latin typeface="+mj-lt"/>
              </a:rPr>
              <a:t>of </a:t>
            </a:r>
            <a:r>
              <a:rPr lang="en-CA" dirty="0">
                <a:latin typeface="+mj-lt"/>
              </a:rPr>
              <a:t> </a:t>
            </a:r>
            <a:r>
              <a:rPr lang="en-CA" dirty="0" smtClean="0">
                <a:latin typeface="+mj-lt"/>
              </a:rPr>
              <a:t>the Local Advisory Committee and BOD </a:t>
            </a:r>
            <a:endParaRPr lang="en-CA" dirty="0" smtClean="0">
              <a:latin typeface="+mj-lt"/>
            </a:endParaRPr>
          </a:p>
          <a:p>
            <a:r>
              <a:rPr lang="en-CA" dirty="0" smtClean="0">
                <a:latin typeface="+mj-lt"/>
              </a:rPr>
              <a:t>Kimberly O’Connell, Executive Director</a:t>
            </a:r>
          </a:p>
          <a:p>
            <a:endParaRPr lang="en-CA" dirty="0">
              <a:latin typeface="+mj-lt"/>
            </a:endParaRPr>
          </a:p>
        </p:txBody>
      </p:sp>
      <p:pic>
        <p:nvPicPr>
          <p:cNvPr id="4" name="Picture 3"/>
          <p:cNvPicPr/>
          <p:nvPr/>
        </p:nvPicPr>
        <p:blipFill>
          <a:blip r:embed="rId3" cstate="print"/>
          <a:srcRect/>
          <a:stretch>
            <a:fillRect/>
          </a:stretch>
        </p:blipFill>
        <p:spPr bwMode="auto">
          <a:xfrm>
            <a:off x="9144000" y="3059611"/>
            <a:ext cx="3048000" cy="705081"/>
          </a:xfrm>
          <a:prstGeom prst="rect">
            <a:avLst/>
          </a:prstGeom>
          <a:noFill/>
          <a:ln w="9525">
            <a:noFill/>
            <a:miter lim="800000"/>
            <a:headEnd/>
            <a:tailEnd/>
          </a:ln>
        </p:spPr>
      </p:pic>
    </p:spTree>
    <p:extLst>
      <p:ext uri="{BB962C8B-B14F-4D97-AF65-F5344CB8AC3E}">
        <p14:creationId xmlns:p14="http://schemas.microsoft.com/office/powerpoint/2010/main" val="3118373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9241"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Physicians </a:t>
            </a:r>
            <a:endParaRPr lang="en-CA" sz="5600" dirty="0">
              <a:latin typeface="Britannic Bold" panose="020B0903060703020204" pitchFamily="34" charset="0"/>
            </a:endParaRP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sp>
        <p:nvSpPr>
          <p:cNvPr id="6" name="Rectangle 3"/>
          <p:cNvSpPr>
            <a:spLocks noGrp="1" noChangeArrowheads="1"/>
          </p:cNvSpPr>
          <p:nvPr>
            <p:ph sz="half" idx="1"/>
          </p:nvPr>
        </p:nvSpPr>
        <p:spPr>
          <a:xfrm>
            <a:off x="2648607" y="2180404"/>
            <a:ext cx="8418787" cy="5334493"/>
          </a:xfrm>
        </p:spPr>
        <p:txBody>
          <a:bodyPr/>
          <a:lstStyle/>
          <a:p>
            <a:pPr marL="0" indent="0" eaLnBrk="1" hangingPunct="1">
              <a:lnSpc>
                <a:spcPct val="90000"/>
              </a:lnSpc>
              <a:buFontTx/>
              <a:buNone/>
              <a:defRPr/>
            </a:pPr>
            <a:endParaRPr lang="en-US" altLang="en-US" sz="800" dirty="0" smtClean="0"/>
          </a:p>
          <a:p>
            <a:pPr eaLnBrk="1" hangingPunct="1">
              <a:lnSpc>
                <a:spcPct val="90000"/>
              </a:lnSpc>
              <a:defRPr/>
            </a:pPr>
            <a:r>
              <a:rPr lang="en-US" altLang="en-US" dirty="0" smtClean="0"/>
              <a:t>Dr. Bourgault and Dr. Wills (no photo) Contract physicians</a:t>
            </a:r>
          </a:p>
          <a:p>
            <a:pPr eaLnBrk="1" hangingPunct="1">
              <a:lnSpc>
                <a:spcPct val="90000"/>
              </a:lnSpc>
              <a:defRPr/>
            </a:pPr>
            <a:r>
              <a:rPr lang="en-US" altLang="en-US" dirty="0" smtClean="0"/>
              <a:t>1-2days/week (avg.) </a:t>
            </a:r>
            <a:r>
              <a:rPr lang="en-US" altLang="en-US" dirty="0"/>
              <a:t>the clinic</a:t>
            </a:r>
          </a:p>
          <a:p>
            <a:pPr eaLnBrk="1" hangingPunct="1">
              <a:lnSpc>
                <a:spcPct val="90000"/>
              </a:lnSpc>
              <a:defRPr/>
            </a:pPr>
            <a:r>
              <a:rPr lang="en-US" altLang="en-US" dirty="0" smtClean="0"/>
              <a:t>Experience &amp; Education in Occupational Medicine </a:t>
            </a:r>
          </a:p>
          <a:p>
            <a:pPr>
              <a:defRPr/>
            </a:pPr>
            <a:r>
              <a:rPr lang="en-US" altLang="en-US" dirty="0" smtClean="0"/>
              <a:t>Sees patients, reviews files and diagnoses, </a:t>
            </a:r>
            <a:r>
              <a:rPr lang="en-CA" altLang="en-US" dirty="0" smtClean="0"/>
              <a:t>researches </a:t>
            </a:r>
            <a:r>
              <a:rPr lang="en-CA" altLang="en-US" dirty="0"/>
              <a:t>potential linkage of exposure to workplace injury/illness</a:t>
            </a:r>
          </a:p>
          <a:p>
            <a:pPr eaLnBrk="1" hangingPunct="1">
              <a:lnSpc>
                <a:spcPct val="90000"/>
              </a:lnSpc>
              <a:defRPr/>
            </a:pPr>
            <a:r>
              <a:rPr lang="en-US" altLang="en-US" dirty="0" smtClean="0"/>
              <a:t>Provides written reports to the worker, advocate and/or WSIB</a:t>
            </a:r>
          </a:p>
          <a:p>
            <a:pPr eaLnBrk="1" hangingPunct="1">
              <a:lnSpc>
                <a:spcPct val="90000"/>
              </a:lnSpc>
              <a:defRPr/>
            </a:pPr>
            <a:r>
              <a:rPr lang="en-US" altLang="en-US" dirty="0" smtClean="0"/>
              <a:t>Advises on Occupational Health programs &amp; outreach</a:t>
            </a:r>
          </a:p>
        </p:txBody>
      </p:sp>
      <p:pic>
        <p:nvPicPr>
          <p:cNvPr id="1026" name="Picture 7"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01" y="2180404"/>
            <a:ext cx="2086796" cy="278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245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9241"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Executive </a:t>
            </a:r>
            <a:r>
              <a:rPr lang="en-CA" sz="5600" dirty="0" smtClean="0">
                <a:latin typeface="Britannic Bold" panose="020B0903060703020204" pitchFamily="34" charset="0"/>
              </a:rPr>
              <a:t>Director</a:t>
            </a:r>
            <a:endParaRPr lang="en-CA" sz="5600" dirty="0">
              <a:latin typeface="Britannic Bold" panose="020B0903060703020204" pitchFamily="34" charset="0"/>
            </a:endParaRPr>
          </a:p>
        </p:txBody>
      </p:sp>
      <p:sp>
        <p:nvSpPr>
          <p:cNvPr id="5" name="Content Placeholder 2"/>
          <p:cNvSpPr>
            <a:spLocks noGrp="1"/>
          </p:cNvSpPr>
          <p:nvPr>
            <p:ph sz="half" idx="1"/>
          </p:nvPr>
        </p:nvSpPr>
        <p:spPr>
          <a:xfrm>
            <a:off x="4635062" y="2685394"/>
            <a:ext cx="7231117" cy="5638800"/>
          </a:xfrm>
        </p:spPr>
        <p:txBody>
          <a:bodyPr>
            <a:normAutofit/>
          </a:bodyPr>
          <a:lstStyle/>
          <a:p>
            <a:pPr eaLnBrk="1" hangingPunct="1">
              <a:defRPr/>
            </a:pPr>
            <a:r>
              <a:rPr lang="en-CA" altLang="en-US" dirty="0" smtClean="0"/>
              <a:t>Provides a leadership role in organization and Prevention System</a:t>
            </a:r>
          </a:p>
          <a:p>
            <a:pPr eaLnBrk="1" hangingPunct="1">
              <a:defRPr/>
            </a:pPr>
            <a:r>
              <a:rPr lang="en-CA" altLang="en-US" dirty="0" smtClean="0"/>
              <a:t>Manages clinical &amp; professional practice</a:t>
            </a:r>
          </a:p>
          <a:p>
            <a:pPr eaLnBrk="1" hangingPunct="1">
              <a:defRPr/>
            </a:pPr>
            <a:r>
              <a:rPr lang="en-CA" altLang="en-US" dirty="0" smtClean="0"/>
              <a:t>Oversees Implementation of the Eastern Region Operational Plan </a:t>
            </a:r>
          </a:p>
          <a:p>
            <a:pPr eaLnBrk="1" hangingPunct="1">
              <a:defRPr/>
            </a:pPr>
            <a:r>
              <a:rPr lang="en-CA" altLang="en-US" dirty="0" smtClean="0"/>
              <a:t>Outreach, Knowledge Transfer and fosters Community Partnerships</a:t>
            </a:r>
          </a:p>
          <a:p>
            <a:pPr>
              <a:defRPr/>
            </a:pPr>
            <a:r>
              <a:rPr lang="en-CA" altLang="en-US" dirty="0" smtClean="0"/>
              <a:t>Receives input and guidance from the Local Advisory Committee</a:t>
            </a:r>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932" y="2794879"/>
            <a:ext cx="4449380" cy="3337035"/>
          </a:xfrm>
          <a:prstGeom prst="rect">
            <a:avLst/>
          </a:prstGeom>
        </p:spPr>
      </p:pic>
    </p:spTree>
    <p:extLst>
      <p:ext uri="{BB962C8B-B14F-4D97-AF65-F5344CB8AC3E}">
        <p14:creationId xmlns:p14="http://schemas.microsoft.com/office/powerpoint/2010/main" val="3408167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6601" y="76200"/>
            <a:ext cx="7347001" cy="6523038"/>
          </a:xfrm>
          <a:prstGeom prst="rect">
            <a:avLst/>
          </a:prstGeom>
        </p:spPr>
      </p:pic>
    </p:spTree>
    <p:extLst>
      <p:ext uri="{BB962C8B-B14F-4D97-AF65-F5344CB8AC3E}">
        <p14:creationId xmlns:p14="http://schemas.microsoft.com/office/powerpoint/2010/main" val="3965144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33400"/>
            <a:ext cx="3124200" cy="1392936"/>
          </a:xfrm>
        </p:spPr>
        <p:txBody>
          <a:bodyPr>
            <a:normAutofit fontScale="90000"/>
          </a:bodyPr>
          <a:lstStyle/>
          <a:p>
            <a:pPr algn="l"/>
            <a:r>
              <a:rPr lang="en-CA" b="1" dirty="0" smtClean="0"/>
              <a:t>Measure Workplace Stress App</a:t>
            </a:r>
            <a:endParaRPr lang="en-CA" b="1" dirty="0"/>
          </a:p>
        </p:txBody>
      </p:sp>
      <p:sp>
        <p:nvSpPr>
          <p:cNvPr id="3" name="Content Placeholder 2"/>
          <p:cNvSpPr>
            <a:spLocks noGrp="1"/>
          </p:cNvSpPr>
          <p:nvPr>
            <p:ph sz="half" idx="1"/>
          </p:nvPr>
        </p:nvSpPr>
        <p:spPr>
          <a:xfrm>
            <a:off x="1905000" y="2314136"/>
            <a:ext cx="4038600" cy="2638864"/>
          </a:xfrm>
        </p:spPr>
        <p:txBody>
          <a:bodyPr>
            <a:normAutofit/>
          </a:bodyPr>
          <a:lstStyle/>
          <a:p>
            <a:r>
              <a:rPr lang="en-CA" dirty="0"/>
              <a:t>In partnership with the  CCOHS, we’ve created an app that allows you to do the survey and have your own personal score</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1515" t="20338" r="1515" b="1145"/>
          <a:stretch/>
        </p:blipFill>
        <p:spPr>
          <a:xfrm>
            <a:off x="6400800" y="0"/>
            <a:ext cx="4267200" cy="6858000"/>
          </a:xfrm>
          <a:prstGeom prst="rect">
            <a:avLst/>
          </a:prstGeom>
        </p:spPr>
      </p:pic>
      <p:sp>
        <p:nvSpPr>
          <p:cNvPr id="4" name="Rectangle 3"/>
          <p:cNvSpPr/>
          <p:nvPr/>
        </p:nvSpPr>
        <p:spPr>
          <a:xfrm>
            <a:off x="-32657" y="4752945"/>
            <a:ext cx="6928628" cy="400110"/>
          </a:xfrm>
          <a:prstGeom prst="rect">
            <a:avLst/>
          </a:prstGeom>
        </p:spPr>
        <p:txBody>
          <a:bodyPr wrap="none">
            <a:spAutoFit/>
          </a:bodyPr>
          <a:lstStyle/>
          <a:p>
            <a:r>
              <a:rPr lang="en-CA" sz="2000" dirty="0">
                <a:solidFill>
                  <a:prstClr val="white"/>
                </a:solidFill>
                <a:hlinkClick r:id="rId4"/>
              </a:rPr>
              <a:t>http://www.ohcow.on.ca/measure-workplace-stress.html</a:t>
            </a:r>
            <a:r>
              <a:rPr lang="en-CA" sz="2000" dirty="0">
                <a:solidFill>
                  <a:prstClr val="white"/>
                </a:solidFill>
              </a:rPr>
              <a:t> </a:t>
            </a:r>
          </a:p>
        </p:txBody>
      </p:sp>
    </p:spTree>
    <p:extLst>
      <p:ext uri="{BB962C8B-B14F-4D97-AF65-F5344CB8AC3E}">
        <p14:creationId xmlns:p14="http://schemas.microsoft.com/office/powerpoint/2010/main" val="28472542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ainPoint_iPhone.png"/>
          <p:cNvPicPr>
            <a:picLocks noGrp="1" noChangeAspect="1"/>
          </p:cNvPicPr>
          <p:nvPr>
            <p:ph type="pic" idx="4294967295"/>
          </p:nvPr>
        </p:nvPicPr>
        <p:blipFill>
          <a:blip r:embed="rId3">
            <a:extLst>
              <a:ext uri="{28A0092B-C50C-407E-A947-70E740481C1C}">
                <a14:useLocalDpi xmlns:a14="http://schemas.microsoft.com/office/drawing/2010/main" val="0"/>
              </a:ext>
            </a:extLst>
          </a:blip>
          <a:srcRect l="1936" t="290" r="24625" b="290"/>
          <a:stretch>
            <a:fillRect/>
          </a:stretch>
        </p:blipFill>
        <p:spPr>
          <a:xfrm>
            <a:off x="0" y="1026987"/>
            <a:ext cx="6538551" cy="4903913"/>
          </a:xfrm>
        </p:spPr>
      </p:pic>
      <p:pic>
        <p:nvPicPr>
          <p:cNvPr id="99332" name="BBWorl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644" y="4055396"/>
            <a:ext cx="21891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9333" name="Play Stor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681" y="3038476"/>
            <a:ext cx="21431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9334" name="App Store3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3682" y="2099470"/>
            <a:ext cx="21431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9335" name="TextBox 1"/>
          <p:cNvSpPr txBox="1">
            <a:spLocks noChangeArrowheads="1"/>
          </p:cNvSpPr>
          <p:nvPr/>
        </p:nvSpPr>
        <p:spPr bwMode="auto">
          <a:xfrm>
            <a:off x="1752600" y="59309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CA" altLang="en-US" dirty="0">
                <a:solidFill>
                  <a:srgbClr val="FFFFFF"/>
                </a:solidFill>
                <a:hlinkClick r:id="rId7"/>
              </a:rPr>
              <a:t>http://www.ohcow.on.ca/painpoint.html</a:t>
            </a:r>
            <a:r>
              <a:rPr lang="en-CA" altLang="en-US" dirty="0">
                <a:solidFill>
                  <a:srgbClr val="FFFFFF"/>
                </a:solidFill>
              </a:rPr>
              <a:t> </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7824" y="175873"/>
            <a:ext cx="3192649" cy="5669887"/>
          </a:xfrm>
          <a:prstGeom prst="rect">
            <a:avLst/>
          </a:prstGeom>
        </p:spPr>
      </p:pic>
      <p:sp>
        <p:nvSpPr>
          <p:cNvPr id="3" name="Rectangle 2"/>
          <p:cNvSpPr/>
          <p:nvPr/>
        </p:nvSpPr>
        <p:spPr>
          <a:xfrm>
            <a:off x="7105053" y="5977622"/>
            <a:ext cx="4398192" cy="646331"/>
          </a:xfrm>
          <a:prstGeom prst="rect">
            <a:avLst/>
          </a:prstGeom>
        </p:spPr>
        <p:txBody>
          <a:bodyPr wrap="none">
            <a:spAutoFit/>
          </a:bodyPr>
          <a:lstStyle/>
          <a:p>
            <a:r>
              <a:rPr lang="en-CA" dirty="0">
                <a:hlinkClick r:id="rId9"/>
              </a:rPr>
              <a:t>http://</a:t>
            </a:r>
            <a:r>
              <a:rPr lang="en-CA" dirty="0" smtClean="0">
                <a:hlinkClick r:id="rId9"/>
              </a:rPr>
              <a:t>www.ohcow.on.ca/airassess.html</a:t>
            </a:r>
            <a:endParaRPr lang="en-CA" dirty="0" smtClean="0"/>
          </a:p>
          <a:p>
            <a:endParaRPr lang="en-CA" dirty="0"/>
          </a:p>
        </p:txBody>
      </p:sp>
    </p:spTree>
    <p:extLst>
      <p:ext uri="{BB962C8B-B14F-4D97-AF65-F5344CB8AC3E}">
        <p14:creationId xmlns:p14="http://schemas.microsoft.com/office/powerpoint/2010/main" val="148110614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936750" y="12701"/>
            <a:ext cx="8229600" cy="752475"/>
          </a:xfrm>
        </p:spPr>
        <p:txBody>
          <a:bodyPr/>
          <a:lstStyle/>
          <a:p>
            <a:pPr eaLnBrk="1" hangingPunct="1"/>
            <a:r>
              <a:rPr lang="en-CA" altLang="en-US" smtClean="0"/>
              <a:t>Tools:  New App Development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494" y="1720312"/>
            <a:ext cx="10567841" cy="2820691"/>
          </a:xfrm>
          <a:prstGeom prst="rect">
            <a:avLst/>
          </a:prstGeom>
        </p:spPr>
      </p:pic>
      <p:sp>
        <p:nvSpPr>
          <p:cNvPr id="3" name="Rectangle 2"/>
          <p:cNvSpPr/>
          <p:nvPr/>
        </p:nvSpPr>
        <p:spPr>
          <a:xfrm>
            <a:off x="1704815" y="5352101"/>
            <a:ext cx="7284202" cy="923330"/>
          </a:xfrm>
          <a:prstGeom prst="rect">
            <a:avLst/>
          </a:prstGeom>
        </p:spPr>
        <p:txBody>
          <a:bodyPr wrap="square">
            <a:spAutoFit/>
          </a:bodyPr>
          <a:lstStyle/>
          <a:p>
            <a:r>
              <a:rPr lang="en-CA" dirty="0">
                <a:hlinkClick r:id="rId4"/>
              </a:rPr>
              <a:t>http://www.ohcow.on.ca/avoidnoise</a:t>
            </a:r>
            <a:r>
              <a:rPr lang="en-CA" dirty="0" smtClean="0">
                <a:hlinkClick r:id="rId4"/>
              </a:rPr>
              <a:t>/</a:t>
            </a:r>
            <a:endParaRPr lang="en-CA" dirty="0" smtClean="0"/>
          </a:p>
          <a:p>
            <a:endParaRPr lang="en-CA" dirty="0"/>
          </a:p>
          <a:p>
            <a:endParaRPr lang="en-CA" dirty="0"/>
          </a:p>
        </p:txBody>
      </p:sp>
    </p:spTree>
    <p:extLst>
      <p:ext uri="{BB962C8B-B14F-4D97-AF65-F5344CB8AC3E}">
        <p14:creationId xmlns:p14="http://schemas.microsoft.com/office/powerpoint/2010/main" val="1545924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09801" y="609600"/>
            <a:ext cx="4894263" cy="1143000"/>
          </a:xfrm>
        </p:spPr>
        <p:txBody>
          <a:bodyPr/>
          <a:lstStyle/>
          <a:p>
            <a:r>
              <a:rPr lang="en-CA" altLang="en-US" smtClean="0"/>
              <a:t>Noise App</a:t>
            </a:r>
          </a:p>
        </p:txBody>
      </p:sp>
      <p:sp>
        <p:nvSpPr>
          <p:cNvPr id="57347" name="Content Placeholder 2"/>
          <p:cNvSpPr>
            <a:spLocks noGrp="1"/>
          </p:cNvSpPr>
          <p:nvPr>
            <p:ph idx="1"/>
          </p:nvPr>
        </p:nvSpPr>
        <p:spPr>
          <a:xfrm>
            <a:off x="500743" y="2043112"/>
            <a:ext cx="6744607" cy="3792537"/>
          </a:xfrm>
        </p:spPr>
        <p:txBody>
          <a:bodyPr>
            <a:normAutofit/>
          </a:bodyPr>
          <a:lstStyle/>
          <a:p>
            <a:r>
              <a:rPr lang="en-CA" altLang="en-US" dirty="0" smtClean="0"/>
              <a:t>NIOSH has reviewed various noise measurement apps and found that some do a reasonable job of measuring sound (and some not so reasonable)</a:t>
            </a:r>
          </a:p>
          <a:p>
            <a:pPr marL="0" indent="0">
              <a:buNone/>
            </a:pPr>
            <a:endParaRPr lang="en-CA" altLang="en-US" dirty="0" smtClean="0"/>
          </a:p>
          <a:p>
            <a:pPr marL="0" indent="0" algn="ctr">
              <a:buNone/>
            </a:pPr>
            <a:r>
              <a:rPr lang="en-CA" altLang="en-US" sz="4400" dirty="0" err="1" smtClean="0"/>
              <a:t>SPLnFFT</a:t>
            </a:r>
            <a:endParaRPr lang="en-CA" altLang="en-US" sz="4400" dirty="0" smtClean="0"/>
          </a:p>
          <a:p>
            <a:r>
              <a:rPr lang="en-CA" altLang="en-US" dirty="0" smtClean="0"/>
              <a:t>Costs about $5-$7</a:t>
            </a:r>
          </a:p>
        </p:txBody>
      </p:sp>
      <p:pic>
        <p:nvPicPr>
          <p:cNvPr id="573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0354" y="826177"/>
            <a:ext cx="3048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9105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209800" y="53975"/>
            <a:ext cx="7772400" cy="1143000"/>
          </a:xfrm>
        </p:spPr>
        <p:txBody>
          <a:bodyPr>
            <a:normAutofit fontScale="90000"/>
          </a:bodyPr>
          <a:lstStyle/>
          <a:p>
            <a:pPr eaLnBrk="1" hangingPunct="1"/>
            <a:r>
              <a:rPr lang="en-US" altLang="en-US" sz="4000"/>
              <a:t>solution: </a:t>
            </a:r>
            <a:br>
              <a:rPr lang="en-US" altLang="en-US" sz="4000"/>
            </a:br>
            <a:r>
              <a:rPr lang="en-US" altLang="en-US" sz="4000"/>
              <a:t>on-line calculator …</a:t>
            </a:r>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t="10707" r="16747" b="14636"/>
          <a:stretch>
            <a:fillRect/>
          </a:stretch>
        </p:blipFill>
        <p:spPr bwMode="auto">
          <a:xfrm>
            <a:off x="1600200" y="1290638"/>
            <a:ext cx="8991600" cy="487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150114"/>
            <a:ext cx="10591800" cy="400110"/>
          </a:xfrm>
          <a:prstGeom prst="rect">
            <a:avLst/>
          </a:prstGeom>
        </p:spPr>
        <p:txBody>
          <a:bodyPr wrap="square">
            <a:spAutoFit/>
          </a:bodyPr>
          <a:lstStyle/>
          <a:p>
            <a:r>
              <a:rPr lang="en-CA" sz="2000" dirty="0">
                <a:hlinkClick r:id="rId4"/>
              </a:rPr>
              <a:t>http://www.ohcow.on.ca/edit/files/general_handouts/noisecalculator.xls</a:t>
            </a:r>
            <a:r>
              <a:rPr lang="en-CA" sz="2000" dirty="0"/>
              <a:t> </a:t>
            </a:r>
          </a:p>
        </p:txBody>
      </p:sp>
    </p:spTree>
    <p:extLst>
      <p:ext uri="{BB962C8B-B14F-4D97-AF65-F5344CB8AC3E}">
        <p14:creationId xmlns:p14="http://schemas.microsoft.com/office/powerpoint/2010/main" val="2386961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CA" dirty="0" smtClean="0"/>
              <a:t>CUPE </a:t>
            </a:r>
            <a:r>
              <a:rPr lang="en-CA" dirty="0" smtClean="0"/>
              <a:t>Local 4000 (x2</a:t>
            </a:r>
            <a:r>
              <a:rPr lang="en-CA" dirty="0" smtClean="0"/>
              <a:t>)</a:t>
            </a:r>
          </a:p>
          <a:p>
            <a:pPr marL="0" indent="0" algn="ctr">
              <a:buNone/>
            </a:pPr>
            <a:r>
              <a:rPr lang="en-CA" dirty="0" smtClean="0"/>
              <a:t>Facilitate Diesel Particulate and Air Monitoring –Local Industry</a:t>
            </a:r>
            <a:endParaRPr lang="en-CA" dirty="0" smtClean="0"/>
          </a:p>
          <a:p>
            <a:pPr marL="0" indent="0" algn="ctr">
              <a:buNone/>
            </a:pPr>
            <a:r>
              <a:rPr lang="en-CA" dirty="0" smtClean="0"/>
              <a:t>Association des colleges et universities de la </a:t>
            </a:r>
            <a:r>
              <a:rPr lang="en-CA" dirty="0" err="1" smtClean="0"/>
              <a:t>francophonie</a:t>
            </a:r>
            <a:r>
              <a:rPr lang="en-CA" dirty="0" smtClean="0"/>
              <a:t> </a:t>
            </a:r>
            <a:r>
              <a:rPr lang="en-CA" dirty="0" err="1" smtClean="0"/>
              <a:t>canadienne</a:t>
            </a:r>
            <a:r>
              <a:rPr lang="en-CA" dirty="0" smtClean="0"/>
              <a:t> (x14</a:t>
            </a:r>
            <a:r>
              <a:rPr lang="en-CA" dirty="0" smtClean="0"/>
              <a:t>)</a:t>
            </a:r>
          </a:p>
          <a:p>
            <a:pPr marL="0" indent="0" algn="ctr">
              <a:buNone/>
            </a:pPr>
            <a:r>
              <a:rPr lang="en-CA" dirty="0" smtClean="0"/>
              <a:t>Frontenac Paramedics- CO exposure </a:t>
            </a:r>
            <a:endParaRPr lang="en-CA" dirty="0" smtClean="0"/>
          </a:p>
          <a:p>
            <a:pPr marL="0" indent="0" algn="ctr">
              <a:buNone/>
            </a:pPr>
            <a:r>
              <a:rPr lang="en-CA" dirty="0" smtClean="0"/>
              <a:t>RF/EMF exposure assessment peer review</a:t>
            </a:r>
            <a:endParaRPr lang="en-CA" dirty="0" smtClean="0"/>
          </a:p>
          <a:p>
            <a:pPr marL="0" indent="0" algn="ctr">
              <a:buNone/>
            </a:pPr>
            <a:r>
              <a:rPr lang="en-CA" dirty="0" smtClean="0"/>
              <a:t>OPP </a:t>
            </a:r>
            <a:r>
              <a:rPr lang="en-CA" dirty="0" smtClean="0"/>
              <a:t>Dispatch Centre (over 100 employees</a:t>
            </a:r>
            <a:r>
              <a:rPr lang="en-CA" dirty="0" smtClean="0"/>
              <a:t>)</a:t>
            </a:r>
            <a:endParaRPr lang="en-CA" dirty="0" smtClean="0"/>
          </a:p>
        </p:txBody>
      </p:sp>
      <p:sp>
        <p:nvSpPr>
          <p:cNvPr id="4" name="Title 1"/>
          <p:cNvSpPr>
            <a:spLocks noGrp="1"/>
          </p:cNvSpPr>
          <p:nvPr>
            <p:ph type="title"/>
          </p:nvPr>
        </p:nvSpPr>
        <p:spPr>
          <a:xfrm>
            <a:off x="680321" y="753228"/>
            <a:ext cx="9613861" cy="1080938"/>
          </a:xfrm>
        </p:spPr>
        <p:txBody>
          <a:bodyPr>
            <a:normAutofit/>
          </a:bodyPr>
          <a:lstStyle/>
          <a:p>
            <a:r>
              <a:rPr lang="en-CA" sz="5600" dirty="0" smtClean="0">
                <a:latin typeface="Britannic Bold" panose="020B0903060703020204" pitchFamily="34" charset="0"/>
              </a:rPr>
              <a:t>Group Work</a:t>
            </a:r>
            <a:endParaRPr lang="en-CA" sz="5600" dirty="0">
              <a:latin typeface="Britannic Bold" panose="020B0903060703020204" pitchFamily="34" charset="0"/>
            </a:endParaRP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spTree>
    <p:extLst>
      <p:ext uri="{BB962C8B-B14F-4D97-AF65-F5344CB8AC3E}">
        <p14:creationId xmlns:p14="http://schemas.microsoft.com/office/powerpoint/2010/main" val="2321554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0321" y="753228"/>
            <a:ext cx="9613861" cy="1080938"/>
          </a:xfrm>
        </p:spPr>
        <p:txBody>
          <a:bodyPr>
            <a:normAutofit/>
          </a:bodyPr>
          <a:lstStyle/>
          <a:p>
            <a:r>
              <a:rPr lang="en-CA" sz="5600" dirty="0" smtClean="0">
                <a:latin typeface="Britannic Bold" panose="020B0903060703020204" pitchFamily="34" charset="0"/>
              </a:rPr>
              <a:t>Knowledge Transfer </a:t>
            </a:r>
            <a:endParaRPr lang="en-CA" sz="5600" dirty="0">
              <a:latin typeface="Britannic Bold" panose="020B0903060703020204" pitchFamily="34" charset="0"/>
            </a:endParaRPr>
          </a:p>
        </p:txBody>
      </p:sp>
      <p:sp>
        <p:nvSpPr>
          <p:cNvPr id="5" name="Content Placeholder 2"/>
          <p:cNvSpPr txBox="1">
            <a:spLocks/>
          </p:cNvSpPr>
          <p:nvPr/>
        </p:nvSpPr>
        <p:spPr>
          <a:xfrm>
            <a:off x="832721" y="2489273"/>
            <a:ext cx="9613861" cy="3599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CA" dirty="0" smtClean="0"/>
              <a:t>CUPE local </a:t>
            </a:r>
            <a:r>
              <a:rPr lang="en-CA" dirty="0" smtClean="0"/>
              <a:t>4000/USW Local 6500 </a:t>
            </a:r>
            <a:r>
              <a:rPr lang="en-CA" dirty="0" smtClean="0"/>
              <a:t>– Ergonomics for hospital JHSC </a:t>
            </a:r>
            <a:r>
              <a:rPr lang="en-CA" dirty="0" smtClean="0"/>
              <a:t>members</a:t>
            </a:r>
          </a:p>
          <a:p>
            <a:pPr marL="0" indent="0" algn="ctr">
              <a:buFont typeface="Arial" panose="020B0604020202020204" pitchFamily="34" charset="0"/>
              <a:buNone/>
            </a:pPr>
            <a:r>
              <a:rPr lang="en-CA" dirty="0" smtClean="0"/>
              <a:t>Hygiene Tools- </a:t>
            </a:r>
            <a:r>
              <a:rPr lang="en-CA" dirty="0" err="1" smtClean="0"/>
              <a:t>Picton</a:t>
            </a:r>
            <a:r>
              <a:rPr lang="en-CA" dirty="0" smtClean="0"/>
              <a:t> Spring School -KDLC</a:t>
            </a:r>
            <a:endParaRPr lang="en-CA" dirty="0" smtClean="0"/>
          </a:p>
          <a:p>
            <a:pPr marL="0" indent="0" algn="ctr">
              <a:buFont typeface="Arial" panose="020B0604020202020204" pitchFamily="34" charset="0"/>
              <a:buNone/>
            </a:pPr>
            <a:r>
              <a:rPr lang="en-CA" dirty="0" smtClean="0"/>
              <a:t>Association </a:t>
            </a:r>
            <a:r>
              <a:rPr lang="en-CA" dirty="0" smtClean="0"/>
              <a:t>des colleges et universities de la </a:t>
            </a:r>
            <a:r>
              <a:rPr lang="en-CA" dirty="0" err="1" smtClean="0"/>
              <a:t>francophonie</a:t>
            </a:r>
            <a:r>
              <a:rPr lang="en-CA" dirty="0" smtClean="0"/>
              <a:t> </a:t>
            </a:r>
            <a:r>
              <a:rPr lang="en-CA" dirty="0" err="1" smtClean="0"/>
              <a:t>canadienne</a:t>
            </a:r>
            <a:r>
              <a:rPr lang="en-CA" dirty="0" smtClean="0"/>
              <a:t> – Ergonomics: How to Purchase the Right Equipment</a:t>
            </a:r>
          </a:p>
          <a:p>
            <a:pPr marL="0" indent="0" algn="ctr">
              <a:buNone/>
            </a:pPr>
            <a:r>
              <a:rPr lang="en-CA" dirty="0" smtClean="0"/>
              <a:t>House </a:t>
            </a:r>
            <a:r>
              <a:rPr lang="en-CA" dirty="0" smtClean="0"/>
              <a:t>of Commons: OHCOW Services</a:t>
            </a:r>
          </a:p>
          <a:p>
            <a:pPr marL="0" indent="0" algn="ctr">
              <a:buNone/>
            </a:pPr>
            <a:r>
              <a:rPr lang="en-CA" dirty="0" smtClean="0"/>
              <a:t>Children’s Aid Society - </a:t>
            </a:r>
            <a:r>
              <a:rPr lang="en-CA" dirty="0"/>
              <a:t>Office Ergonomics: How to Setup your </a:t>
            </a:r>
            <a:r>
              <a:rPr lang="en-CA" dirty="0" smtClean="0"/>
              <a:t>Workstation</a:t>
            </a:r>
          </a:p>
          <a:p>
            <a:pPr marL="0" indent="0" algn="ctr">
              <a:buNone/>
            </a:pPr>
            <a:endParaRPr lang="en-CA" dirty="0"/>
          </a:p>
          <a:p>
            <a:pPr marL="0" indent="0" algn="ctr">
              <a:buNone/>
            </a:pPr>
            <a:endParaRPr lang="en-CA" dirty="0" smtClean="0"/>
          </a:p>
          <a:p>
            <a:pPr marL="0" indent="0" algn="ctr">
              <a:buNone/>
            </a:pPr>
            <a:endParaRPr lang="en-CA"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spTree>
    <p:extLst>
      <p:ext uri="{BB962C8B-B14F-4D97-AF65-F5344CB8AC3E}">
        <p14:creationId xmlns:p14="http://schemas.microsoft.com/office/powerpoint/2010/main" val="27056020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0321" y="753228"/>
            <a:ext cx="9613861" cy="1080938"/>
          </a:xfrm>
        </p:spPr>
        <p:txBody>
          <a:bodyPr>
            <a:normAutofit/>
          </a:bodyPr>
          <a:lstStyle/>
          <a:p>
            <a:r>
              <a:rPr lang="en-CA" sz="5600" dirty="0" smtClean="0">
                <a:latin typeface="Britannic Bold" panose="020B0903060703020204" pitchFamily="34" charset="0"/>
              </a:rPr>
              <a:t>History</a:t>
            </a:r>
            <a:endParaRPr lang="en-CA" sz="5600" dirty="0">
              <a:latin typeface="Britannic Bold" panose="020B0903060703020204" pitchFamily="34" charset="0"/>
            </a:endParaRPr>
          </a:p>
        </p:txBody>
      </p:sp>
      <p:sp>
        <p:nvSpPr>
          <p:cNvPr id="5" name="Rectangle 2"/>
          <p:cNvSpPr txBox="1">
            <a:spLocks noChangeArrowheads="1"/>
          </p:cNvSpPr>
          <p:nvPr/>
        </p:nvSpPr>
        <p:spPr>
          <a:xfrm>
            <a:off x="264357" y="2397210"/>
            <a:ext cx="10029825" cy="4754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buFont typeface="Wingdings" panose="05000000000000000000" pitchFamily="2" charset="2"/>
              <a:buChar char="Ø"/>
            </a:pPr>
            <a:r>
              <a:rPr lang="en-US" altLang="en-US" dirty="0" smtClean="0"/>
              <a:t>USW Local 1005 Hamilton 1981 </a:t>
            </a:r>
          </a:p>
          <a:p>
            <a:pPr>
              <a:buFont typeface="Wingdings" panose="05000000000000000000" pitchFamily="2" charset="2"/>
              <a:buChar char="Ø"/>
            </a:pPr>
            <a:r>
              <a:rPr lang="en-US" altLang="en-US" dirty="0" smtClean="0"/>
              <a:t>Building on this success, 1988 pilot  </a:t>
            </a:r>
            <a:r>
              <a:rPr lang="en-US" altLang="en-US" dirty="0" smtClean="0"/>
              <a:t>sponsored by Ontario Federation of </a:t>
            </a:r>
            <a:r>
              <a:rPr lang="en-US" altLang="en-US" dirty="0" err="1" smtClean="0"/>
              <a:t>Labour</a:t>
            </a:r>
            <a:r>
              <a:rPr lang="en-US" altLang="en-US" dirty="0" smtClean="0"/>
              <a:t> </a:t>
            </a:r>
            <a:r>
              <a:rPr lang="en-US" altLang="en-US" dirty="0" smtClean="0"/>
              <a:t>followed by the creation of OHCOW’s first clinics in Toronto and Hamilton in 1989 </a:t>
            </a:r>
            <a:r>
              <a:rPr lang="en-US" altLang="en-US" dirty="0" smtClean="0"/>
              <a:t>with a funding agreement  </a:t>
            </a:r>
            <a:r>
              <a:rPr lang="en-US" altLang="en-US" dirty="0" smtClean="0"/>
              <a:t>Ministry of </a:t>
            </a:r>
            <a:r>
              <a:rPr lang="en-US" altLang="en-US" dirty="0" err="1" smtClean="0"/>
              <a:t>Labour</a:t>
            </a:r>
            <a:endParaRPr lang="en-US" altLang="en-US" dirty="0"/>
          </a:p>
          <a:p>
            <a:pPr>
              <a:buFont typeface="Wingdings" panose="05000000000000000000" pitchFamily="2" charset="2"/>
              <a:buChar char="Ø"/>
            </a:pPr>
            <a:r>
              <a:rPr lang="en-US" altLang="en-US" dirty="0" smtClean="0"/>
              <a:t>Presently funded by Ministry of </a:t>
            </a:r>
            <a:r>
              <a:rPr lang="en-US" altLang="en-US" dirty="0" err="1" smtClean="0"/>
              <a:t>Labour</a:t>
            </a:r>
            <a:r>
              <a:rPr lang="en-US" altLang="en-US" dirty="0" smtClean="0"/>
              <a:t> </a:t>
            </a:r>
          </a:p>
          <a:p>
            <a:pPr>
              <a:buFont typeface="Wingdings" panose="05000000000000000000" pitchFamily="2" charset="2"/>
              <a:buChar char="Ø"/>
            </a:pPr>
            <a:r>
              <a:rPr lang="en-US" altLang="en-US" dirty="0" smtClean="0"/>
              <a:t>Governed by an independent Board of Directors</a:t>
            </a:r>
          </a:p>
          <a:p>
            <a:pPr>
              <a:buFont typeface="Wingdings" panose="05000000000000000000" pitchFamily="2" charset="2"/>
              <a:buChar char="Ø"/>
            </a:pPr>
            <a:r>
              <a:rPr lang="en-US" altLang="en-US" dirty="0" smtClean="0"/>
              <a:t>Local Advisory Committee for each clinic</a:t>
            </a:r>
          </a:p>
        </p:txBody>
      </p:sp>
      <p:pic>
        <p:nvPicPr>
          <p:cNvPr id="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p:spPr>
      </p:pic>
    </p:spTree>
    <p:extLst>
      <p:ext uri="{BB962C8B-B14F-4D97-AF65-F5344CB8AC3E}">
        <p14:creationId xmlns:p14="http://schemas.microsoft.com/office/powerpoint/2010/main" val="30013064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931" y="2230245"/>
            <a:ext cx="11039708" cy="4352716"/>
          </a:xfrm>
        </p:spPr>
        <p:txBody>
          <a:bodyPr>
            <a:normAutofit/>
          </a:bodyPr>
          <a:lstStyle/>
          <a:p>
            <a:r>
              <a:rPr lang="en-CA" sz="2800" dirty="0"/>
              <a:t>RSI </a:t>
            </a:r>
            <a:r>
              <a:rPr lang="en-CA" sz="2800" dirty="0" smtClean="0"/>
              <a:t>+ Day </a:t>
            </a:r>
            <a:r>
              <a:rPr lang="en-CA" sz="2800" dirty="0"/>
              <a:t>– </a:t>
            </a:r>
            <a:r>
              <a:rPr lang="en-CA" sz="2800" dirty="0" smtClean="0"/>
              <a:t>Worldwide Webcast February 28</a:t>
            </a:r>
            <a:endParaRPr lang="en-CA" sz="2800" dirty="0"/>
          </a:p>
          <a:p>
            <a:r>
              <a:rPr lang="en-CA" sz="2800" dirty="0" smtClean="0"/>
              <a:t>McIntyre </a:t>
            </a:r>
            <a:r>
              <a:rPr lang="en-CA" sz="2800" dirty="0" smtClean="0"/>
              <a:t>Intake Clinic Support in </a:t>
            </a:r>
            <a:r>
              <a:rPr lang="en-CA" sz="2800" dirty="0" smtClean="0"/>
              <a:t>Timmins &amp; Sudbury</a:t>
            </a:r>
            <a:endParaRPr lang="en-CA" sz="2800" dirty="0" smtClean="0"/>
          </a:p>
          <a:p>
            <a:r>
              <a:rPr lang="en-CA" sz="2800" dirty="0" smtClean="0"/>
              <a:t>Ottawa </a:t>
            </a:r>
            <a:r>
              <a:rPr lang="en-CA" sz="2800" dirty="0" smtClean="0"/>
              <a:t>Valley Health &amp; Safety Boot </a:t>
            </a:r>
            <a:r>
              <a:rPr lang="en-CA" sz="2800" dirty="0" smtClean="0"/>
              <a:t>Camp-Occupational Disease</a:t>
            </a:r>
            <a:endParaRPr lang="en-CA" sz="2800" dirty="0" smtClean="0"/>
          </a:p>
          <a:p>
            <a:r>
              <a:rPr lang="en-CA" sz="2800" dirty="0"/>
              <a:t>Partners in Prevention Regional </a:t>
            </a:r>
            <a:r>
              <a:rPr lang="en-CA" sz="2800" dirty="0" smtClean="0"/>
              <a:t>Conference – Trade Show Booth</a:t>
            </a:r>
          </a:p>
          <a:p>
            <a:r>
              <a:rPr lang="en-CA" sz="2800" dirty="0" smtClean="0"/>
              <a:t>Webinar </a:t>
            </a:r>
            <a:r>
              <a:rPr lang="en-CA" sz="2800" dirty="0" smtClean="0"/>
              <a:t>– Dealing with MSD’s: A guide to Prevention and Return to </a:t>
            </a:r>
            <a:r>
              <a:rPr lang="en-CA" sz="2800" dirty="0" smtClean="0"/>
              <a:t>Work</a:t>
            </a:r>
          </a:p>
          <a:p>
            <a:r>
              <a:rPr lang="en-CA" sz="2800" dirty="0" smtClean="0"/>
              <a:t>Day of Mourning</a:t>
            </a:r>
          </a:p>
          <a:p>
            <a:r>
              <a:rPr lang="en-CA" sz="2800" dirty="0" smtClean="0"/>
              <a:t>PSAC Fall Tradeshow</a:t>
            </a:r>
            <a:endParaRPr lang="en-CA" sz="2800" dirty="0"/>
          </a:p>
        </p:txBody>
      </p:sp>
      <p:sp>
        <p:nvSpPr>
          <p:cNvPr id="4" name="Title 1"/>
          <p:cNvSpPr>
            <a:spLocks noGrp="1"/>
          </p:cNvSpPr>
          <p:nvPr>
            <p:ph type="title"/>
          </p:nvPr>
        </p:nvSpPr>
        <p:spPr>
          <a:xfrm>
            <a:off x="680321" y="753228"/>
            <a:ext cx="9613861" cy="1080938"/>
          </a:xfrm>
        </p:spPr>
        <p:txBody>
          <a:bodyPr>
            <a:normAutofit/>
          </a:bodyPr>
          <a:lstStyle/>
          <a:p>
            <a:r>
              <a:rPr lang="en-CA" sz="5600" dirty="0" smtClean="0">
                <a:latin typeface="Britannic Bold" panose="020B0903060703020204" pitchFamily="34" charset="0"/>
              </a:rPr>
              <a:t>Community Outreach</a:t>
            </a:r>
            <a:endParaRPr lang="en-CA" sz="5600" dirty="0">
              <a:latin typeface="Britannic Bold" panose="020B0903060703020204" pitchFamily="34" charset="0"/>
            </a:endParaRPr>
          </a:p>
        </p:txBody>
      </p:sp>
    </p:spTree>
    <p:extLst>
      <p:ext uri="{BB962C8B-B14F-4D97-AF65-F5344CB8AC3E}">
        <p14:creationId xmlns:p14="http://schemas.microsoft.com/office/powerpoint/2010/main" val="1485826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5740" y="2908003"/>
            <a:ext cx="9737473" cy="3447098"/>
          </a:xfrm>
          <a:prstGeom prst="rect">
            <a:avLst/>
          </a:prstGeom>
        </p:spPr>
        <p:txBody>
          <a:bodyPr wrap="none">
            <a:spAutoFit/>
          </a:bodyPr>
          <a:lstStyle/>
          <a:p>
            <a:pPr algn="ctr"/>
            <a:r>
              <a:rPr lang="en-CA" sz="4000" dirty="0" err="1" smtClean="0"/>
              <a:t>DeQuervain’s</a:t>
            </a:r>
            <a:r>
              <a:rPr lang="en-CA" sz="4000" dirty="0" smtClean="0"/>
              <a:t> Tendonitis in Hospital </a:t>
            </a:r>
            <a:r>
              <a:rPr lang="en-CA" sz="4000" dirty="0"/>
              <a:t>N</a:t>
            </a:r>
            <a:r>
              <a:rPr lang="en-CA" sz="4000" dirty="0" smtClean="0"/>
              <a:t>urse</a:t>
            </a:r>
          </a:p>
          <a:p>
            <a:pPr algn="ctr"/>
            <a:r>
              <a:rPr lang="en-CA" sz="4000" dirty="0" smtClean="0"/>
              <a:t>Back Strain in Sheet Metal Worker</a:t>
            </a:r>
          </a:p>
          <a:p>
            <a:pPr algn="ctr"/>
            <a:r>
              <a:rPr lang="en-CA" sz="4000" dirty="0" smtClean="0"/>
              <a:t>Shoulder Tear in Custodian</a:t>
            </a:r>
          </a:p>
          <a:p>
            <a:pPr algn="ctr"/>
            <a:r>
              <a:rPr lang="en-CA" sz="4000" dirty="0" smtClean="0"/>
              <a:t>Brain </a:t>
            </a:r>
            <a:r>
              <a:rPr lang="en-CA" sz="4000" dirty="0" smtClean="0"/>
              <a:t>Cancer in Forestry </a:t>
            </a:r>
            <a:r>
              <a:rPr lang="en-CA" sz="4000" dirty="0" smtClean="0"/>
              <a:t>Worker</a:t>
            </a:r>
          </a:p>
          <a:p>
            <a:pPr algn="ctr"/>
            <a:r>
              <a:rPr lang="en-CA" sz="4000" dirty="0" smtClean="0"/>
              <a:t>NIHL in Mechanical Shop</a:t>
            </a:r>
            <a:endParaRPr lang="en-CA" sz="4000" dirty="0" smtClean="0"/>
          </a:p>
          <a:p>
            <a:pPr algn="ctr"/>
            <a:endParaRPr lang="en-CA" dirty="0"/>
          </a:p>
        </p:txBody>
      </p:sp>
      <p:sp>
        <p:nvSpPr>
          <p:cNvPr id="5" name="Title 1"/>
          <p:cNvSpPr>
            <a:spLocks noGrp="1"/>
          </p:cNvSpPr>
          <p:nvPr>
            <p:ph type="title"/>
          </p:nvPr>
        </p:nvSpPr>
        <p:spPr>
          <a:xfrm>
            <a:off x="680321" y="753228"/>
            <a:ext cx="9613861" cy="1080938"/>
          </a:xfrm>
        </p:spPr>
        <p:txBody>
          <a:bodyPr>
            <a:normAutofit/>
          </a:bodyPr>
          <a:lstStyle/>
          <a:p>
            <a:r>
              <a:rPr lang="en-CA" sz="5600" dirty="0" smtClean="0">
                <a:latin typeface="Britannic Bold" panose="020B0903060703020204" pitchFamily="34" charset="0"/>
              </a:rPr>
              <a:t>Patient Cases </a:t>
            </a:r>
            <a:endParaRPr lang="en-CA" sz="5600" dirty="0">
              <a:latin typeface="Britannic Bold" panose="020B0903060703020204" pitchFamily="34" charset="0"/>
            </a:endParaRPr>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spTree>
    <p:extLst>
      <p:ext uri="{BB962C8B-B14F-4D97-AF65-F5344CB8AC3E}">
        <p14:creationId xmlns:p14="http://schemas.microsoft.com/office/powerpoint/2010/main" val="3389892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2634"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Costs</a:t>
            </a:r>
            <a:endParaRPr lang="en-CA" sz="5600" dirty="0">
              <a:latin typeface="Britannic Bold" panose="020B0903060703020204" pitchFamily="34" charset="0"/>
            </a:endParaRPr>
          </a:p>
        </p:txBody>
      </p:sp>
      <p:sp>
        <p:nvSpPr>
          <p:cNvPr id="5" name="Rectangle 3"/>
          <p:cNvSpPr txBox="1">
            <a:spLocks noChangeArrowheads="1"/>
          </p:cNvSpPr>
          <p:nvPr/>
        </p:nvSpPr>
        <p:spPr>
          <a:xfrm>
            <a:off x="453687" y="2572669"/>
            <a:ext cx="92583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altLang="en-US" dirty="0" smtClean="0"/>
              <a:t>OHCOW is a non-profit organization.</a:t>
            </a:r>
          </a:p>
          <a:p>
            <a:r>
              <a:rPr lang="en-US" altLang="en-US" dirty="0" smtClean="0"/>
              <a:t>Most services are free of charge, however</a:t>
            </a:r>
          </a:p>
          <a:p>
            <a:endParaRPr lang="en-US" altLang="en-US" dirty="0" smtClean="0"/>
          </a:p>
          <a:p>
            <a:pPr lvl="1"/>
            <a:r>
              <a:rPr lang="en-US" altLang="en-US" dirty="0" smtClean="0"/>
              <a:t>Medical monitoring and air quality testing may have laboratory fees.  </a:t>
            </a:r>
          </a:p>
          <a:p>
            <a:pPr lvl="1"/>
            <a:r>
              <a:rPr lang="en-US" altLang="en-US" dirty="0" smtClean="0"/>
              <a:t>The client is informed of the cost prior to testing.</a:t>
            </a:r>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6346" y="3964147"/>
            <a:ext cx="2975043" cy="2893853"/>
          </a:xfrm>
          <a:prstGeom prst="rect">
            <a:avLst/>
          </a:prstGeom>
        </p:spPr>
      </p:pic>
    </p:spTree>
    <p:extLst>
      <p:ext uri="{BB962C8B-B14F-4D97-AF65-F5344CB8AC3E}">
        <p14:creationId xmlns:p14="http://schemas.microsoft.com/office/powerpoint/2010/main" val="1643818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35980" y="2207941"/>
            <a:ext cx="9558202" cy="48085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altLang="en-US" sz="2800" dirty="0" smtClean="0"/>
              <a:t>Workers</a:t>
            </a:r>
          </a:p>
          <a:p>
            <a:r>
              <a:rPr lang="en-US" altLang="en-US" sz="2800" dirty="0" smtClean="0"/>
              <a:t>Management</a:t>
            </a:r>
          </a:p>
          <a:p>
            <a:r>
              <a:rPr lang="en-US" altLang="en-US" sz="2800" dirty="0" smtClean="0"/>
              <a:t>Joint Health and Safety Committees</a:t>
            </a:r>
          </a:p>
          <a:p>
            <a:r>
              <a:rPr lang="en-US" altLang="en-US" sz="2800" dirty="0" smtClean="0"/>
              <a:t>Students</a:t>
            </a:r>
          </a:p>
          <a:p>
            <a:r>
              <a:rPr lang="en-US" altLang="en-US" sz="2800" dirty="0" smtClean="0"/>
              <a:t>Retired Workers</a:t>
            </a:r>
          </a:p>
          <a:p>
            <a:r>
              <a:rPr lang="en-US" altLang="en-US" sz="2800" dirty="0" smtClean="0"/>
              <a:t>Health Professionals</a:t>
            </a:r>
          </a:p>
          <a:p>
            <a:pPr lvl="1">
              <a:buFont typeface="Wingdings" panose="05000000000000000000" pitchFamily="2" charset="2"/>
              <a:buChar char="Ø"/>
            </a:pPr>
            <a:r>
              <a:rPr lang="en-US" altLang="en-US" sz="2800" dirty="0" smtClean="0"/>
              <a:t>Any issue that falls within OHCOW’s mandate</a:t>
            </a:r>
          </a:p>
        </p:txBody>
      </p:sp>
      <p:sp>
        <p:nvSpPr>
          <p:cNvPr id="5" name="Title 1"/>
          <p:cNvSpPr txBox="1">
            <a:spLocks/>
          </p:cNvSpPr>
          <p:nvPr/>
        </p:nvSpPr>
        <p:spPr>
          <a:xfrm>
            <a:off x="552634"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Who Can Use OHCOW?</a:t>
            </a:r>
            <a:endParaRPr lang="en-CA" sz="5600" dirty="0">
              <a:latin typeface="Britannic Bold" panose="020B0903060703020204" pitchFamily="34" charset="0"/>
            </a:endParaRPr>
          </a:p>
        </p:txBody>
      </p:sp>
      <p:pic>
        <p:nvPicPr>
          <p:cNvPr id="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p:spPr>
      </p:pic>
    </p:spTree>
    <p:extLst>
      <p:ext uri="{BB962C8B-B14F-4D97-AF65-F5344CB8AC3E}">
        <p14:creationId xmlns:p14="http://schemas.microsoft.com/office/powerpoint/2010/main" val="3946342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892098" y="2274849"/>
            <a:ext cx="9402084" cy="474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altLang="en-US" sz="2800" dirty="0" smtClean="0"/>
              <a:t>Clinical/Diagnostic Work</a:t>
            </a:r>
          </a:p>
          <a:p>
            <a:r>
              <a:rPr lang="en-US" altLang="en-US" sz="2800" dirty="0" smtClean="0"/>
              <a:t>Migrant Farm Worker Clinic- Prince Edward County</a:t>
            </a:r>
          </a:p>
          <a:p>
            <a:r>
              <a:rPr lang="en-US" altLang="en-US" sz="2800" dirty="0" smtClean="0"/>
              <a:t>OHCOW Conference (NAOSH Week)</a:t>
            </a:r>
          </a:p>
          <a:p>
            <a:r>
              <a:rPr lang="en-US" altLang="en-US" sz="2800" dirty="0" smtClean="0"/>
              <a:t>Office Ergo App development (How to measure “Ideal Measurements” Ergo Assessment</a:t>
            </a:r>
          </a:p>
          <a:p>
            <a:r>
              <a:rPr lang="en-US" altLang="en-US" sz="2800" dirty="0" smtClean="0"/>
              <a:t>Indigenous Communities Workshop</a:t>
            </a:r>
          </a:p>
          <a:p>
            <a:r>
              <a:rPr lang="en-US" altLang="en-US" sz="2800" dirty="0" smtClean="0"/>
              <a:t>Nanotechnology Working Group</a:t>
            </a:r>
          </a:p>
          <a:p>
            <a:r>
              <a:rPr lang="en-US" altLang="en-US" sz="2800" dirty="0" smtClean="0"/>
              <a:t>CME Event- Physician’s Education</a:t>
            </a:r>
          </a:p>
        </p:txBody>
      </p:sp>
      <p:sp>
        <p:nvSpPr>
          <p:cNvPr id="5" name="Title 1"/>
          <p:cNvSpPr txBox="1">
            <a:spLocks/>
          </p:cNvSpPr>
          <p:nvPr/>
        </p:nvSpPr>
        <p:spPr>
          <a:xfrm>
            <a:off x="552634" y="753228"/>
            <a:ext cx="9613861" cy="1080938"/>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OHCOW Eastern Region </a:t>
            </a:r>
          </a:p>
          <a:p>
            <a:r>
              <a:rPr lang="en-CA" sz="5600" dirty="0" smtClean="0">
                <a:latin typeface="Britannic Bold" panose="020B0903060703020204" pitchFamily="34" charset="0"/>
              </a:rPr>
              <a:t>Team Operational Objectives (preliminary)</a:t>
            </a:r>
            <a:endParaRPr lang="en-CA" sz="5600" dirty="0">
              <a:latin typeface="Britannic Bold" panose="020B0903060703020204" pitchFamily="34" charset="0"/>
            </a:endParaRPr>
          </a:p>
        </p:txBody>
      </p:sp>
      <p:pic>
        <p:nvPicPr>
          <p:cNvPr id="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p:spPr>
      </p:pic>
    </p:spTree>
    <p:extLst>
      <p:ext uri="{BB962C8B-B14F-4D97-AF65-F5344CB8AC3E}">
        <p14:creationId xmlns:p14="http://schemas.microsoft.com/office/powerpoint/2010/main" val="4885056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902532" y="2490537"/>
            <a:ext cx="93916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altLang="en-US" sz="3200" dirty="0" smtClean="0"/>
              <a:t>Help OHCOW </a:t>
            </a:r>
            <a:r>
              <a:rPr lang="en-US" altLang="en-US" sz="3200" dirty="0" smtClean="0"/>
              <a:t>respond to the unique needs of Eastern Ontario</a:t>
            </a:r>
          </a:p>
          <a:p>
            <a:r>
              <a:rPr lang="en-US" altLang="en-US" sz="3200" dirty="0" smtClean="0"/>
              <a:t>Key local or regional issues </a:t>
            </a:r>
          </a:p>
          <a:p>
            <a:r>
              <a:rPr lang="en-US" altLang="en-US" sz="3200" dirty="0" smtClean="0"/>
              <a:t>Volunteer support </a:t>
            </a:r>
          </a:p>
          <a:p>
            <a:r>
              <a:rPr lang="en-US" altLang="en-US" sz="3200" dirty="0" smtClean="0"/>
              <a:t>Represent Clinic /Spread the Word</a:t>
            </a:r>
          </a:p>
          <a:p>
            <a:r>
              <a:rPr lang="en-US" altLang="en-US" sz="3200" dirty="0" err="1"/>
              <a:t>Honour</a:t>
            </a:r>
            <a:r>
              <a:rPr lang="en-US" altLang="en-US" sz="3200" dirty="0"/>
              <a:t> </a:t>
            </a:r>
            <a:r>
              <a:rPr lang="en-US" altLang="en-US" sz="3200" dirty="0" smtClean="0"/>
              <a:t>Roll</a:t>
            </a:r>
            <a:endParaRPr lang="en-US" altLang="en-US" sz="3200" dirty="0" smtClean="0"/>
          </a:p>
        </p:txBody>
      </p:sp>
      <p:sp>
        <p:nvSpPr>
          <p:cNvPr id="5" name="Title 1"/>
          <p:cNvSpPr txBox="1">
            <a:spLocks/>
          </p:cNvSpPr>
          <p:nvPr/>
        </p:nvSpPr>
        <p:spPr>
          <a:xfrm>
            <a:off x="552634"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Local Advisory Committee</a:t>
            </a:r>
            <a:endParaRPr lang="en-CA" sz="5600" dirty="0">
              <a:latin typeface="Britannic Bold" panose="020B0903060703020204" pitchFamily="34" charset="0"/>
            </a:endParaRPr>
          </a:p>
        </p:txBody>
      </p:sp>
      <p:pic>
        <p:nvPicPr>
          <p:cNvPr id="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p:spPr>
      </p:pic>
    </p:spTree>
    <p:extLst>
      <p:ext uri="{BB962C8B-B14F-4D97-AF65-F5344CB8AC3E}">
        <p14:creationId xmlns:p14="http://schemas.microsoft.com/office/powerpoint/2010/main" val="52859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05958" y="2062655"/>
            <a:ext cx="6172200" cy="4629150"/>
          </a:xfrm>
          <a:noFill/>
          <a:extLst>
            <a:ext uri="{909E8E84-426E-40DD-AFC4-6F175D3DCCD1}">
              <a14:hiddenFill xmlns:a14="http://schemas.microsoft.com/office/drawing/2010/main">
                <a:solidFill>
                  <a:srgbClr val="FFFFFF"/>
                </a:solidFill>
              </a14:hiddenFill>
            </a:ext>
          </a:extLst>
        </p:spPr>
      </p:pic>
      <p:sp>
        <p:nvSpPr>
          <p:cNvPr id="5" name="Title 1"/>
          <p:cNvSpPr txBox="1">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We are Here to Help</a:t>
            </a:r>
            <a:endParaRPr lang="en-CA" sz="5600" dirty="0">
              <a:latin typeface="Britannic Bold" panose="020B0903060703020204" pitchFamily="34" charset="0"/>
            </a:endParaRPr>
          </a:p>
        </p:txBody>
      </p:sp>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spTree>
    <p:extLst>
      <p:ext uri="{BB962C8B-B14F-4D97-AF65-F5344CB8AC3E}">
        <p14:creationId xmlns:p14="http://schemas.microsoft.com/office/powerpoint/2010/main" val="38624630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9593" y="819206"/>
            <a:ext cx="9613900" cy="1081087"/>
          </a:xfrm>
        </p:spPr>
        <p:txBody>
          <a:bodyPr/>
          <a:lstStyle/>
          <a:p>
            <a:pPr eaLnBrk="1" hangingPunct="1"/>
            <a:r>
              <a:rPr lang="en-US" altLang="en-US" sz="5600" b="1" dirty="0" smtClean="0">
                <a:latin typeface="Britannic Bold" panose="020B0903060703020204" pitchFamily="34" charset="0"/>
              </a:rPr>
              <a:t>For More Information…</a:t>
            </a:r>
          </a:p>
        </p:txBody>
      </p:sp>
      <p:sp>
        <p:nvSpPr>
          <p:cNvPr id="2" name="Rectangle 1"/>
          <p:cNvSpPr/>
          <p:nvPr/>
        </p:nvSpPr>
        <p:spPr>
          <a:xfrm>
            <a:off x="3375992" y="2480441"/>
            <a:ext cx="5242491" cy="3539430"/>
          </a:xfrm>
          <a:prstGeom prst="rect">
            <a:avLst/>
          </a:prstGeom>
        </p:spPr>
        <p:txBody>
          <a:bodyPr wrap="square">
            <a:spAutoFit/>
          </a:bodyPr>
          <a:lstStyle/>
          <a:p>
            <a:pPr algn="ctr">
              <a:spcAft>
                <a:spcPts val="0"/>
              </a:spcAft>
            </a:pPr>
            <a:r>
              <a:rPr lang="en-CA" sz="2800" b="1" kern="1400" dirty="0" smtClean="0">
                <a:solidFill>
                  <a:srgbClr val="FF0000"/>
                </a:solidFill>
                <a:effectLst/>
                <a:latin typeface="Arial" panose="020B0604020202020204" pitchFamily="34" charset="0"/>
                <a:ea typeface="Times New Roman" panose="02020603050405020304" pitchFamily="18" charset="0"/>
              </a:rPr>
              <a:t>OTTAWA</a:t>
            </a:r>
            <a:endParaRPr lang="en-CA" sz="2800" kern="1400" dirty="0" smtClean="0">
              <a:effectLst/>
              <a:latin typeface="Times New Roman" panose="02020603050405020304" pitchFamily="18" charset="0"/>
              <a:ea typeface="Times New Roman" panose="02020603050405020304" pitchFamily="18" charset="0"/>
            </a:endParaRPr>
          </a:p>
          <a:p>
            <a:pPr algn="ctr">
              <a:spcAft>
                <a:spcPts val="0"/>
              </a:spcAft>
            </a:pPr>
            <a:r>
              <a:rPr lang="en-CA" sz="2800" kern="1400" dirty="0" smtClean="0">
                <a:effectLst/>
                <a:latin typeface="Arial" panose="020B0604020202020204" pitchFamily="34" charset="0"/>
                <a:ea typeface="Times New Roman" panose="02020603050405020304" pitchFamily="18" charset="0"/>
              </a:rPr>
              <a:t>1545 avenue Carling </a:t>
            </a:r>
            <a:endParaRPr lang="en-CA" sz="2800" kern="1400" dirty="0" smtClean="0">
              <a:effectLst/>
              <a:latin typeface="Times New Roman" panose="02020603050405020304" pitchFamily="18" charset="0"/>
              <a:ea typeface="Times New Roman" panose="02020603050405020304" pitchFamily="18" charset="0"/>
            </a:endParaRPr>
          </a:p>
          <a:p>
            <a:pPr algn="ctr">
              <a:spcAft>
                <a:spcPts val="0"/>
              </a:spcAft>
            </a:pPr>
            <a:r>
              <a:rPr lang="en-CA" sz="2800" kern="1400" dirty="0" smtClean="0">
                <a:effectLst/>
                <a:latin typeface="Arial" panose="020B0604020202020204" pitchFamily="34" charset="0"/>
                <a:ea typeface="Times New Roman" panose="02020603050405020304" pitchFamily="18" charset="0"/>
              </a:rPr>
              <a:t>Bureau 101</a:t>
            </a:r>
            <a:endParaRPr lang="en-CA" sz="2800" kern="1400" dirty="0" smtClean="0">
              <a:effectLst/>
              <a:latin typeface="Times New Roman" panose="02020603050405020304" pitchFamily="18" charset="0"/>
              <a:ea typeface="Times New Roman" panose="02020603050405020304" pitchFamily="18" charset="0"/>
            </a:endParaRPr>
          </a:p>
          <a:p>
            <a:pPr algn="ctr">
              <a:spcAft>
                <a:spcPts val="0"/>
              </a:spcAft>
            </a:pPr>
            <a:r>
              <a:rPr lang="en-CA" sz="2800" kern="1400" dirty="0" smtClean="0">
                <a:effectLst/>
                <a:latin typeface="Arial" panose="020B0604020202020204" pitchFamily="34" charset="0"/>
                <a:ea typeface="Times New Roman" panose="02020603050405020304" pitchFamily="18" charset="0"/>
              </a:rPr>
              <a:t>Ottawa, ON</a:t>
            </a:r>
            <a:endParaRPr lang="en-CA" sz="2800" kern="1400" dirty="0" smtClean="0">
              <a:effectLst/>
              <a:latin typeface="Times New Roman" panose="02020603050405020304" pitchFamily="18" charset="0"/>
              <a:ea typeface="Times New Roman" panose="02020603050405020304" pitchFamily="18" charset="0"/>
            </a:endParaRPr>
          </a:p>
          <a:p>
            <a:pPr algn="ctr">
              <a:spcAft>
                <a:spcPts val="0"/>
              </a:spcAft>
            </a:pPr>
            <a:r>
              <a:rPr lang="fr-CA" sz="2800" kern="1400" dirty="0" smtClean="0">
                <a:effectLst/>
                <a:latin typeface="Arial" panose="020B0604020202020204" pitchFamily="34" charset="0"/>
                <a:ea typeface="Times New Roman" panose="02020603050405020304" pitchFamily="18" charset="0"/>
              </a:rPr>
              <a:t>K1Z 8P9</a:t>
            </a:r>
            <a:br>
              <a:rPr lang="fr-CA" sz="2800" kern="1400" dirty="0" smtClean="0">
                <a:effectLst/>
                <a:latin typeface="Arial" panose="020B0604020202020204" pitchFamily="34" charset="0"/>
                <a:ea typeface="Times New Roman" panose="02020603050405020304" pitchFamily="18" charset="0"/>
              </a:rPr>
            </a:br>
            <a:r>
              <a:rPr lang="fr-CA" sz="2800" kern="1400" dirty="0" smtClean="0">
                <a:effectLst/>
                <a:latin typeface="Arial" panose="020B0604020202020204" pitchFamily="34" charset="0"/>
                <a:ea typeface="Times New Roman" panose="02020603050405020304" pitchFamily="18" charset="0"/>
              </a:rPr>
              <a:t> </a:t>
            </a:r>
            <a:r>
              <a:rPr lang="fr-CA" sz="2800" kern="1400" dirty="0" smtClean="0">
                <a:effectLst/>
                <a:latin typeface="Arial" panose="020B0604020202020204" pitchFamily="34" charset="0"/>
                <a:ea typeface="Times New Roman" panose="02020603050405020304" pitchFamily="18" charset="0"/>
              </a:rPr>
              <a:t>(613) </a:t>
            </a:r>
            <a:r>
              <a:rPr lang="fr-CA" sz="2800" kern="1400" dirty="0" smtClean="0">
                <a:effectLst/>
                <a:latin typeface="Arial" panose="020B0604020202020204" pitchFamily="34" charset="0"/>
                <a:ea typeface="Times New Roman" panose="02020603050405020304" pitchFamily="18" charset="0"/>
              </a:rPr>
              <a:t>725-6999</a:t>
            </a:r>
            <a:endParaRPr lang="en-CA" sz="2800" kern="1400" dirty="0">
              <a:latin typeface="Times New Roman" panose="02020603050405020304" pitchFamily="18" charset="0"/>
              <a:ea typeface="Times New Roman" panose="02020603050405020304" pitchFamily="18" charset="0"/>
            </a:endParaRPr>
          </a:p>
          <a:p>
            <a:pPr algn="ctr">
              <a:spcAft>
                <a:spcPts val="0"/>
              </a:spcAft>
            </a:pPr>
            <a:r>
              <a:rPr lang="fr-CA" sz="2800" u="sng" kern="1400" dirty="0" smtClean="0">
                <a:solidFill>
                  <a:srgbClr val="0000FF"/>
                </a:solidFill>
                <a:effectLst/>
                <a:latin typeface="Arial" panose="020B0604020202020204" pitchFamily="34" charset="0"/>
                <a:ea typeface="Times New Roman" panose="02020603050405020304" pitchFamily="18" charset="0"/>
                <a:hlinkClick r:id="rId3"/>
              </a:rPr>
              <a:t>ottawa@ohcow.on.ca</a:t>
            </a:r>
            <a:endParaRPr lang="fr-CA" sz="2800" u="sng" kern="1400" dirty="0" smtClean="0">
              <a:solidFill>
                <a:srgbClr val="0000FF"/>
              </a:solidFill>
              <a:effectLst/>
              <a:latin typeface="Arial" panose="020B0604020202020204" pitchFamily="34" charset="0"/>
              <a:ea typeface="Times New Roman" panose="02020603050405020304" pitchFamily="18" charset="0"/>
            </a:endParaRPr>
          </a:p>
          <a:p>
            <a:pPr algn="ctr"/>
            <a:r>
              <a:rPr lang="fr-CA" sz="2800" u="sng" kern="1400" dirty="0" smtClean="0">
                <a:solidFill>
                  <a:srgbClr val="FF0000"/>
                </a:solidFill>
                <a:latin typeface="Arial" panose="020B0604020202020204" pitchFamily="34" charset="0"/>
              </a:rPr>
              <a:t>www.ohcow.on.ca</a:t>
            </a:r>
            <a:endParaRPr lang="en-CA" sz="2800" dirty="0">
              <a:solidFill>
                <a:srgbClr val="FF0000"/>
              </a:solidFill>
            </a:endParaRPr>
          </a:p>
        </p:txBody>
      </p:sp>
      <p:pic>
        <p:nvPicPr>
          <p:cNvPr id="4"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spTree>
    <p:extLst>
      <p:ext uri="{BB962C8B-B14F-4D97-AF65-F5344CB8AC3E}">
        <p14:creationId xmlns:p14="http://schemas.microsoft.com/office/powerpoint/2010/main" val="2570508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9593" y="819206"/>
            <a:ext cx="9613900" cy="1081087"/>
          </a:xfrm>
        </p:spPr>
        <p:txBody>
          <a:bodyPr/>
          <a:lstStyle/>
          <a:p>
            <a:pPr eaLnBrk="1" hangingPunct="1"/>
            <a:r>
              <a:rPr lang="en-US" altLang="en-US" sz="5600" b="1" dirty="0" smtClean="0">
                <a:latin typeface="Britannic Bold" panose="020B0903060703020204" pitchFamily="34" charset="0"/>
              </a:rPr>
              <a:t>Questions?  </a:t>
            </a: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spTree>
    <p:extLst>
      <p:ext uri="{BB962C8B-B14F-4D97-AF65-F5344CB8AC3E}">
        <p14:creationId xmlns:p14="http://schemas.microsoft.com/office/powerpoint/2010/main" val="4279646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2634"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Mission Statement</a:t>
            </a:r>
            <a:endParaRPr lang="en-CA" sz="5600" dirty="0">
              <a:latin typeface="Britannic Bold" panose="020B0903060703020204" pitchFamily="34" charset="0"/>
            </a:endParaRPr>
          </a:p>
        </p:txBody>
      </p:sp>
      <p:sp>
        <p:nvSpPr>
          <p:cNvPr id="5" name="Rectangle 4"/>
          <p:cNvSpPr/>
          <p:nvPr/>
        </p:nvSpPr>
        <p:spPr>
          <a:xfrm>
            <a:off x="754612" y="2643882"/>
            <a:ext cx="9209903" cy="1754326"/>
          </a:xfrm>
          <a:prstGeom prst="rect">
            <a:avLst/>
          </a:prstGeom>
        </p:spPr>
        <p:txBody>
          <a:bodyPr wrap="square">
            <a:spAutoFit/>
          </a:bodyPr>
          <a:lstStyle/>
          <a:p>
            <a:pPr>
              <a:lnSpc>
                <a:spcPct val="90000"/>
              </a:lnSpc>
            </a:pPr>
            <a:r>
              <a:rPr lang="en-US" altLang="en-US" sz="2400" dirty="0">
                <a:cs typeface="Times New Roman" panose="02020603050405020304" pitchFamily="18" charset="0"/>
              </a:rPr>
              <a:t>The </a:t>
            </a:r>
            <a:r>
              <a:rPr lang="en-US" altLang="en-US" sz="2400" b="1" dirty="0">
                <a:cs typeface="Times New Roman" panose="02020603050405020304" pitchFamily="18" charset="0"/>
              </a:rPr>
              <a:t>Mission</a:t>
            </a:r>
            <a:r>
              <a:rPr lang="en-US" altLang="en-US" sz="2400" dirty="0">
                <a:cs typeface="Times New Roman" panose="02020603050405020304" pitchFamily="18" charset="0"/>
              </a:rPr>
              <a:t> of the Occupational Health Clinics for Ontario Workers (OHCOW) Inc. is to identify and prevent occupational illness, injuries and disabilities, and to promote the highest degree of physical, mental and social well-being of all workers.</a:t>
            </a:r>
          </a:p>
          <a:p>
            <a:pPr>
              <a:lnSpc>
                <a:spcPct val="90000"/>
              </a:lnSpc>
            </a:pPr>
            <a:r>
              <a:rPr lang="en-US" altLang="en-US" sz="2400" dirty="0">
                <a:cs typeface="Times New Roman" panose="02020603050405020304" pitchFamily="18" charset="0"/>
              </a:rPr>
              <a:t> </a:t>
            </a:r>
          </a:p>
        </p:txBody>
      </p:sp>
      <p:pic>
        <p:nvPicPr>
          <p:cNvPr id="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p:spPr>
      </p:pic>
    </p:spTree>
    <p:extLst>
      <p:ext uri="{BB962C8B-B14F-4D97-AF65-F5344CB8AC3E}">
        <p14:creationId xmlns:p14="http://schemas.microsoft.com/office/powerpoint/2010/main" val="2378179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2634"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Locations</a:t>
            </a:r>
            <a:endParaRPr lang="en-CA" sz="5600" dirty="0">
              <a:latin typeface="Britannic Bold" panose="020B0903060703020204" pitchFamily="34" charset="0"/>
            </a:endParaRPr>
          </a:p>
        </p:txBody>
      </p:sp>
      <p:sp>
        <p:nvSpPr>
          <p:cNvPr id="5" name="Rectangle 4"/>
          <p:cNvSpPr/>
          <p:nvPr/>
        </p:nvSpPr>
        <p:spPr>
          <a:xfrm>
            <a:off x="700215" y="2591993"/>
            <a:ext cx="4143633" cy="3323987"/>
          </a:xfrm>
          <a:prstGeom prst="rect">
            <a:avLst/>
          </a:prstGeom>
        </p:spPr>
        <p:txBody>
          <a:bodyPr wrap="square">
            <a:spAutoFit/>
          </a:bodyPr>
          <a:lstStyle/>
          <a:p>
            <a:r>
              <a:rPr lang="en-US" altLang="en-US" sz="3000" dirty="0" smtClean="0"/>
              <a:t>OHCOW serves all of Ontario through its 7 clinics: Sudbury</a:t>
            </a:r>
            <a:r>
              <a:rPr lang="en-US" altLang="en-US" sz="3000" dirty="0"/>
              <a:t>, Thunder Bay, Hamilton, Toronto, </a:t>
            </a:r>
            <a:r>
              <a:rPr lang="en-US" altLang="en-US" sz="3000" dirty="0" smtClean="0"/>
              <a:t>Windsor, Sarnia, and Ottawa.</a:t>
            </a:r>
            <a:endParaRPr lang="en-US" altLang="en-US" sz="3000" dirty="0"/>
          </a:p>
        </p:txBody>
      </p:sp>
      <p:sp>
        <p:nvSpPr>
          <p:cNvPr id="7" name="TextBox 6"/>
          <p:cNvSpPr txBox="1"/>
          <p:nvPr/>
        </p:nvSpPr>
        <p:spPr>
          <a:xfrm>
            <a:off x="6145427" y="4588476"/>
            <a:ext cx="2539221" cy="307777"/>
          </a:xfrm>
          <a:prstGeom prst="rect">
            <a:avLst/>
          </a:prstGeom>
          <a:noFill/>
        </p:spPr>
        <p:txBody>
          <a:bodyPr wrap="none" rtlCol="0">
            <a:spAutoFit/>
          </a:bodyPr>
          <a:lstStyle/>
          <a:p>
            <a:r>
              <a:rPr lang="en-CA" sz="1400" dirty="0" smtClean="0"/>
              <a:t>Thunder Bay (North-Western)</a:t>
            </a:r>
            <a:endParaRPr lang="en-CA" sz="1400" dirty="0"/>
          </a:p>
        </p:txBody>
      </p:sp>
      <p:sp>
        <p:nvSpPr>
          <p:cNvPr id="9" name="TextBox 8"/>
          <p:cNvSpPr txBox="1"/>
          <p:nvPr/>
        </p:nvSpPr>
        <p:spPr>
          <a:xfrm>
            <a:off x="6145427" y="4830245"/>
            <a:ext cx="1725152" cy="307777"/>
          </a:xfrm>
          <a:prstGeom prst="rect">
            <a:avLst/>
          </a:prstGeom>
          <a:noFill/>
        </p:spPr>
        <p:txBody>
          <a:bodyPr wrap="none" rtlCol="0">
            <a:spAutoFit/>
          </a:bodyPr>
          <a:lstStyle/>
          <a:p>
            <a:r>
              <a:rPr lang="en-CA" sz="1400" dirty="0" smtClean="0"/>
              <a:t>Sudbury (Northern)</a:t>
            </a:r>
            <a:endParaRPr lang="en-CA" sz="1400" dirty="0"/>
          </a:p>
        </p:txBody>
      </p:sp>
      <p:sp>
        <p:nvSpPr>
          <p:cNvPr id="10" name="TextBox 9"/>
          <p:cNvSpPr txBox="1"/>
          <p:nvPr/>
        </p:nvSpPr>
        <p:spPr>
          <a:xfrm>
            <a:off x="6145899" y="5061146"/>
            <a:ext cx="1571328" cy="307777"/>
          </a:xfrm>
          <a:prstGeom prst="rect">
            <a:avLst/>
          </a:prstGeom>
          <a:noFill/>
        </p:spPr>
        <p:txBody>
          <a:bodyPr wrap="none" rtlCol="0">
            <a:spAutoFit/>
          </a:bodyPr>
          <a:lstStyle/>
          <a:p>
            <a:r>
              <a:rPr lang="en-CA" sz="1400" dirty="0" smtClean="0"/>
              <a:t>Toronto (Central)</a:t>
            </a:r>
            <a:endParaRPr lang="en-CA" sz="1400" dirty="0"/>
          </a:p>
        </p:txBody>
      </p:sp>
      <p:sp>
        <p:nvSpPr>
          <p:cNvPr id="11" name="TextBox 10"/>
          <p:cNvSpPr txBox="1"/>
          <p:nvPr/>
        </p:nvSpPr>
        <p:spPr>
          <a:xfrm>
            <a:off x="6145427" y="5308522"/>
            <a:ext cx="2194832" cy="307777"/>
          </a:xfrm>
          <a:prstGeom prst="rect">
            <a:avLst/>
          </a:prstGeom>
          <a:noFill/>
        </p:spPr>
        <p:txBody>
          <a:bodyPr wrap="none" rtlCol="0">
            <a:spAutoFit/>
          </a:bodyPr>
          <a:lstStyle/>
          <a:p>
            <a:r>
              <a:rPr lang="en-CA" sz="1400" dirty="0" smtClean="0"/>
              <a:t>Hamilton (South Central)</a:t>
            </a:r>
            <a:endParaRPr lang="en-CA" sz="1400" dirty="0"/>
          </a:p>
        </p:txBody>
      </p:sp>
      <p:sp>
        <p:nvSpPr>
          <p:cNvPr id="12" name="TextBox 11"/>
          <p:cNvSpPr txBox="1"/>
          <p:nvPr/>
        </p:nvSpPr>
        <p:spPr>
          <a:xfrm>
            <a:off x="6132522" y="5550291"/>
            <a:ext cx="2751587" cy="307777"/>
          </a:xfrm>
          <a:prstGeom prst="rect">
            <a:avLst/>
          </a:prstGeom>
          <a:noFill/>
        </p:spPr>
        <p:txBody>
          <a:bodyPr wrap="none" rtlCol="0">
            <a:spAutoFit/>
          </a:bodyPr>
          <a:lstStyle/>
          <a:p>
            <a:r>
              <a:rPr lang="en-CA" sz="1400" dirty="0" smtClean="0"/>
              <a:t>Sarnia/Windsor (South Western)</a:t>
            </a:r>
            <a:endParaRPr lang="en-CA" sz="1400" dirty="0"/>
          </a:p>
        </p:txBody>
      </p:sp>
      <p:pic>
        <p:nvPicPr>
          <p:cNvPr id="1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l="3951" t="4211" r="3951" b="4211"/>
          <a:stretch>
            <a:fillRect/>
          </a:stretch>
        </p:blipFill>
        <p:spPr bwMode="auto">
          <a:xfrm>
            <a:off x="6969692" y="2179929"/>
            <a:ext cx="3179763" cy="352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ctangle 1"/>
          <p:cNvSpPr/>
          <p:nvPr/>
        </p:nvSpPr>
        <p:spPr>
          <a:xfrm>
            <a:off x="5893178" y="4665420"/>
            <a:ext cx="252249" cy="153888"/>
          </a:xfrm>
          <a:prstGeom prst="rect">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5911870" y="4901790"/>
            <a:ext cx="252249" cy="153888"/>
          </a:xfrm>
          <a:prstGeom prst="rect">
            <a:avLst/>
          </a:prstGeom>
          <a:solidFill>
            <a:srgbClr val="EDB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5902524" y="5138022"/>
            <a:ext cx="252249" cy="153888"/>
          </a:xfrm>
          <a:prstGeom prst="rect">
            <a:avLst/>
          </a:prstGeom>
          <a:solidFill>
            <a:srgbClr val="83C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5901806" y="5385466"/>
            <a:ext cx="252249" cy="1538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5911870" y="5627074"/>
            <a:ext cx="252249" cy="153888"/>
          </a:xfrm>
          <a:prstGeom prst="rect">
            <a:avLst/>
          </a:prstGeom>
          <a:solidFill>
            <a:srgbClr val="866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5911870" y="5869073"/>
            <a:ext cx="252249" cy="153888"/>
          </a:xfrm>
          <a:prstGeom prst="rect">
            <a:avLst/>
          </a:prstGeom>
          <a:solidFill>
            <a:schemeClr val="tx1">
              <a:lumMod val="65000"/>
            </a:schemeClr>
          </a:solidFill>
          <a:ln>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6132521" y="5786523"/>
            <a:ext cx="1553630" cy="307777"/>
          </a:xfrm>
          <a:prstGeom prst="rect">
            <a:avLst/>
          </a:prstGeom>
          <a:noFill/>
        </p:spPr>
        <p:txBody>
          <a:bodyPr wrap="none" rtlCol="0">
            <a:spAutoFit/>
          </a:bodyPr>
          <a:lstStyle/>
          <a:p>
            <a:r>
              <a:rPr lang="en-CA" sz="1400" dirty="0" smtClean="0"/>
              <a:t>Ottawa (Eastern)</a:t>
            </a:r>
            <a:endParaRPr lang="en-CA" sz="1400" dirty="0"/>
          </a:p>
        </p:txBody>
      </p:sp>
    </p:spTree>
    <p:extLst>
      <p:ext uri="{BB962C8B-B14F-4D97-AF65-F5344CB8AC3E}">
        <p14:creationId xmlns:p14="http://schemas.microsoft.com/office/powerpoint/2010/main" val="2731181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2634"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Our 5 services</a:t>
            </a:r>
            <a:endParaRPr lang="en-CA" sz="5600" dirty="0">
              <a:latin typeface="Britannic Bold" panose="020B0903060703020204" pitchFamily="34" charset="0"/>
            </a:endParaRP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sp>
        <p:nvSpPr>
          <p:cNvPr id="6" name="Rectangle 3"/>
          <p:cNvSpPr txBox="1">
            <a:spLocks noChangeArrowheads="1"/>
          </p:cNvSpPr>
          <p:nvPr/>
        </p:nvSpPr>
        <p:spPr>
          <a:xfrm>
            <a:off x="423083" y="2105723"/>
            <a:ext cx="11367864"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ctr">
              <a:buFont typeface="Wingdings" panose="05000000000000000000" pitchFamily="2" charset="2"/>
              <a:buChar char="Ø"/>
            </a:pPr>
            <a:r>
              <a:rPr lang="en-US" altLang="en-US" sz="3500" b="1" dirty="0" smtClean="0">
                <a:solidFill>
                  <a:schemeClr val="tx2">
                    <a:lumMod val="60000"/>
                    <a:lumOff val="40000"/>
                  </a:schemeClr>
                </a:solidFill>
              </a:rPr>
              <a:t>Diagnostics</a:t>
            </a:r>
          </a:p>
          <a:p>
            <a:pPr algn="ctr">
              <a:buFont typeface="Wingdings" panose="05000000000000000000" pitchFamily="2" charset="2"/>
              <a:buChar char="Ø"/>
            </a:pPr>
            <a:r>
              <a:rPr lang="en-US" altLang="en-US" sz="3500" b="1" dirty="0" smtClean="0">
                <a:solidFill>
                  <a:schemeClr val="tx2">
                    <a:lumMod val="60000"/>
                    <a:lumOff val="40000"/>
                  </a:schemeClr>
                </a:solidFill>
              </a:rPr>
              <a:t>Groups</a:t>
            </a:r>
          </a:p>
          <a:p>
            <a:pPr algn="ctr">
              <a:buFont typeface="Wingdings" panose="05000000000000000000" pitchFamily="2" charset="2"/>
              <a:buChar char="Ø"/>
            </a:pPr>
            <a:r>
              <a:rPr lang="en-US" altLang="en-US" sz="3500" b="1" dirty="0" smtClean="0">
                <a:solidFill>
                  <a:schemeClr val="tx2">
                    <a:lumMod val="60000"/>
                    <a:lumOff val="40000"/>
                  </a:schemeClr>
                </a:solidFill>
              </a:rPr>
              <a:t>Inquiry</a:t>
            </a:r>
          </a:p>
          <a:p>
            <a:pPr algn="ctr">
              <a:buFont typeface="Wingdings" panose="05000000000000000000" pitchFamily="2" charset="2"/>
              <a:buChar char="Ø"/>
            </a:pPr>
            <a:r>
              <a:rPr lang="en-US" altLang="en-US" sz="3500" b="1" dirty="0" smtClean="0">
                <a:solidFill>
                  <a:schemeClr val="tx2">
                    <a:lumMod val="60000"/>
                    <a:lumOff val="40000"/>
                  </a:schemeClr>
                </a:solidFill>
              </a:rPr>
              <a:t>Education</a:t>
            </a:r>
          </a:p>
          <a:p>
            <a:pPr algn="ctr">
              <a:buFont typeface="Wingdings" panose="05000000000000000000" pitchFamily="2" charset="2"/>
              <a:buChar char="Ø"/>
            </a:pPr>
            <a:r>
              <a:rPr lang="en-US" altLang="en-US" sz="3500" b="1" dirty="0" smtClean="0">
                <a:solidFill>
                  <a:schemeClr val="tx2">
                    <a:lumMod val="60000"/>
                    <a:lumOff val="40000"/>
                  </a:schemeClr>
                </a:solidFill>
              </a:rPr>
              <a:t>Research</a:t>
            </a:r>
          </a:p>
          <a:p>
            <a:pPr marL="0" indent="0" algn="ctr">
              <a:buNone/>
            </a:pPr>
            <a:r>
              <a:rPr lang="en-US" altLang="en-US" sz="3500" b="1" dirty="0" smtClean="0">
                <a:solidFill>
                  <a:schemeClr val="tx2">
                    <a:lumMod val="60000"/>
                    <a:lumOff val="40000"/>
                  </a:schemeClr>
                </a:solidFill>
                <a:hlinkClick r:id="rId4"/>
              </a:rPr>
              <a:t>www.ohcow.on.ca</a:t>
            </a:r>
            <a:endParaRPr lang="en-US" altLang="en-US" sz="3500" b="1" dirty="0" smtClean="0">
              <a:solidFill>
                <a:schemeClr val="tx2">
                  <a:lumMod val="60000"/>
                  <a:lumOff val="40000"/>
                </a:schemeClr>
              </a:solidFill>
            </a:endParaRPr>
          </a:p>
          <a:p>
            <a:pPr algn="ctr">
              <a:buFont typeface="Wingdings" panose="05000000000000000000" pitchFamily="2" charset="2"/>
              <a:buChar char="Ø"/>
            </a:pPr>
            <a:endParaRPr lang="en-US" altLang="en-US" sz="3500" dirty="0">
              <a:solidFill>
                <a:schemeClr val="tx2">
                  <a:lumMod val="60000"/>
                  <a:lumOff val="40000"/>
                </a:schemeClr>
              </a:solidFill>
            </a:endParaRPr>
          </a:p>
        </p:txBody>
      </p:sp>
      <p:sp>
        <p:nvSpPr>
          <p:cNvPr id="7" name="TextBox 6"/>
          <p:cNvSpPr txBox="1"/>
          <p:nvPr/>
        </p:nvSpPr>
        <p:spPr>
          <a:xfrm>
            <a:off x="423083" y="5618747"/>
            <a:ext cx="11687815" cy="830997"/>
          </a:xfrm>
          <a:prstGeom prst="rect">
            <a:avLst/>
          </a:prstGeom>
          <a:noFill/>
        </p:spPr>
        <p:txBody>
          <a:bodyPr wrap="none" rtlCol="0">
            <a:spAutoFit/>
          </a:bodyPr>
          <a:lstStyle/>
          <a:p>
            <a:r>
              <a:rPr lang="en-CA" sz="4800" dirty="0" smtClean="0"/>
              <a:t>WE WORK AS A MULTIDISCIPLINARY TEAM</a:t>
            </a:r>
            <a:endParaRPr lang="en-CA" sz="4800" dirty="0"/>
          </a:p>
        </p:txBody>
      </p:sp>
    </p:spTree>
    <p:extLst>
      <p:ext uri="{BB962C8B-B14F-4D97-AF65-F5344CB8AC3E}">
        <p14:creationId xmlns:p14="http://schemas.microsoft.com/office/powerpoint/2010/main" val="1170204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6510" y="748084"/>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Client </a:t>
            </a:r>
            <a:r>
              <a:rPr lang="en-CA" sz="5600" dirty="0" smtClean="0">
                <a:latin typeface="Britannic Bold" panose="020B0903060703020204" pitchFamily="34" charset="0"/>
              </a:rPr>
              <a:t>Service Coordinator</a:t>
            </a:r>
            <a:endParaRPr lang="en-CA" sz="5600" dirty="0">
              <a:latin typeface="Britannic Bold" panose="020B0903060703020204" pitchFamily="34" charset="0"/>
            </a:endParaRP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86" y="2217682"/>
            <a:ext cx="36052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sz="half" idx="1"/>
          </p:nvPr>
        </p:nvSpPr>
        <p:spPr>
          <a:xfrm>
            <a:off x="4355588" y="2217682"/>
            <a:ext cx="8498564" cy="5867400"/>
          </a:xfrm>
        </p:spPr>
        <p:txBody>
          <a:bodyPr/>
          <a:lstStyle/>
          <a:p>
            <a:pPr eaLnBrk="1" hangingPunct="1">
              <a:defRPr/>
            </a:pPr>
            <a:endParaRPr lang="en-US" altLang="en-US" sz="800" dirty="0" smtClean="0">
              <a:cs typeface="Tahoma" panose="020B0604030504040204" pitchFamily="34" charset="0"/>
            </a:endParaRPr>
          </a:p>
          <a:p>
            <a:pPr marL="0" indent="0" eaLnBrk="1" hangingPunct="1">
              <a:buFontTx/>
              <a:buNone/>
              <a:defRPr/>
            </a:pPr>
            <a:endParaRPr lang="en-US" altLang="en-US" dirty="0"/>
          </a:p>
          <a:p>
            <a:pPr eaLnBrk="1" hangingPunct="1">
              <a:defRPr/>
            </a:pPr>
            <a:r>
              <a:rPr lang="en-US" altLang="en-US" dirty="0" smtClean="0"/>
              <a:t>First point of contact with OHCOW Clinic</a:t>
            </a:r>
          </a:p>
          <a:p>
            <a:pPr eaLnBrk="1" hangingPunct="1">
              <a:defRPr/>
            </a:pPr>
            <a:r>
              <a:rPr lang="en-US" altLang="en-US" dirty="0" smtClean="0"/>
              <a:t>Bilingual</a:t>
            </a:r>
          </a:p>
          <a:p>
            <a:pPr eaLnBrk="1" hangingPunct="1">
              <a:defRPr/>
            </a:pPr>
            <a:r>
              <a:rPr lang="en-US" altLang="en-US" dirty="0" smtClean="0"/>
              <a:t>Patient intakes, fields inquiries, works with advocates</a:t>
            </a:r>
          </a:p>
          <a:p>
            <a:pPr eaLnBrk="1" hangingPunct="1">
              <a:defRPr/>
            </a:pPr>
            <a:r>
              <a:rPr lang="en-US" altLang="en-US" dirty="0" smtClean="0"/>
              <a:t>Coordinates patient visits &amp; correspondence</a:t>
            </a:r>
          </a:p>
          <a:p>
            <a:pPr eaLnBrk="1" hangingPunct="1">
              <a:defRPr/>
            </a:pPr>
            <a:r>
              <a:rPr lang="en-US" altLang="en-US" dirty="0" smtClean="0"/>
              <a:t>Welcoming and helpful</a:t>
            </a:r>
          </a:p>
          <a:p>
            <a:pPr eaLnBrk="1" hangingPunct="1">
              <a:buFontTx/>
              <a:buNone/>
              <a:defRPr/>
            </a:pPr>
            <a:endParaRPr lang="en-US" altLang="en-US" dirty="0" smtClean="0"/>
          </a:p>
          <a:p>
            <a:pPr eaLnBrk="1" hangingPunct="1">
              <a:defRPr/>
            </a:pPr>
            <a:endParaRPr lang="en-US" altLang="en-US" dirty="0" smtClean="0"/>
          </a:p>
          <a:p>
            <a:pPr eaLnBrk="1" hangingPunct="1">
              <a:defRPr/>
            </a:pPr>
            <a:endParaRPr lang="en-US" altLang="en-US" sz="800" dirty="0" smtClean="0"/>
          </a:p>
        </p:txBody>
      </p:sp>
    </p:spTree>
    <p:extLst>
      <p:ext uri="{BB962C8B-B14F-4D97-AF65-F5344CB8AC3E}">
        <p14:creationId xmlns:p14="http://schemas.microsoft.com/office/powerpoint/2010/main" val="3643710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9241"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Ergonomist</a:t>
            </a:r>
            <a:endParaRPr lang="en-CA" sz="5600" dirty="0">
              <a:latin typeface="Britannic Bold" panose="020B0903060703020204" pitchFamily="34" charset="0"/>
            </a:endParaRPr>
          </a:p>
        </p:txBody>
      </p:sp>
      <p:pic>
        <p:nvPicPr>
          <p:cNvPr id="5" name="Picture 6"/>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38959" y="2224526"/>
            <a:ext cx="3276600" cy="4368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sz="half" idx="1"/>
          </p:nvPr>
        </p:nvSpPr>
        <p:spPr>
          <a:xfrm>
            <a:off x="3946635" y="2329630"/>
            <a:ext cx="7614744" cy="5257800"/>
          </a:xfrm>
        </p:spPr>
        <p:txBody>
          <a:bodyPr/>
          <a:lstStyle/>
          <a:p>
            <a:pPr marL="285750" indent="-285750" eaLnBrk="1" hangingPunct="1">
              <a:buFont typeface="Arial" panose="020B0604020202020204" pitchFamily="34" charset="0"/>
              <a:buChar char="•"/>
              <a:defRPr/>
            </a:pPr>
            <a:r>
              <a:rPr lang="en-CA" altLang="en-US" dirty="0" smtClean="0"/>
              <a:t>Technical Patient File Review -Ergonomics </a:t>
            </a:r>
          </a:p>
          <a:p>
            <a:pPr marL="285750" indent="-285750">
              <a:defRPr/>
            </a:pPr>
            <a:r>
              <a:rPr lang="en-CA" altLang="en-US" dirty="0" smtClean="0"/>
              <a:t>Researches potential linkage </a:t>
            </a:r>
            <a:r>
              <a:rPr lang="en-CA" altLang="en-US" dirty="0"/>
              <a:t>of exposure to </a:t>
            </a:r>
            <a:r>
              <a:rPr lang="en-CA" altLang="en-US" dirty="0" smtClean="0"/>
              <a:t>workplace </a:t>
            </a:r>
            <a:r>
              <a:rPr lang="en-CA" altLang="en-US" dirty="0"/>
              <a:t>injury/illness</a:t>
            </a:r>
            <a:endParaRPr lang="en-CA" altLang="en-US" dirty="0" smtClean="0"/>
          </a:p>
          <a:p>
            <a:pPr marL="285750" indent="-285750" eaLnBrk="1" hangingPunct="1">
              <a:buFont typeface="Arial" panose="020B0604020202020204" pitchFamily="34" charset="0"/>
              <a:buChar char="•"/>
              <a:defRPr/>
            </a:pPr>
            <a:r>
              <a:rPr lang="en-CA" altLang="en-US" dirty="0" smtClean="0"/>
              <a:t>Writes evidence-based reports</a:t>
            </a:r>
            <a:endParaRPr lang="en-CA" altLang="en-US" dirty="0"/>
          </a:p>
          <a:p>
            <a:pPr marL="285750" indent="-285750" eaLnBrk="1" hangingPunct="1">
              <a:buFont typeface="Arial" panose="020B0604020202020204" pitchFamily="34" charset="0"/>
              <a:buChar char="•"/>
              <a:defRPr/>
            </a:pPr>
            <a:r>
              <a:rPr lang="en-CA" altLang="en-US" dirty="0" smtClean="0"/>
              <a:t>Handles inquiries</a:t>
            </a:r>
            <a:endParaRPr lang="en-CA" altLang="en-US" dirty="0"/>
          </a:p>
          <a:p>
            <a:pPr marL="285750" indent="-285750" eaLnBrk="1" hangingPunct="1">
              <a:buFont typeface="Arial" panose="020B0604020202020204" pitchFamily="34" charset="0"/>
              <a:buChar char="•"/>
              <a:defRPr/>
            </a:pPr>
            <a:r>
              <a:rPr lang="en-CA" altLang="en-US" dirty="0" smtClean="0"/>
              <a:t>Assist workplaces to identify hazards &amp; mitigate risks</a:t>
            </a:r>
          </a:p>
          <a:p>
            <a:pPr marL="285750" indent="-285750" eaLnBrk="1" hangingPunct="1">
              <a:buFont typeface="Arial" panose="020B0604020202020204" pitchFamily="34" charset="0"/>
              <a:buChar char="•"/>
              <a:defRPr/>
            </a:pPr>
            <a:r>
              <a:rPr lang="en-CA" altLang="en-US" dirty="0" smtClean="0"/>
              <a:t>Knowledge Transfer</a:t>
            </a:r>
          </a:p>
          <a:p>
            <a:pPr marL="0" indent="0" eaLnBrk="1" hangingPunct="1">
              <a:buNone/>
              <a:defRPr/>
            </a:pPr>
            <a:endParaRPr lang="en-CA" altLang="en-US" dirty="0"/>
          </a:p>
          <a:p>
            <a:pPr eaLnBrk="1" hangingPunct="1">
              <a:buFont typeface="Arial" panose="020B0604020202020204" pitchFamily="34" charset="0"/>
              <a:buChar char="•"/>
              <a:defRPr/>
            </a:pPr>
            <a:endParaRPr lang="en-CA" altLang="en-US" dirty="0" smtClean="0"/>
          </a:p>
          <a:p>
            <a:pPr eaLnBrk="1" hangingPunct="1">
              <a:defRPr/>
            </a:pPr>
            <a:endParaRPr lang="en-CA" altLang="en-US" dirty="0" smtClean="0"/>
          </a:p>
        </p:txBody>
      </p:sp>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spTree>
    <p:extLst>
      <p:ext uri="{BB962C8B-B14F-4D97-AF65-F5344CB8AC3E}">
        <p14:creationId xmlns:p14="http://schemas.microsoft.com/office/powerpoint/2010/main" val="2836202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sz="half" idx="1"/>
          </p:nvPr>
        </p:nvSpPr>
        <p:spPr>
          <a:xfrm>
            <a:off x="4675823" y="2105891"/>
            <a:ext cx="7370091" cy="5246095"/>
          </a:xfrm>
        </p:spPr>
        <p:txBody>
          <a:bodyPr/>
          <a:lstStyle/>
          <a:p>
            <a:pPr marL="285750" indent="-285750">
              <a:defRPr/>
            </a:pPr>
            <a:r>
              <a:rPr lang="en-CA" altLang="en-US" dirty="0" smtClean="0"/>
              <a:t>Technical </a:t>
            </a:r>
            <a:r>
              <a:rPr lang="en-CA" altLang="en-US" dirty="0"/>
              <a:t>Patient File Review </a:t>
            </a:r>
            <a:r>
              <a:rPr lang="en-CA" altLang="en-US" dirty="0" smtClean="0"/>
              <a:t>–Occupational Hygiene/Disease</a:t>
            </a:r>
            <a:endParaRPr lang="en-CA" altLang="en-US" dirty="0"/>
          </a:p>
          <a:p>
            <a:pPr marL="285750" indent="-285750">
              <a:defRPr/>
            </a:pPr>
            <a:r>
              <a:rPr lang="en-CA" altLang="en-US" dirty="0"/>
              <a:t>Researches potential linkage of exposure to workplace injury/illness</a:t>
            </a:r>
          </a:p>
          <a:p>
            <a:pPr marL="285750" indent="-285750">
              <a:defRPr/>
            </a:pPr>
            <a:r>
              <a:rPr lang="en-CA" altLang="en-US" dirty="0"/>
              <a:t>Writes evidence-based reports</a:t>
            </a:r>
          </a:p>
          <a:p>
            <a:pPr marL="285750" indent="-285750">
              <a:defRPr/>
            </a:pPr>
            <a:r>
              <a:rPr lang="en-CA" altLang="en-US" dirty="0"/>
              <a:t>Handles inquiries</a:t>
            </a:r>
          </a:p>
          <a:p>
            <a:pPr marL="285750" indent="-285750">
              <a:defRPr/>
            </a:pPr>
            <a:r>
              <a:rPr lang="en-CA" altLang="en-US" dirty="0"/>
              <a:t>Assist workplaces to identify hazards &amp; mitigate risks</a:t>
            </a:r>
          </a:p>
          <a:p>
            <a:pPr marL="285750" indent="-285750">
              <a:defRPr/>
            </a:pPr>
            <a:r>
              <a:rPr lang="en-CA" altLang="en-US" dirty="0"/>
              <a:t>Knowledge Transfer</a:t>
            </a:r>
          </a:p>
          <a:p>
            <a:pPr eaLnBrk="1" hangingPunct="1">
              <a:lnSpc>
                <a:spcPct val="90000"/>
              </a:lnSpc>
              <a:defRPr/>
            </a:pPr>
            <a:endParaRPr lang="en-US" altLang="en-US" dirty="0" smtClean="0"/>
          </a:p>
        </p:txBody>
      </p:sp>
      <p:sp>
        <p:nvSpPr>
          <p:cNvPr id="5" name="Title 1"/>
          <p:cNvSpPr txBox="1">
            <a:spLocks/>
          </p:cNvSpPr>
          <p:nvPr/>
        </p:nvSpPr>
        <p:spPr>
          <a:xfrm>
            <a:off x="499241"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Hygienist</a:t>
            </a:r>
            <a:endParaRPr lang="en-CA" sz="5600" dirty="0">
              <a:latin typeface="Britannic Bold" panose="020B0903060703020204" pitchFamily="34" charset="0"/>
            </a:endParaRPr>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pic>
        <p:nvPicPr>
          <p:cNvPr id="7" name="Picture 6"/>
          <p:cNvPicPr>
            <a:picLocks noChangeAspect="1"/>
          </p:cNvPicPr>
          <p:nvPr/>
        </p:nvPicPr>
        <p:blipFill>
          <a:blip r:embed="rId4"/>
          <a:stretch>
            <a:fillRect/>
          </a:stretch>
        </p:blipFill>
        <p:spPr>
          <a:xfrm>
            <a:off x="499241" y="2382982"/>
            <a:ext cx="3848671" cy="3714805"/>
          </a:xfrm>
          <a:prstGeom prst="rect">
            <a:avLst/>
          </a:prstGeom>
        </p:spPr>
      </p:pic>
    </p:spTree>
    <p:extLst>
      <p:ext uri="{BB962C8B-B14F-4D97-AF65-F5344CB8AC3E}">
        <p14:creationId xmlns:p14="http://schemas.microsoft.com/office/powerpoint/2010/main" val="189860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9241"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Occupational </a:t>
            </a:r>
            <a:r>
              <a:rPr lang="en-CA" sz="5600" dirty="0" smtClean="0">
                <a:latin typeface="Britannic Bold" panose="020B0903060703020204" pitchFamily="34" charset="0"/>
              </a:rPr>
              <a:t>Health Nurse </a:t>
            </a:r>
            <a:endParaRPr lang="en-CA" sz="5600" dirty="0">
              <a:latin typeface="Britannic Bold" panose="020B0903060703020204" pitchFamily="34" charset="0"/>
            </a:endParaRP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073" y="792896"/>
            <a:ext cx="1269841" cy="1041270"/>
          </a:xfrm>
          <a:prstGeom prst="rect">
            <a:avLst/>
          </a:prstGeom>
        </p:spPr>
      </p:pic>
      <p:sp>
        <p:nvSpPr>
          <p:cNvPr id="6" name="Rectangle 3"/>
          <p:cNvSpPr>
            <a:spLocks noGrp="1" noChangeArrowheads="1"/>
          </p:cNvSpPr>
          <p:nvPr>
            <p:ph sz="half" idx="1"/>
          </p:nvPr>
        </p:nvSpPr>
        <p:spPr>
          <a:xfrm>
            <a:off x="4559136" y="2057400"/>
            <a:ext cx="7222961" cy="5638800"/>
          </a:xfrm>
        </p:spPr>
        <p:txBody>
          <a:bodyPr/>
          <a:lstStyle/>
          <a:p>
            <a:pPr marL="0" indent="0" eaLnBrk="1" hangingPunct="1">
              <a:lnSpc>
                <a:spcPct val="90000"/>
              </a:lnSpc>
              <a:buFontTx/>
              <a:buNone/>
              <a:defRPr/>
            </a:pPr>
            <a:endParaRPr lang="en-US" altLang="en-US" sz="800" dirty="0" smtClean="0"/>
          </a:p>
          <a:p>
            <a:pPr eaLnBrk="1" hangingPunct="1">
              <a:lnSpc>
                <a:spcPct val="90000"/>
              </a:lnSpc>
              <a:defRPr/>
            </a:pPr>
            <a:r>
              <a:rPr lang="en-US" altLang="en-US" dirty="0" smtClean="0"/>
              <a:t>Performs initial health assessments on patient files </a:t>
            </a:r>
          </a:p>
          <a:p>
            <a:pPr eaLnBrk="1" hangingPunct="1">
              <a:lnSpc>
                <a:spcPct val="90000"/>
              </a:lnSpc>
              <a:defRPr/>
            </a:pPr>
            <a:r>
              <a:rPr lang="en-US" altLang="en-US" dirty="0"/>
              <a:t>M</a:t>
            </a:r>
            <a:r>
              <a:rPr lang="en-US" altLang="en-US" dirty="0" smtClean="0"/>
              <a:t>anages patient cases for physician review</a:t>
            </a:r>
          </a:p>
          <a:p>
            <a:pPr eaLnBrk="1" hangingPunct="1">
              <a:lnSpc>
                <a:spcPct val="90000"/>
              </a:lnSpc>
              <a:defRPr/>
            </a:pPr>
            <a:r>
              <a:rPr lang="en-US" altLang="en-US" dirty="0" smtClean="0"/>
              <a:t>Researches &amp; consults with local medical community</a:t>
            </a:r>
          </a:p>
          <a:p>
            <a:pPr eaLnBrk="1" hangingPunct="1">
              <a:lnSpc>
                <a:spcPct val="90000"/>
              </a:lnSpc>
              <a:defRPr/>
            </a:pPr>
            <a:r>
              <a:rPr lang="en-US" altLang="en-US" dirty="0" smtClean="0"/>
              <a:t>Supervises nursing student placements</a:t>
            </a:r>
          </a:p>
          <a:p>
            <a:pPr eaLnBrk="1" hangingPunct="1">
              <a:lnSpc>
                <a:spcPct val="90000"/>
              </a:lnSpc>
              <a:defRPr/>
            </a:pPr>
            <a:r>
              <a:rPr lang="en-US" altLang="en-US" dirty="0" smtClean="0"/>
              <a:t>Occ. Health outreach and consulting</a:t>
            </a:r>
          </a:p>
          <a:p>
            <a:pPr eaLnBrk="1" hangingPunct="1">
              <a:lnSpc>
                <a:spcPct val="90000"/>
              </a:lnSpc>
              <a:defRPr/>
            </a:pPr>
            <a:r>
              <a:rPr lang="en-US" altLang="en-US" dirty="0" smtClean="0"/>
              <a:t>Knowledge Transfer</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06" t="12960" r="958" b="-575"/>
          <a:stretch/>
        </p:blipFill>
        <p:spPr>
          <a:xfrm>
            <a:off x="299764" y="2182481"/>
            <a:ext cx="3799271" cy="4495140"/>
          </a:xfrm>
          <a:prstGeom prst="rect">
            <a:avLst/>
          </a:prstGeom>
        </p:spPr>
      </p:pic>
    </p:spTree>
    <p:extLst>
      <p:ext uri="{BB962C8B-B14F-4D97-AF65-F5344CB8AC3E}">
        <p14:creationId xmlns:p14="http://schemas.microsoft.com/office/powerpoint/2010/main" val="3550007940"/>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Custom 3">
      <a:dk1>
        <a:srgbClr val="800000"/>
      </a:dk1>
      <a:lt1>
        <a:sysClr val="window" lastClr="FFFFFF"/>
      </a:lt1>
      <a:dk2>
        <a:srgbClr val="323232"/>
      </a:dk2>
      <a:lt2>
        <a:srgbClr val="FF0000"/>
      </a:lt2>
      <a:accent1>
        <a:srgbClr val="FFFFFF"/>
      </a:accent1>
      <a:accent2>
        <a:srgbClr val="FF6969"/>
      </a:accent2>
      <a:accent3>
        <a:srgbClr val="989898"/>
      </a:accent3>
      <a:accent4>
        <a:srgbClr val="800000"/>
      </a:accent4>
      <a:accent5>
        <a:srgbClr val="000000"/>
      </a:accent5>
      <a:accent6>
        <a:srgbClr val="FF0000"/>
      </a:accent6>
      <a:hlink>
        <a:srgbClr val="F49E86"/>
      </a:hlink>
      <a:folHlink>
        <a:srgbClr val="464646"/>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5659</TotalTime>
  <Words>1845</Words>
  <Application>Microsoft Office PowerPoint</Application>
  <PresentationFormat>Widescreen</PresentationFormat>
  <Paragraphs>224</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Britannic Bold</vt:lpstr>
      <vt:lpstr>Calibri</vt:lpstr>
      <vt:lpstr>Tahoma</vt:lpstr>
      <vt:lpstr>Times New Roman</vt:lpstr>
      <vt:lpstr>Trebuchet MS</vt:lpstr>
      <vt:lpstr>Wingdings</vt:lpstr>
      <vt:lpstr>Berlin</vt:lpstr>
      <vt:lpstr>Introduction &amp;  Eastern Ontario Clinic</vt:lpstr>
      <vt:lpstr>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 Workplace Stress App</vt:lpstr>
      <vt:lpstr>PowerPoint Presentation</vt:lpstr>
      <vt:lpstr>Tools:  New App Development </vt:lpstr>
      <vt:lpstr>Noise App</vt:lpstr>
      <vt:lpstr>solution:  on-line calculator …</vt:lpstr>
      <vt:lpstr>Group Work</vt:lpstr>
      <vt:lpstr>Knowledge Transfer </vt:lpstr>
      <vt:lpstr>Community Outreach</vt:lpstr>
      <vt:lpstr>Patient Cases </vt:lpstr>
      <vt:lpstr>PowerPoint Presentation</vt:lpstr>
      <vt:lpstr>PowerPoint Presentation</vt:lpstr>
      <vt:lpstr>PowerPoint Presentation</vt:lpstr>
      <vt:lpstr>PowerPoint Presentation</vt:lpstr>
      <vt:lpstr>We are Here to Help</vt:lpstr>
      <vt:lpstr>For More Information…</vt:lpstr>
      <vt:lpstr>Questions?  </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Ergonomics</dc:title>
  <dc:creator>Chelsie Desrochers</dc:creator>
  <cp:lastModifiedBy>Kimberly O'Connell</cp:lastModifiedBy>
  <cp:revision>100</cp:revision>
  <cp:lastPrinted>2016-11-29T23:27:13Z</cp:lastPrinted>
  <dcterms:created xsi:type="dcterms:W3CDTF">2015-12-14T12:57:43Z</dcterms:created>
  <dcterms:modified xsi:type="dcterms:W3CDTF">2017-05-26T16:45:12Z</dcterms:modified>
</cp:coreProperties>
</file>