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88" r:id="rId3"/>
    <p:sldId id="339" r:id="rId4"/>
    <p:sldId id="345" r:id="rId5"/>
    <p:sldId id="342" r:id="rId6"/>
    <p:sldId id="375" r:id="rId7"/>
    <p:sldId id="297" r:id="rId8"/>
    <p:sldId id="376" r:id="rId9"/>
    <p:sldId id="350" r:id="rId10"/>
    <p:sldId id="340" r:id="rId11"/>
    <p:sldId id="385" r:id="rId12"/>
    <p:sldId id="260" r:id="rId13"/>
    <p:sldId id="319" r:id="rId14"/>
    <p:sldId id="338" r:id="rId15"/>
    <p:sldId id="264" r:id="rId16"/>
    <p:sldId id="261" r:id="rId17"/>
    <p:sldId id="384" r:id="rId18"/>
    <p:sldId id="262" r:id="rId19"/>
    <p:sldId id="290" r:id="rId20"/>
    <p:sldId id="383" r:id="rId21"/>
    <p:sldId id="382" r:id="rId22"/>
    <p:sldId id="381" r:id="rId23"/>
    <p:sldId id="331" r:id="rId24"/>
    <p:sldId id="374" r:id="rId25"/>
    <p:sldId id="373" r:id="rId26"/>
    <p:sldId id="266" r:id="rId27"/>
    <p:sldId id="337" r:id="rId28"/>
    <p:sldId id="352" r:id="rId29"/>
    <p:sldId id="288" r:id="rId30"/>
    <p:sldId id="335" r:id="rId31"/>
    <p:sldId id="336" r:id="rId32"/>
    <p:sldId id="265" r:id="rId33"/>
    <p:sldId id="327" r:id="rId34"/>
    <p:sldId id="329" r:id="rId35"/>
    <p:sldId id="280" r:id="rId36"/>
    <p:sldId id="306" r:id="rId37"/>
    <p:sldId id="363" r:id="rId38"/>
    <p:sldId id="357" r:id="rId39"/>
    <p:sldId id="360" r:id="rId40"/>
    <p:sldId id="364" r:id="rId41"/>
    <p:sldId id="365" r:id="rId42"/>
    <p:sldId id="367" r:id="rId43"/>
    <p:sldId id="368" r:id="rId44"/>
    <p:sldId id="369" r:id="rId45"/>
    <p:sldId id="372" r:id="rId46"/>
    <p:sldId id="371" r:id="rId47"/>
    <p:sldId id="370" r:id="rId48"/>
    <p:sldId id="316" r:id="rId49"/>
    <p:sldId id="303" r:id="rId50"/>
    <p:sldId id="304" r:id="rId51"/>
    <p:sldId id="305" r:id="rId52"/>
    <p:sldId id="358" r:id="rId53"/>
    <p:sldId id="386" r:id="rId54"/>
    <p:sldId id="359" r:id="rId55"/>
    <p:sldId id="301" r:id="rId56"/>
    <p:sldId id="355" r:id="rId57"/>
    <p:sldId id="356" r:id="rId58"/>
    <p:sldId id="377" r:id="rId59"/>
    <p:sldId id="378" r:id="rId60"/>
    <p:sldId id="379" r:id="rId61"/>
    <p:sldId id="389" r:id="rId62"/>
    <p:sldId id="380" r:id="rId63"/>
    <p:sldId id="387" r:id="rId64"/>
  </p:sldIdLst>
  <p:sldSz cx="9144000" cy="5715000" type="screen16x10"/>
  <p:notesSz cx="6918325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026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12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97941" cy="462770"/>
          </a:xfrm>
          <a:prstGeom prst="rect">
            <a:avLst/>
          </a:prstGeom>
        </p:spPr>
        <p:txBody>
          <a:bodyPr vert="horz" lIns="92234" tIns="46117" rIns="92234" bIns="46117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18783" y="1"/>
            <a:ext cx="2997941" cy="462770"/>
          </a:xfrm>
          <a:prstGeom prst="rect">
            <a:avLst/>
          </a:prstGeom>
        </p:spPr>
        <p:txBody>
          <a:bodyPr vert="horz" lIns="92234" tIns="46117" rIns="92234" bIns="46117" rtlCol="0"/>
          <a:lstStyle>
            <a:lvl1pPr algn="r">
              <a:defRPr sz="1200"/>
            </a:lvl1pPr>
          </a:lstStyle>
          <a:p>
            <a:fld id="{505133B9-F5CD-439D-9D91-FBEB71E588D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6"/>
            <a:ext cx="2997941" cy="462769"/>
          </a:xfrm>
          <a:prstGeom prst="rect">
            <a:avLst/>
          </a:prstGeom>
        </p:spPr>
        <p:txBody>
          <a:bodyPr vert="horz" lIns="92234" tIns="46117" rIns="92234" bIns="46117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18783" y="8760606"/>
            <a:ext cx="2997941" cy="462769"/>
          </a:xfrm>
          <a:prstGeom prst="rect">
            <a:avLst/>
          </a:prstGeom>
        </p:spPr>
        <p:txBody>
          <a:bodyPr vert="horz" lIns="92234" tIns="46117" rIns="92234" bIns="46117" rtlCol="0" anchor="b"/>
          <a:lstStyle>
            <a:lvl1pPr algn="r">
              <a:defRPr sz="1200"/>
            </a:lvl1pPr>
          </a:lstStyle>
          <a:p>
            <a:fld id="{275B2D02-EED2-480B-88D8-DFDF0380C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004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97941" cy="461169"/>
          </a:xfrm>
          <a:prstGeom prst="rect">
            <a:avLst/>
          </a:prstGeom>
        </p:spPr>
        <p:txBody>
          <a:bodyPr vert="horz" lIns="92234" tIns="46117" rIns="92234" bIns="46117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18783" y="0"/>
            <a:ext cx="2997941" cy="461169"/>
          </a:xfrm>
          <a:prstGeom prst="rect">
            <a:avLst/>
          </a:prstGeom>
        </p:spPr>
        <p:txBody>
          <a:bodyPr vert="horz" lIns="92234" tIns="46117" rIns="92234" bIns="46117" rtlCol="0"/>
          <a:lstStyle>
            <a:lvl1pPr algn="r">
              <a:defRPr sz="1200"/>
            </a:lvl1pPr>
          </a:lstStyle>
          <a:p>
            <a:fld id="{076252FB-0FBD-4829-B6D1-3BCA0574B30A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692150"/>
            <a:ext cx="553402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4" tIns="46117" rIns="92234" bIns="46117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1833" y="4381103"/>
            <a:ext cx="5534660" cy="4150519"/>
          </a:xfrm>
          <a:prstGeom prst="rect">
            <a:avLst/>
          </a:prstGeom>
        </p:spPr>
        <p:txBody>
          <a:bodyPr vert="horz" lIns="92234" tIns="46117" rIns="92234" bIns="461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2997941" cy="461169"/>
          </a:xfrm>
          <a:prstGeom prst="rect">
            <a:avLst/>
          </a:prstGeom>
        </p:spPr>
        <p:txBody>
          <a:bodyPr vert="horz" lIns="92234" tIns="46117" rIns="92234" bIns="46117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18783" y="8760606"/>
            <a:ext cx="2997941" cy="461169"/>
          </a:xfrm>
          <a:prstGeom prst="rect">
            <a:avLst/>
          </a:prstGeom>
        </p:spPr>
        <p:txBody>
          <a:bodyPr vert="horz" lIns="92234" tIns="46117" rIns="92234" bIns="46117" rtlCol="0" anchor="b"/>
          <a:lstStyle>
            <a:lvl1pPr algn="r">
              <a:defRPr sz="1200"/>
            </a:lvl1pPr>
          </a:lstStyle>
          <a:p>
            <a:fld id="{9411537F-C7E8-4A26-BB64-0C16A50E040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618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98F26A-A7BE-4EAA-ACA7-AF0C60A49762}" type="slidenum">
              <a:rPr lang="en-US" altLang="en-US" sz="1200">
                <a:latin typeface="Times New Roman" pitchFamily="18" charset="0"/>
              </a:rPr>
              <a:pPr/>
              <a:t>20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3134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1872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42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9280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43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866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44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23292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45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3090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46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3276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47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903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2D743-9EC2-4B44-8E14-298097F109C2}" type="slidenum">
              <a:rPr lang="en-US" altLang="en-US" sz="1200">
                <a:latin typeface="Times New Roman" pitchFamily="18" charset="0"/>
              </a:rPr>
              <a:pPr/>
              <a:t>49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4850" y="698500"/>
            <a:ext cx="5510213" cy="3444875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757" y="4381733"/>
            <a:ext cx="5072812" cy="415020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77064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50CEC44-062F-47A5-813D-ED19FD657C36}" type="slidenum">
              <a:rPr lang="en-US" altLang="en-US" sz="1200">
                <a:latin typeface="Times New Roman" pitchFamily="18" charset="0"/>
              </a:rPr>
              <a:pPr/>
              <a:t>50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4850" y="698500"/>
            <a:ext cx="5510213" cy="3444875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757" y="4381733"/>
            <a:ext cx="5072812" cy="415020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41846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A059285-5CC6-4493-B335-C0B0617937A1}" type="slidenum">
              <a:rPr lang="en-US" altLang="en-US" sz="1200">
                <a:latin typeface="Times New Roman" pitchFamily="18" charset="0"/>
              </a:rPr>
              <a:pPr/>
              <a:t>51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2452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668D74-C53E-4E52-95AC-57A5707F109E}" type="slidenum">
              <a:rPr lang="en-US" altLang="en-US" sz="1200">
                <a:latin typeface="Times New Roman" pitchFamily="18" charset="0"/>
              </a:rPr>
              <a:pPr/>
              <a:t>29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2191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50CEC44-062F-47A5-813D-ED19FD657C36}" type="slidenum">
              <a:rPr lang="en-US" altLang="en-US" sz="1200">
                <a:latin typeface="Times New Roman" pitchFamily="18" charset="0"/>
              </a:rPr>
              <a:pPr/>
              <a:t>52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4850" y="698500"/>
            <a:ext cx="5510213" cy="3444875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757" y="4381733"/>
            <a:ext cx="5072812" cy="415020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69843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50CEC44-062F-47A5-813D-ED19FD657C36}" type="slidenum">
              <a:rPr lang="en-US" altLang="en-US" sz="1200">
                <a:latin typeface="Times New Roman" pitchFamily="18" charset="0"/>
              </a:rPr>
              <a:pPr/>
              <a:t>54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4850" y="698500"/>
            <a:ext cx="5510213" cy="3444875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757" y="4381733"/>
            <a:ext cx="5072812" cy="415020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8569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668D74-C53E-4E52-95AC-57A5707F109E}" type="slidenum">
              <a:rPr lang="en-US" altLang="en-US" sz="1200">
                <a:latin typeface="Times New Roman" pitchFamily="18" charset="0"/>
              </a:rPr>
              <a:pPr/>
              <a:t>30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6794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668D74-C53E-4E52-95AC-57A5707F109E}" type="slidenum">
              <a:rPr lang="en-US" altLang="en-US" sz="1200">
                <a:latin typeface="Times New Roman" pitchFamily="18" charset="0"/>
              </a:rPr>
              <a:pPr/>
              <a:t>31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585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03B510-1C91-4F11-8443-D7301C0FF812}" type="slidenum">
              <a:rPr lang="en-US" altLang="en-US" sz="1200">
                <a:latin typeface="Times New Roman" pitchFamily="18" charset="0"/>
              </a:rPr>
              <a:pPr/>
              <a:t>35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92150"/>
            <a:ext cx="5534025" cy="3459163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b="1" smtClean="0">
                <a:solidFill>
                  <a:schemeClr val="tx2"/>
                </a:solidFill>
              </a:rPr>
              <a:t>at the source</a:t>
            </a:r>
            <a:r>
              <a:rPr lang="en-US" altLang="en-US" b="1" smtClean="0"/>
              <a:t>	</a:t>
            </a:r>
            <a:r>
              <a:rPr lang="en-US" altLang="en-US" b="1" smtClean="0">
                <a:sym typeface="Symbol" pitchFamily="18" charset="2"/>
              </a:rPr>
              <a:t></a:t>
            </a:r>
            <a:r>
              <a:rPr lang="en-US" altLang="en-US" b="1" smtClean="0"/>
              <a:t> BEST</a:t>
            </a:r>
            <a:endParaRPr lang="en-US" altLang="en-US" smtClean="0"/>
          </a:p>
          <a:p>
            <a:pPr lvl="1"/>
            <a:r>
              <a:rPr lang="en-US" altLang="en-US" smtClean="0"/>
              <a:t> eliminate, enclose, silencers, fix, specify</a:t>
            </a:r>
            <a:endParaRPr lang="en-US" altLang="en-US" sz="300"/>
          </a:p>
          <a:p>
            <a:r>
              <a:rPr lang="en-US" altLang="en-US" b="1" smtClean="0">
                <a:solidFill>
                  <a:schemeClr val="tx2"/>
                </a:solidFill>
              </a:rPr>
              <a:t>along the path</a:t>
            </a:r>
            <a:r>
              <a:rPr lang="en-US" altLang="en-US" b="1" smtClean="0"/>
              <a:t> 	</a:t>
            </a:r>
            <a:r>
              <a:rPr lang="en-US" altLang="en-US" b="1" smtClean="0">
                <a:sym typeface="Symbol" pitchFamily="18" charset="2"/>
              </a:rPr>
              <a:t></a:t>
            </a:r>
            <a:r>
              <a:rPr lang="en-US" altLang="en-US" b="1" smtClean="0"/>
              <a:t> GOOD</a:t>
            </a:r>
          </a:p>
          <a:p>
            <a:pPr lvl="1"/>
            <a:r>
              <a:rPr lang="en-US" altLang="en-US" smtClean="0"/>
              <a:t>barriers, curtains, absorbers</a:t>
            </a:r>
            <a:endParaRPr lang="en-US" altLang="en-US" sz="300"/>
          </a:p>
          <a:p>
            <a:r>
              <a:rPr lang="en-US" altLang="en-US" b="1" smtClean="0">
                <a:solidFill>
                  <a:schemeClr val="tx2"/>
                </a:solidFill>
              </a:rPr>
              <a:t>at the worker</a:t>
            </a:r>
            <a:r>
              <a:rPr lang="en-US" altLang="en-US" b="1" smtClean="0"/>
              <a:t>	</a:t>
            </a:r>
            <a:r>
              <a:rPr lang="en-US" altLang="en-US" b="1" smtClean="0">
                <a:sym typeface="Symbol" pitchFamily="18" charset="2"/>
              </a:rPr>
              <a:t></a:t>
            </a:r>
            <a:r>
              <a:rPr lang="en-US" altLang="en-US" b="1" smtClean="0"/>
              <a:t> TEMPORARY</a:t>
            </a:r>
          </a:p>
          <a:p>
            <a:pPr lvl="1"/>
            <a:r>
              <a:rPr lang="en-US" altLang="en-US" smtClean="0"/>
              <a:t>PPE, audiometry, rotating exposures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249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37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7241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38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84542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39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921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78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35389" indent="-282841" defTabSz="922378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31367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583914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36461" indent="-226273" defTabSz="922378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489008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41554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394102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46647" indent="-226273" defTabSz="9223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B801572-D88C-4851-9BE4-543F77736830}" type="slidenum">
              <a:rPr lang="en-US" altLang="en-US" sz="1200">
                <a:latin typeface="Times New Roman" pitchFamily="18" charset="0"/>
              </a:rPr>
              <a:pPr/>
              <a:t>40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2150" y="692150"/>
            <a:ext cx="5534025" cy="345916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385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" y="104909"/>
            <a:ext cx="4505156" cy="9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199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1423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8000"/>
            <a:ext cx="77724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1000"/>
            <a:ext cx="38100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1000"/>
            <a:ext cx="38100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C5768-3449-404E-9395-65D8DAE38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60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80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160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883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08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34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955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956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64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8D763-22E5-4661-8E5E-FECA1E4D2FCF}" type="datetimeFigureOut">
              <a:rPr lang="en-CA" smtClean="0"/>
              <a:t>02/03/2017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1E860-5917-41CB-BE5E-C97CF95B6665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" y="5107888"/>
            <a:ext cx="659837" cy="5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ksv.com/media/doc/br1626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hlearning.com/about-ohta/purpose-and-principles.aspx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694988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hp.niehs.nih.gov/1307272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hcow.on.ca/news/submission-to-the-ministry-of-labour-on-noise-proposals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explore/music-notes/" TargetMode="External"/><Relationship Id="rId2" Type="http://schemas.openxmlformats.org/officeDocument/2006/relationships/hyperlink" Target="https://www.youtube.com/watch?v=qVn2YGvIv0w&amp;t=33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pofilm.net/en/napos-films/napo-stop-noise/napo-stop-nois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sterohs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surveyreports/pdfs/349-12a.pdf" TargetMode="External"/><Relationship Id="rId2" Type="http://schemas.openxmlformats.org/officeDocument/2006/relationships/hyperlink" Target="https://itunes.apple.com/ca/app/splnfft-noise-meter/id355396114?m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s://www.youtube.com/watch?v=jGVN7m3Wd1M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International%20Noise%20Awareness%20Day%2022nd%20anniversary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mining/works/coversheet1820.html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www.napofilm.net/en/napos-films/napo-stop-noise/napo-stop-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www.hse.gov.uk/noise/audio/noise-induced-hearing-loss.mp3" TargetMode="External"/><Relationship Id="rId4" Type="http://schemas.openxmlformats.org/officeDocument/2006/relationships/hyperlink" Target="https://www.worksafebc.com/en/resources/health-safety/videos/the-hearing-video?lang=e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ca/app/revmeter-pro/id357421594?mt=8" TargetMode="Externa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sha.org/public/hearing/American-National-Standard-on-Classroom-Acoustic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aringtest.online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ineticsnoise.com/hvac/index.html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buyquiet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se.gov.uk/noise/buy-quiet/index.htm" TargetMode="Externa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hlearning.com/about-ohta/purpose-and-principles.asp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sterohs.com/" TargetMode="Externa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sterohs.com/" TargetMode="Externa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osterohs.com/" TargetMode="Externa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sterohs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hyperlink" Target="http://www.cdc.gov/niosh/docs/96-110/personal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hlearning.com/about-ohta/purpose-and-principles.asp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howardleight.com/veripro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hcow.on.ca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dcd.nih.gov/sites/default/files/Documents/health/hearing/HearingLossOlderAdults-5-31-16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csa.ca/en/canada/hearing-protection/z1007-16/invt/2703946201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st.qc.ca/media/documents/PubIRSST/R-747.pdf" TargetMode="External"/><Relationship Id="rId13" Type="http://schemas.openxmlformats.org/officeDocument/2006/relationships/hyperlink" Target="http://www.3m.com/3M/en_US/worker-health-safety-us/safety-equipment/hearing-conservation/?WT.mc_id=www.e-a-r.com/hearingconservation/" TargetMode="External"/><Relationship Id="rId3" Type="http://schemas.openxmlformats.org/officeDocument/2006/relationships/hyperlink" Target="https://www.worksafebc.com/en/health-safety/hazards-exposures/noise" TargetMode="External"/><Relationship Id="rId7" Type="http://schemas.openxmlformats.org/officeDocument/2006/relationships/hyperlink" Target="https://www.cdc.gov/niosh/docs/2009-136/pdfs/2009-136.pdf" TargetMode="External"/><Relationship Id="rId12" Type="http://schemas.openxmlformats.org/officeDocument/2006/relationships/hyperlink" Target="https://www.howardleight.com/veripro" TargetMode="External"/><Relationship Id="rId2" Type="http://schemas.openxmlformats.org/officeDocument/2006/relationships/hyperlink" Target="http://ccohs.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niosh/topics/noisecontrol/" TargetMode="External"/><Relationship Id="rId11" Type="http://schemas.openxmlformats.org/officeDocument/2006/relationships/hyperlink" Target="https://www.aioh.org.au/documents/item/13" TargetMode="External"/><Relationship Id="rId5" Type="http://schemas.openxmlformats.org/officeDocument/2006/relationships/hyperlink" Target="https://www.cdc.gov/niosh/topics/noise/" TargetMode="External"/><Relationship Id="rId10" Type="http://schemas.openxmlformats.org/officeDocument/2006/relationships/hyperlink" Target="http://www.safeworkaustralia.gov.au/sites/swa/about/publications/pages/managing-noise-preventing-hearing-loss-cop" TargetMode="External"/><Relationship Id="rId4" Type="http://schemas.openxmlformats.org/officeDocument/2006/relationships/hyperlink" Target="http://www.hc-sc.gc.ca/ewh-semt/noise-bruit/machinery-machines-eng.php" TargetMode="External"/><Relationship Id="rId9" Type="http://schemas.openxmlformats.org/officeDocument/2006/relationships/hyperlink" Target="https://www.inspq.qc.ca/pdf/publications/1040_BruitTravailGrossesseSynthese.pdf" TargetMode="External"/><Relationship Id="rId14" Type="http://schemas.openxmlformats.org/officeDocument/2006/relationships/hyperlink" Target="http://www.3m.com/3M/en_US/worker-health-safety-us/safety-equipment/hearing-conservation/hearing-protection-fit-testing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khedges@ohcow.on.c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hcow.on.ca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hlearning.com/about-ohta/purpose-and-principles.aspx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057300"/>
            <a:ext cx="8964488" cy="1370177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/>
              <a:t/>
            </a:r>
            <a:br>
              <a:rPr lang="en-CA" b="1" dirty="0"/>
            </a:b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 smtClean="0"/>
              <a:t>Noise</a:t>
            </a:r>
            <a:r>
              <a:rPr lang="en-CA" b="1" dirty="0"/>
              <a:t>: </a:t>
            </a:r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b="1" dirty="0"/>
              <a:t/>
            </a:r>
            <a:br>
              <a:rPr lang="en-CA" b="1" dirty="0"/>
            </a:br>
            <a:r>
              <a:rPr lang="en-CA" dirty="0" smtClean="0"/>
              <a:t>Health Effects </a:t>
            </a:r>
            <a:r>
              <a:rPr lang="en-CA" dirty="0"/>
              <a:t>and Methods to Reduce </a:t>
            </a:r>
            <a:r>
              <a:rPr lang="en-CA" dirty="0" smtClean="0"/>
              <a:t>Exposure – </a:t>
            </a:r>
            <a:r>
              <a:rPr lang="en-CA" sz="5300" b="1" dirty="0" smtClean="0">
                <a:solidFill>
                  <a:schemeClr val="tx2"/>
                </a:solidFill>
              </a:rPr>
              <a:t>What can we do!</a:t>
            </a:r>
            <a:endParaRPr lang="en-CA" sz="5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40581" t="13818" r="20512" b="15265"/>
          <a:stretch/>
        </p:blipFill>
        <p:spPr bwMode="auto">
          <a:xfrm>
            <a:off x="4427984" y="228863"/>
            <a:ext cx="3744416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265212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Our hearing covers a surprisingly wide range of sound pressures. The decibel (dB) scale makes the numbers manageable. </a:t>
            </a:r>
            <a:endParaRPr lang="en-CA" sz="2400" dirty="0"/>
          </a:p>
        </p:txBody>
      </p:sp>
      <p:sp>
        <p:nvSpPr>
          <p:cNvPr id="3" name="Rectangle 2"/>
          <p:cNvSpPr/>
          <p:nvPr/>
        </p:nvSpPr>
        <p:spPr>
          <a:xfrm>
            <a:off x="24043" y="3505572"/>
            <a:ext cx="3085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 err="1"/>
              <a:t>Brüel</a:t>
            </a:r>
            <a:r>
              <a:rPr lang="en-CA" sz="1200" dirty="0"/>
              <a:t> &amp; </a:t>
            </a:r>
            <a:r>
              <a:rPr lang="en-CA" sz="1200" dirty="0" err="1"/>
              <a:t>Kjær</a:t>
            </a:r>
            <a:endParaRPr lang="en-CA" sz="1200" dirty="0"/>
          </a:p>
          <a:p>
            <a:r>
              <a:rPr lang="en-CA" sz="1200" dirty="0" smtClean="0">
                <a:hlinkClick r:id="rId3"/>
              </a:rPr>
              <a:t>https</a:t>
            </a:r>
            <a:r>
              <a:rPr lang="en-CA" sz="1200" dirty="0">
                <a:hlinkClick r:id="rId3"/>
              </a:rPr>
              <a:t>://</a:t>
            </a:r>
            <a:r>
              <a:rPr lang="en-CA" sz="1200" dirty="0" smtClean="0">
                <a:hlinkClick r:id="rId3"/>
              </a:rPr>
              <a:t>www.bksv.com/media/doc/br1626.pdf</a:t>
            </a:r>
            <a:endParaRPr lang="en-CA" sz="1200" dirty="0" smtClean="0"/>
          </a:p>
          <a:p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8355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b="1" dirty="0" smtClean="0"/>
              <a:t>Health effects </a:t>
            </a:r>
            <a:r>
              <a:rPr lang="en-CA" sz="4000" dirty="0" smtClean="0"/>
              <a:t>– Noise Induced Hearing Loss (NIHL)?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685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nimation of the Hearing Syst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3244"/>
            <a:ext cx="7668717" cy="42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4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40228" y="258825"/>
            <a:ext cx="66270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just to be clear about what 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we’re trying to prevent …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292972"/>
              </p:ext>
            </p:extLst>
          </p:nvPr>
        </p:nvGraphicFramePr>
        <p:xfrm>
          <a:off x="55568" y="1618076"/>
          <a:ext cx="8836912" cy="2660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5" name="A&amp;L Express Graphic" r:id="rId3" imgW="8190230" imgH="2765425" progId="ALEditor">
                  <p:embed/>
                </p:oleObj>
              </mc:Choice>
              <mc:Fallback>
                <p:oleObj name="A&amp;L Express Graphic" r:id="rId3" imgW="8190230" imgH="2765425" progId="ALEdito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8" y="1618076"/>
                        <a:ext cx="8836912" cy="2660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79413" y="4523439"/>
            <a:ext cx="3200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normal hearing cells</a:t>
            </a:r>
            <a:endParaRPr lang="en-US" altLang="en-US" sz="2800" b="1" dirty="0">
              <a:solidFill>
                <a:srgbClr val="00B05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76825" y="4523439"/>
            <a:ext cx="3508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damaged hearing cells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9229303">
            <a:off x="5775799" y="1856630"/>
            <a:ext cx="433388" cy="66145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801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1059657" y="178594"/>
            <a:ext cx="4762500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88925" indent="-288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AU" altLang="en-US" sz="2333" b="1"/>
              <a:t>Pitch and Loudness Perception </a:t>
            </a:r>
            <a:endParaRPr lang="en-AU" altLang="en-US" sz="2333">
              <a:solidFill>
                <a:schemeClr val="bg2"/>
              </a:solidFill>
            </a:endParaRPr>
          </a:p>
        </p:txBody>
      </p:sp>
      <p:pic>
        <p:nvPicPr>
          <p:cNvPr id="1187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73907"/>
            <a:ext cx="4286250" cy="36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95313"/>
            <a:ext cx="3218657" cy="383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 Box 6"/>
          <p:cNvSpPr txBox="1">
            <a:spLocks noChangeArrowheads="1"/>
          </p:cNvSpPr>
          <p:nvPr/>
        </p:nvSpPr>
        <p:spPr bwMode="auto">
          <a:xfrm>
            <a:off x="998803" y="4405312"/>
            <a:ext cx="7146396" cy="13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33" b="1" i="1" dirty="0"/>
              <a:t>The point at which the traveling wave peaks corresponds to the frequency of the sound</a:t>
            </a:r>
            <a:r>
              <a:rPr lang="en-US" altLang="en-US" sz="2333" b="1" i="1" dirty="0" smtClean="0"/>
              <a:t>.</a:t>
            </a:r>
          </a:p>
          <a:p>
            <a:pPr eaLnBrk="1" hangingPunct="1"/>
            <a:r>
              <a:rPr lang="en-US" altLang="en-US" sz="1200" i="1" dirty="0" smtClean="0"/>
              <a:t>Source </a:t>
            </a:r>
            <a:r>
              <a:rPr lang="en-US" altLang="en-US" sz="1200" i="1" dirty="0" err="1" smtClean="0"/>
              <a:t>oh.learning</a:t>
            </a:r>
            <a:r>
              <a:rPr lang="en-US" altLang="en-US" sz="1200" i="1" dirty="0" smtClean="0"/>
              <a:t>:  </a:t>
            </a:r>
            <a:r>
              <a:rPr lang="en-CA" sz="1200" u="sng" dirty="0">
                <a:hlinkClick r:id="rId4"/>
              </a:rPr>
              <a:t>http://www.ohlearning.com/about-ohta/purpose-and-principles.aspx</a:t>
            </a:r>
            <a:endParaRPr lang="en-CA" sz="1200" dirty="0"/>
          </a:p>
          <a:p>
            <a:pPr eaLnBrk="1" hangingPunct="1"/>
            <a:endParaRPr lang="en-AU" altLang="en-US" sz="2333" b="1" i="1" dirty="0"/>
          </a:p>
        </p:txBody>
      </p:sp>
    </p:spTree>
    <p:extLst>
      <p:ext uri="{BB962C8B-B14F-4D97-AF65-F5344CB8AC3E}">
        <p14:creationId xmlns:p14="http://schemas.microsoft.com/office/powerpoint/2010/main" val="39405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5770984" cy="952500"/>
          </a:xfrm>
        </p:spPr>
        <p:txBody>
          <a:bodyPr/>
          <a:lstStyle/>
          <a:p>
            <a:r>
              <a:rPr lang="en-CA" b="1" dirty="0" smtClean="0"/>
              <a:t>Statistics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41276"/>
            <a:ext cx="8507288" cy="4421404"/>
          </a:xfrm>
        </p:spPr>
        <p:txBody>
          <a:bodyPr>
            <a:noAutofit/>
          </a:bodyPr>
          <a:lstStyle/>
          <a:p>
            <a:r>
              <a:rPr lang="en-CA" sz="2400" dirty="0" smtClean="0"/>
              <a:t>“last five years, the annual costs for noise induced hearing loss claims for all sectors in Ontario exceeded </a:t>
            </a:r>
            <a:r>
              <a:rPr lang="en-CA" sz="2400" b="1" dirty="0" smtClean="0"/>
              <a:t>$50 million </a:t>
            </a:r>
            <a:r>
              <a:rPr lang="en-CA" sz="2400" dirty="0" smtClean="0"/>
              <a:t>per year,” (MOL 2014)</a:t>
            </a:r>
          </a:p>
          <a:p>
            <a:r>
              <a:rPr lang="en-CA" sz="2400" dirty="0" smtClean="0"/>
              <a:t>the WSIB showed a steady increase in NIHL registered claims from </a:t>
            </a:r>
            <a:r>
              <a:rPr lang="en-CA" sz="2400" b="1" dirty="0" smtClean="0"/>
              <a:t>3653</a:t>
            </a:r>
            <a:r>
              <a:rPr lang="en-CA" sz="2400" dirty="0" smtClean="0"/>
              <a:t> claims in 2005 to </a:t>
            </a:r>
            <a:r>
              <a:rPr lang="en-CA" sz="2400" b="1" dirty="0" smtClean="0"/>
              <a:t>5416</a:t>
            </a:r>
            <a:r>
              <a:rPr lang="en-CA" sz="2400" dirty="0" smtClean="0"/>
              <a:t> claims in 2009 (WSIB, 2011)</a:t>
            </a:r>
          </a:p>
          <a:p>
            <a:r>
              <a:rPr lang="en-CA" sz="2400" dirty="0" smtClean="0"/>
              <a:t>Masterson et al. (2013) found </a:t>
            </a:r>
            <a:r>
              <a:rPr lang="en-CA" sz="2400" b="1" dirty="0" smtClean="0"/>
              <a:t>18%</a:t>
            </a:r>
            <a:r>
              <a:rPr lang="en-CA" sz="2400" dirty="0" smtClean="0"/>
              <a:t> of 1,122,722 worker audiograms collected from the NIOSH OHL Surveillance Project met the NIOSH criteria for NIHL</a:t>
            </a:r>
          </a:p>
          <a:p>
            <a:r>
              <a:rPr lang="en-CA" sz="2400" b="1" dirty="0" err="1" smtClean="0">
                <a:solidFill>
                  <a:schemeClr val="tx2"/>
                </a:solidFill>
              </a:rPr>
              <a:t>Stekelenburg</a:t>
            </a:r>
            <a:r>
              <a:rPr lang="en-CA" sz="2400" b="1" dirty="0" smtClean="0">
                <a:solidFill>
                  <a:schemeClr val="tx2"/>
                </a:solidFill>
              </a:rPr>
              <a:t> (1982) noted that: “… even if 80 dB(A) is taken as a time weighted average limit … 10% of the exposed population will not be protected against impaired social hearing caused by noise.” (page 408)</a:t>
            </a:r>
          </a:p>
          <a:p>
            <a:endParaRPr lang="en-CA" sz="2400" dirty="0" smtClean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488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61556"/>
            <a:ext cx="8229600" cy="18722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“Over a 45-year working life, </a:t>
            </a:r>
          </a:p>
          <a:p>
            <a:pPr marL="457200" lvl="1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16% of construction workers developed COPD,</a:t>
            </a:r>
          </a:p>
          <a:p>
            <a:pPr marL="457200" lvl="1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11% developed parenchymal radiological abnormality, and </a:t>
            </a:r>
          </a:p>
          <a:p>
            <a:pPr marL="457200" lvl="1" indent="0">
              <a:buNone/>
            </a:pPr>
            <a:r>
              <a:rPr lang="en-CA" dirty="0" smtClean="0">
                <a:solidFill>
                  <a:srgbClr val="002060"/>
                </a:solidFill>
              </a:rPr>
              <a:t>73.8% developed hearing loss.”</a:t>
            </a:r>
            <a:endParaRPr lang="en-CA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33564"/>
            <a:ext cx="8178090" cy="332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600" y="4657700"/>
            <a:ext cx="3744415" cy="36004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51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49839" t="30502" r="23398" b="38997"/>
          <a:stretch/>
        </p:blipFill>
        <p:spPr bwMode="auto">
          <a:xfrm>
            <a:off x="355136" y="193204"/>
            <a:ext cx="8136904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7664" y="4801716"/>
            <a:ext cx="694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/>
              <a:t>Levin et al. 2016, Hearing Loss and Noise Exposure Among Commercial Fishermen in the Gulf Coast, J. </a:t>
            </a:r>
            <a:r>
              <a:rPr lang="en-CA" sz="1200" dirty="0" err="1"/>
              <a:t>Occup</a:t>
            </a:r>
            <a:r>
              <a:rPr lang="en-CA" sz="1200" dirty="0"/>
              <a:t> Environ Med 2016 Mar;58(3):</a:t>
            </a:r>
            <a:r>
              <a:rPr lang="en-CA" sz="1200" dirty="0" smtClean="0"/>
              <a:t>306-13 , p.309, viewed 26 February 2017</a:t>
            </a:r>
            <a:endParaRPr lang="en-CA" sz="1200" dirty="0"/>
          </a:p>
          <a:p>
            <a:r>
              <a:rPr lang="en-CA" sz="1200" dirty="0" smtClean="0">
                <a:hlinkClick r:id="rId3"/>
              </a:rPr>
              <a:t> </a:t>
            </a:r>
            <a:endParaRPr lang="en-CA" sz="1200" dirty="0">
              <a:hlinkClick r:id="rId3"/>
            </a:endParaRPr>
          </a:p>
          <a:p>
            <a:r>
              <a:rPr lang="en-CA" sz="1200" dirty="0" smtClean="0">
                <a:hlinkClick r:id="rId3"/>
              </a:rPr>
              <a:t>https</a:t>
            </a:r>
            <a:r>
              <a:rPr lang="en-CA" sz="1200" dirty="0">
                <a:hlinkClick r:id="rId3"/>
              </a:rPr>
              <a:t>://</a:t>
            </a:r>
            <a:r>
              <a:rPr lang="en-CA" sz="1200" dirty="0" smtClean="0">
                <a:hlinkClick r:id="rId3"/>
              </a:rPr>
              <a:t>www.ncbi.nlm.nih.gov/pubmed/26949882</a:t>
            </a:r>
            <a:endParaRPr lang="en-CA" sz="1200" dirty="0" smtClean="0"/>
          </a:p>
          <a:p>
            <a:endParaRPr lang="en-CA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3001516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than half (53.8%) of these </a:t>
            </a:r>
            <a:r>
              <a:rPr lang="en-US" b="1" u="sng" dirty="0"/>
              <a:t>fishermen</a:t>
            </a:r>
            <a:r>
              <a:rPr lang="en-US" dirty="0"/>
              <a:t> </a:t>
            </a:r>
            <a:r>
              <a:rPr lang="en-US" dirty="0" smtClean="0"/>
              <a:t>have been </a:t>
            </a:r>
            <a:r>
              <a:rPr lang="en-US" dirty="0"/>
              <a:t>diagnosed with </a:t>
            </a:r>
            <a:r>
              <a:rPr lang="en-US" b="1" dirty="0"/>
              <a:t>hearing impairment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9" name="Oval 8"/>
          <p:cNvSpPr/>
          <p:nvPr/>
        </p:nvSpPr>
        <p:spPr>
          <a:xfrm>
            <a:off x="3851920" y="2461456"/>
            <a:ext cx="2088232" cy="2340260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16016" y="1057300"/>
            <a:ext cx="0" cy="115212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 smtClean="0"/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" b="5561"/>
          <a:stretch/>
        </p:blipFill>
        <p:spPr bwMode="auto">
          <a:xfrm>
            <a:off x="142875" y="0"/>
            <a:ext cx="8821613" cy="48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275856" y="4980273"/>
            <a:ext cx="49514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3"/>
              </a:rPr>
              <a:t>http://ehp.niehs.nih.gov/1307272/</a:t>
            </a:r>
            <a:r>
              <a:rPr lang="en-CA" altLang="en-US" sz="12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7457" y="1777380"/>
            <a:ext cx="20162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tx2"/>
                </a:solidFill>
              </a:rPr>
              <a:t>Fatigue - incidents  </a:t>
            </a:r>
            <a:endParaRPr lang="en-CA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Legislation (Ontario)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1356"/>
            <a:ext cx="8229600" cy="2952328"/>
          </a:xfrm>
        </p:spPr>
        <p:txBody>
          <a:bodyPr>
            <a:normAutofit fontScale="92500"/>
          </a:bodyPr>
          <a:lstStyle/>
          <a:p>
            <a:r>
              <a:rPr lang="en-CA" b="1" dirty="0" smtClean="0"/>
              <a:t>July 1, 2016 </a:t>
            </a:r>
            <a:r>
              <a:rPr lang="en-CA" b="1" dirty="0" err="1" smtClean="0"/>
              <a:t>O.Reg</a:t>
            </a:r>
            <a:r>
              <a:rPr lang="en-CA" b="1" dirty="0" smtClean="0"/>
              <a:t>. 381/15 </a:t>
            </a:r>
            <a:r>
              <a:rPr lang="en-CA" dirty="0" smtClean="0"/>
              <a:t>finally extended the noise requirements to all workers in Ontario</a:t>
            </a:r>
          </a:p>
          <a:p>
            <a:endParaRPr lang="en-CA" sz="900" dirty="0" smtClean="0"/>
          </a:p>
          <a:p>
            <a:r>
              <a:rPr lang="en-CA" dirty="0" smtClean="0"/>
              <a:t>The first efforts to do this began in 1979</a:t>
            </a:r>
          </a:p>
          <a:p>
            <a:endParaRPr lang="en-CA" sz="900" dirty="0" smtClean="0"/>
          </a:p>
          <a:p>
            <a:r>
              <a:rPr lang="en-CA" dirty="0" smtClean="0"/>
              <a:t>However, we know that some workers will still lose their hearing at between 80-85 </a:t>
            </a:r>
            <a:r>
              <a:rPr lang="en-CA" dirty="0" err="1" smtClean="0"/>
              <a:t>dBA</a:t>
            </a:r>
            <a:r>
              <a:rPr lang="en-CA" dirty="0" smtClean="0"/>
              <a:t> L</a:t>
            </a:r>
            <a:r>
              <a:rPr lang="en-CA" baseline="-25000" dirty="0" smtClean="0"/>
              <a:t>ex,8hr</a:t>
            </a:r>
            <a:endParaRPr lang="en-CA" dirty="0" smtClean="0"/>
          </a:p>
          <a:p>
            <a:endParaRPr lang="en-CA" sz="9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43000" y="4329018"/>
            <a:ext cx="9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</a:t>
            </a:r>
            <a:r>
              <a:rPr lang="en-CA" dirty="0" smtClean="0">
                <a:hlinkClick r:id="rId2"/>
              </a:rPr>
              <a:t>www.ohcow.on.ca/news/submission-to-the-ministry-of-labour-on-noise-proposals.html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92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583133"/>
            <a:ext cx="8229600" cy="377163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CA" sz="400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CA" sz="4000" dirty="0" smtClean="0"/>
              <a:t>Without hearing – ?</a:t>
            </a:r>
            <a:endParaRPr lang="en-CA" sz="2400" dirty="0" smtClean="0"/>
          </a:p>
          <a:p>
            <a:r>
              <a:rPr lang="en-CA" sz="2400" dirty="0" smtClean="0"/>
              <a:t>Can’t be part of a conversation (isolation).</a:t>
            </a:r>
          </a:p>
          <a:p>
            <a:r>
              <a:rPr lang="en-CA" sz="2400" dirty="0" smtClean="0">
                <a:hlinkClick r:id="rId2"/>
              </a:rPr>
              <a:t>Music</a:t>
            </a:r>
            <a:endParaRPr lang="en-CA" sz="2400" dirty="0" smtClean="0"/>
          </a:p>
          <a:p>
            <a:endParaRPr lang="en-CA" sz="2400" dirty="0" smtClean="0">
              <a:hlinkClick r:id="rId3"/>
            </a:endParaRPr>
          </a:p>
          <a:p>
            <a:pPr marL="0" indent="0" algn="ctr">
              <a:buNone/>
            </a:pPr>
            <a:r>
              <a:rPr lang="en-CA" sz="2400" dirty="0" smtClean="0">
                <a:hlinkClick r:id="rId4"/>
              </a:rPr>
              <a:t>We can’t throw our hearing away!</a:t>
            </a:r>
            <a:endParaRPr lang="en-CA" sz="2400" dirty="0" smtClean="0">
              <a:hlinkClick r:id="rId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121195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400" i="1" dirty="0" smtClean="0">
              <a:solidFill>
                <a:srgbClr val="0070C0"/>
              </a:solidFill>
              <a:latin typeface="Signika"/>
            </a:endParaRPr>
          </a:p>
          <a:p>
            <a:r>
              <a:rPr lang="en-CA" sz="2800" b="1" i="1" dirty="0" smtClean="0">
                <a:solidFill>
                  <a:srgbClr val="0070C0"/>
                </a:solidFill>
                <a:latin typeface="Signika"/>
              </a:rPr>
              <a:t>“Blindness cuts people off from things; deafness cuts people off from people”.</a:t>
            </a:r>
            <a:endParaRPr lang="en-CA" sz="2400" dirty="0" smtClean="0">
              <a:solidFill>
                <a:srgbClr val="111111"/>
              </a:solidFill>
            </a:endParaRPr>
          </a:p>
          <a:p>
            <a:pPr algn="ctr"/>
            <a:r>
              <a:rPr lang="en-CA" sz="2400" dirty="0" smtClean="0">
                <a:solidFill>
                  <a:srgbClr val="111111"/>
                </a:solidFill>
              </a:rPr>
              <a:t>Helen Keller</a:t>
            </a:r>
          </a:p>
          <a:p>
            <a:pPr algn="ctr"/>
            <a:r>
              <a:rPr lang="en-CA" sz="1400" dirty="0" smtClean="0">
                <a:solidFill>
                  <a:srgbClr val="111111"/>
                </a:solidFill>
              </a:rPr>
              <a:t>(Source: Walker, 1986 cited in Berger et al. 2003)</a:t>
            </a:r>
          </a:p>
          <a:p>
            <a:pPr algn="ctr"/>
            <a:endParaRPr lang="en-CA" sz="1400" dirty="0" smtClean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21196"/>
            <a:ext cx="9036496" cy="4176464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employers take </a:t>
            </a:r>
            <a:r>
              <a:rPr lang="en-US" altLang="en-US" b="1" dirty="0" smtClean="0"/>
              <a:t>all measures reasonably necessary in the circumstances to protect</a:t>
            </a:r>
            <a:r>
              <a:rPr lang="en-US" altLang="en-US" dirty="0" smtClean="0"/>
              <a:t> workers from exposure to hazardous sound levels.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 smtClean="0"/>
              <a:t>protective measures</a:t>
            </a:r>
            <a:r>
              <a:rPr lang="en-US" altLang="en-US" dirty="0" smtClean="0"/>
              <a:t> against noise exposure include engineering controls, work practices and personal protective equipment.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b="1" dirty="0" smtClean="0"/>
              <a:t>assessment of noise levels</a:t>
            </a:r>
            <a:r>
              <a:rPr lang="en-US" altLang="en-US" dirty="0" smtClean="0"/>
              <a:t> shall be done without regard to any use of personal protective equipment.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 smtClean="0"/>
              <a:t>every employer shall ensure that </a:t>
            </a:r>
            <a:r>
              <a:rPr lang="en-US" altLang="en-US" b="1" dirty="0" smtClean="0"/>
              <a:t>no worker is exposed to a sound level greater than an equivalent sound exposure level of 85 </a:t>
            </a:r>
            <a:r>
              <a:rPr lang="en-US" altLang="en-US" b="1" dirty="0" err="1" smtClean="0"/>
              <a:t>dBA</a:t>
            </a:r>
            <a:r>
              <a:rPr lang="en-US" altLang="en-US" b="1" dirty="0" smtClean="0"/>
              <a:t>, L</a:t>
            </a:r>
            <a:r>
              <a:rPr lang="en-US" altLang="en-US" b="1" baseline="-25000" dirty="0" smtClean="0"/>
              <a:t>ex,8</a:t>
            </a:r>
            <a:r>
              <a:rPr lang="en-US" altLang="en-US" b="1" dirty="0" smtClean="0"/>
              <a:t>.</a:t>
            </a:r>
            <a:r>
              <a:rPr lang="en-US" altLang="en-US" dirty="0" smtClean="0"/>
              <a:t>  </a:t>
            </a:r>
          </a:p>
        </p:txBody>
      </p:sp>
      <p:sp>
        <p:nvSpPr>
          <p:cNvPr id="3" name="Oval 2"/>
          <p:cNvSpPr/>
          <p:nvPr/>
        </p:nvSpPr>
        <p:spPr>
          <a:xfrm>
            <a:off x="6444208" y="4513684"/>
            <a:ext cx="2520280" cy="936104"/>
          </a:xfrm>
          <a:prstGeom prst="ellipse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22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American Conference of Governmental Industrial Hygienists (ACGIH) Threshold Limit Values</a:t>
            </a:r>
            <a:endParaRPr lang="en-CA" dirty="0"/>
          </a:p>
          <a:p>
            <a:pPr marL="800100" lvl="2" indent="0">
              <a:buNone/>
            </a:pPr>
            <a:endParaRPr lang="en-CA" dirty="0" smtClean="0"/>
          </a:p>
          <a:p>
            <a:pPr marL="800100" lvl="2" indent="0">
              <a:buNone/>
            </a:pPr>
            <a:r>
              <a:rPr lang="en-CA" dirty="0" smtClean="0"/>
              <a:t>LAeq,8h </a:t>
            </a:r>
            <a:r>
              <a:rPr lang="en-CA" dirty="0"/>
              <a:t>of 85 dB(A</a:t>
            </a:r>
            <a:r>
              <a:rPr lang="en-CA" dirty="0" smtClean="0"/>
              <a:t>)</a:t>
            </a:r>
            <a:endParaRPr lang="en-CA" dirty="0"/>
          </a:p>
          <a:p>
            <a:pPr marL="800100" lvl="2" indent="0">
              <a:buNone/>
            </a:pPr>
            <a:r>
              <a:rPr lang="en-CA" dirty="0" err="1" smtClean="0"/>
              <a:t>LC,peak</a:t>
            </a:r>
            <a:r>
              <a:rPr lang="en-CA" dirty="0" smtClean="0"/>
              <a:t> </a:t>
            </a:r>
            <a:r>
              <a:rPr lang="en-CA" dirty="0"/>
              <a:t>of 140 dB(C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3" name="Oval 2"/>
          <p:cNvSpPr/>
          <p:nvPr/>
        </p:nvSpPr>
        <p:spPr>
          <a:xfrm>
            <a:off x="2699792" y="3289548"/>
            <a:ext cx="1440160" cy="500228"/>
          </a:xfrm>
          <a:prstGeom prst="ellipse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2555776" y="3789776"/>
            <a:ext cx="1440160" cy="504056"/>
          </a:xfrm>
          <a:prstGeom prst="ellipse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139952" y="3289548"/>
            <a:ext cx="1152128" cy="644244"/>
          </a:xfrm>
          <a:prstGeom prst="straightConnector1">
            <a:avLst/>
          </a:prstGeom>
          <a:ln w="5080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9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8172" t="38198" r="69071" b="39567"/>
          <a:stretch/>
        </p:blipFill>
        <p:spPr bwMode="auto">
          <a:xfrm>
            <a:off x="179512" y="553244"/>
            <a:ext cx="7704856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00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55"/>
            <a:ext cx="3538736" cy="1980563"/>
          </a:xfrm>
        </p:spPr>
        <p:txBody>
          <a:bodyPr>
            <a:normAutofit/>
          </a:bodyPr>
          <a:lstStyle/>
          <a:p>
            <a:r>
              <a:rPr lang="en-CA" b="1" dirty="0" smtClean="0"/>
              <a:t>What activity is effective?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137420"/>
            <a:ext cx="8352928" cy="35775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dirty="0" smtClean="0"/>
              <a:t>“In </a:t>
            </a:r>
            <a:r>
              <a:rPr lang="en-CA" dirty="0"/>
              <a:t>2005, the </a:t>
            </a:r>
            <a:r>
              <a:rPr lang="en-CA" b="1" dirty="0"/>
              <a:t>Swedish Work Environment Authority </a:t>
            </a:r>
            <a:r>
              <a:rPr lang="en-CA" dirty="0"/>
              <a:t>inspected 1,721 workplaces in two </a:t>
            </a:r>
            <a:r>
              <a:rPr lang="en-CA" dirty="0" smtClean="0"/>
              <a:t>days. To </a:t>
            </a:r>
            <a:r>
              <a:rPr lang="en-CA" dirty="0"/>
              <a:t>evaluate the effectiveness of the campaign, a </a:t>
            </a:r>
            <a:r>
              <a:rPr lang="en-CA" dirty="0" smtClean="0"/>
              <a:t>web-based questionnaire </a:t>
            </a:r>
            <a:r>
              <a:rPr lang="en-CA" dirty="0"/>
              <a:t>was sent to inspected workplaces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r>
              <a:rPr lang="en-CA" dirty="0" smtClean="0"/>
              <a:t>The </a:t>
            </a:r>
            <a:r>
              <a:rPr lang="en-CA" dirty="0"/>
              <a:t>same questionnaire was sent to </a:t>
            </a:r>
            <a:r>
              <a:rPr lang="en-CA" dirty="0" smtClean="0"/>
              <a:t>matched controls</a:t>
            </a:r>
            <a:r>
              <a:rPr lang="en-CA" dirty="0"/>
              <a:t>, </a:t>
            </a:r>
            <a:r>
              <a:rPr lang="en-CA" dirty="0" smtClean="0"/>
              <a:t>i.e. </a:t>
            </a:r>
            <a:r>
              <a:rPr lang="en-CA" dirty="0"/>
              <a:t>workplaces that were not inspected but otherwise resembled, as far as </a:t>
            </a:r>
            <a:r>
              <a:rPr lang="en-CA" dirty="0" smtClean="0"/>
              <a:t>possible, those </a:t>
            </a:r>
            <a:r>
              <a:rPr lang="en-CA" dirty="0"/>
              <a:t>that were inspected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r>
              <a:rPr lang="en-CA" dirty="0"/>
              <a:t>On average, inspected workplaces had implemented 2.5 types of </a:t>
            </a:r>
            <a:r>
              <a:rPr lang="en-CA" dirty="0" smtClean="0"/>
              <a:t>action against </a:t>
            </a:r>
            <a:r>
              <a:rPr lang="en-CA" dirty="0"/>
              <a:t>noise after the campaign, whereas the controls had implemented only 0.8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r>
              <a:rPr lang="en-CA" dirty="0" smtClean="0"/>
              <a:t>83%of </a:t>
            </a:r>
            <a:r>
              <a:rPr lang="en-CA" dirty="0"/>
              <a:t>the inspected workplaces reported that </a:t>
            </a:r>
            <a:r>
              <a:rPr lang="en-CA" dirty="0" smtClean="0"/>
              <a:t>the activities </a:t>
            </a:r>
            <a:r>
              <a:rPr lang="en-CA" dirty="0"/>
              <a:t>of the Authority were the reason for the actions they had taken against noise. </a:t>
            </a:r>
            <a:endParaRPr lang="en-CA" dirty="0" smtClean="0"/>
          </a:p>
          <a:p>
            <a:pPr marL="0" indent="0">
              <a:buNone/>
            </a:pPr>
            <a:r>
              <a:rPr lang="en-CA" b="1" dirty="0" smtClean="0"/>
              <a:t>The study </a:t>
            </a:r>
            <a:r>
              <a:rPr lang="en-CA" b="1" dirty="0"/>
              <a:t>shows that the inspection campaign was highly successful in getting organisations </a:t>
            </a:r>
            <a:r>
              <a:rPr lang="en-CA" b="1" dirty="0" smtClean="0"/>
              <a:t>to introduce </a:t>
            </a:r>
            <a:r>
              <a:rPr lang="en-CA" b="1" dirty="0"/>
              <a:t>noise prevention measures</a:t>
            </a:r>
            <a:r>
              <a:rPr lang="en-CA" b="1" dirty="0" smtClean="0"/>
              <a:t>.”</a:t>
            </a:r>
            <a:endParaRPr lang="en-CA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95" y="1368152"/>
            <a:ext cx="3243353" cy="506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bright="-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3942" y="145361"/>
            <a:ext cx="5407505" cy="12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4356827"/>
          </a:xfrm>
        </p:spPr>
        <p:txBody>
          <a:bodyPr>
            <a:normAutofit/>
          </a:bodyPr>
          <a:lstStyle/>
          <a:p>
            <a:r>
              <a:rPr lang="en-CA" dirty="0" smtClean="0"/>
              <a:t>What gets measured gets noticed. What gets noticed gets action!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565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844"/>
            <a:ext cx="8229600" cy="95250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Hazard communication</a:t>
            </a:r>
            <a:endParaRPr lang="en-C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21" y="625252"/>
            <a:ext cx="5141958" cy="44466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1021" y="5161756"/>
            <a:ext cx="19142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>
                <a:hlinkClick r:id="rId3"/>
              </a:rPr>
              <a:t>http://www.fosterohs.com/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97240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4326" t="11218" r="63942" b="37499"/>
          <a:stretch/>
        </p:blipFill>
        <p:spPr bwMode="auto">
          <a:xfrm>
            <a:off x="899592" y="841276"/>
            <a:ext cx="3384376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99992" y="749230"/>
            <a:ext cx="45365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</a:rPr>
              <a:t>The SOBANE Approach</a:t>
            </a:r>
          </a:p>
          <a:p>
            <a:endParaRPr lang="en-CA" dirty="0"/>
          </a:p>
          <a:p>
            <a:pPr lvl="1"/>
            <a:r>
              <a:rPr lang="en-CA" sz="4800" dirty="0" smtClean="0"/>
              <a:t>Screening</a:t>
            </a:r>
          </a:p>
          <a:p>
            <a:pPr lvl="1"/>
            <a:endParaRPr lang="en-CA" dirty="0"/>
          </a:p>
          <a:p>
            <a:pPr lvl="2"/>
            <a:r>
              <a:rPr lang="en-CA" sz="3600" dirty="0" smtClean="0"/>
              <a:t>Observation</a:t>
            </a:r>
          </a:p>
          <a:p>
            <a:pPr lvl="1"/>
            <a:endParaRPr lang="en-CA" dirty="0"/>
          </a:p>
          <a:p>
            <a:pPr lvl="4"/>
            <a:r>
              <a:rPr lang="en-CA" sz="2800" dirty="0" smtClean="0"/>
              <a:t>Analysis</a:t>
            </a:r>
          </a:p>
          <a:p>
            <a:pPr lvl="1"/>
            <a:endParaRPr lang="en-CA" dirty="0"/>
          </a:p>
          <a:p>
            <a:pPr lvl="5"/>
            <a:r>
              <a:rPr lang="en-CA" sz="2400" dirty="0" smtClean="0"/>
              <a:t>Expertise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12119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Guidance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612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1243" y="508000"/>
            <a:ext cx="5126606" cy="952500"/>
          </a:xfrm>
        </p:spPr>
        <p:txBody>
          <a:bodyPr>
            <a:normAutofit fontScale="90000"/>
          </a:bodyPr>
          <a:lstStyle/>
          <a:p>
            <a:r>
              <a:rPr lang="en-CA" altLang="en-US" sz="2700" b="1" dirty="0" smtClean="0"/>
              <a:t> anyone </a:t>
            </a:r>
            <a:r>
              <a:rPr lang="en-CA" altLang="en-US" sz="2700" b="1" u="sng" dirty="0" smtClean="0">
                <a:solidFill>
                  <a:schemeClr val="tx2"/>
                </a:solidFill>
              </a:rPr>
              <a:t>can screen </a:t>
            </a:r>
            <a:r>
              <a:rPr lang="en-CA" altLang="en-US" sz="2700" b="1" dirty="0" smtClean="0"/>
              <a:t>for hazardous noise….. to indicate that there is problem – good for </a:t>
            </a:r>
            <a:r>
              <a:rPr lang="en-CA" altLang="en-US" sz="2700" b="1" dirty="0" smtClean="0">
                <a:solidFill>
                  <a:schemeClr val="tx2"/>
                </a:solidFill>
              </a:rPr>
              <a:t>“before” </a:t>
            </a:r>
            <a:r>
              <a:rPr lang="en-CA" altLang="en-US" sz="2700" b="1" dirty="0" smtClean="0"/>
              <a:t>and </a:t>
            </a:r>
            <a:r>
              <a:rPr lang="en-CA" altLang="en-US" sz="2700" b="1" dirty="0" smtClean="0">
                <a:solidFill>
                  <a:schemeClr val="tx2"/>
                </a:solidFill>
              </a:rPr>
              <a:t>“after” </a:t>
            </a:r>
            <a:r>
              <a:rPr lang="en-CA" altLang="en-US" sz="2700" b="1" dirty="0" smtClean="0"/>
              <a:t>controls are implemented</a:t>
            </a:r>
            <a:br>
              <a:rPr lang="en-CA" altLang="en-US" sz="2700" b="1" dirty="0" smtClean="0"/>
            </a:br>
            <a:endParaRPr lang="en-CA" altLang="en-US" sz="2700" b="1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91406" y="1705372"/>
            <a:ext cx="5110162" cy="2725622"/>
          </a:xfrm>
        </p:spPr>
        <p:txBody>
          <a:bodyPr>
            <a:normAutofit/>
          </a:bodyPr>
          <a:lstStyle/>
          <a:p>
            <a:r>
              <a:rPr lang="en-CA" altLang="en-US" sz="2400" dirty="0" smtClean="0"/>
              <a:t>NIOSH has reviewed various noise measurement apps and found that some do a reasonable job of measuring sound (and some not so reasonable)</a:t>
            </a:r>
          </a:p>
          <a:p>
            <a:r>
              <a:rPr lang="en-CA" altLang="en-US" sz="2400" dirty="0" smtClean="0"/>
              <a:t>e.g. </a:t>
            </a:r>
            <a:r>
              <a:rPr lang="en-CA" altLang="en-US" sz="2400" dirty="0" err="1" smtClean="0"/>
              <a:t>SPLnFFT</a:t>
            </a:r>
            <a:r>
              <a:rPr lang="en-CA" altLang="en-US" sz="2400" dirty="0" smtClean="0"/>
              <a:t> (US$5.49)</a:t>
            </a: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251242" y="4708667"/>
            <a:ext cx="51266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2"/>
              </a:rPr>
              <a:t>https://itunes.apple.com/ca/app/splnfft-noise-meter/id355396114?mt=8</a:t>
            </a:r>
            <a:r>
              <a:rPr lang="en-CA" altLang="en-US" sz="1200" dirty="0"/>
              <a:t> </a:t>
            </a:r>
          </a:p>
        </p:txBody>
      </p:sp>
      <p:sp>
        <p:nvSpPr>
          <p:cNvPr id="45062" name="Rectangle 1"/>
          <p:cNvSpPr>
            <a:spLocks noChangeArrowheads="1"/>
          </p:cNvSpPr>
          <p:nvPr/>
        </p:nvSpPr>
        <p:spPr bwMode="auto">
          <a:xfrm>
            <a:off x="251242" y="4289835"/>
            <a:ext cx="43729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3"/>
              </a:rPr>
              <a:t>http://www.cdc.gov/niosh/surveyreports/pdfs/349-12a.pdf</a:t>
            </a:r>
            <a:r>
              <a:rPr lang="en-CA" altLang="en-US" sz="12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5154511"/>
            <a:ext cx="35884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>
                <a:hlinkClick r:id="rId4"/>
              </a:rPr>
              <a:t>https://www.youtube.com/watch?v=jGVN7m3Wd1M</a:t>
            </a:r>
            <a:r>
              <a:rPr lang="en-CA" sz="1200" dirty="0" smtClean="0"/>
              <a:t> </a:t>
            </a:r>
            <a:endParaRPr lang="en-CA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998" y="101422"/>
            <a:ext cx="3163830" cy="47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3"/>
          <p:cNvSpPr txBox="1">
            <a:spLocks noChangeArrowheads="1"/>
          </p:cNvSpPr>
          <p:nvPr/>
        </p:nvSpPr>
        <p:spPr bwMode="auto">
          <a:xfrm>
            <a:off x="940594" y="297657"/>
            <a:ext cx="7262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65138" indent="-465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/>
              <a:t>	Modern digital filtering has seen the capabilities </a:t>
            </a:r>
            <a:r>
              <a:rPr lang="en-US" altLang="en-US" sz="2000" b="1" dirty="0" smtClean="0"/>
              <a:t>of Sound Level Meters (SLM) significantly </a:t>
            </a:r>
            <a:r>
              <a:rPr lang="en-US" altLang="en-US" sz="2000" b="1" dirty="0"/>
              <a:t>enhanced while prices have dropped.</a:t>
            </a:r>
            <a:endParaRPr lang="en-AU" altLang="en-US" sz="2000" b="1" dirty="0"/>
          </a:p>
        </p:txBody>
      </p:sp>
      <p:pic>
        <p:nvPicPr>
          <p:cNvPr id="151555" name="Picture 4" descr="RTA Group Phot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28" y="1236928"/>
            <a:ext cx="4695031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7000"/>
            <a:ext cx="7772400" cy="952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 smtClean="0"/>
              <a:t>solution: </a:t>
            </a:r>
            <a:br>
              <a:rPr lang="en-US" altLang="en-US" sz="4000" dirty="0" smtClean="0"/>
            </a:br>
            <a:r>
              <a:rPr lang="en-US" altLang="en-US" sz="4000" dirty="0" smtClean="0"/>
              <a:t>on-line calculator …</a:t>
            </a: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2417"/>
            <a:ext cx="8028384" cy="399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7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5770984" cy="9525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Objectives of presentation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644"/>
            <a:ext cx="8363272" cy="4053160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This presentation does </a:t>
            </a:r>
            <a:r>
              <a:rPr lang="en-CA" b="1" dirty="0" smtClean="0"/>
              <a:t>not provide training on occupational noise management</a:t>
            </a:r>
            <a:r>
              <a:rPr lang="en-CA" dirty="0" smtClean="0"/>
              <a:t>. It shares “up to date” information. </a:t>
            </a:r>
          </a:p>
          <a:p>
            <a:r>
              <a:rPr lang="en-CA" dirty="0" smtClean="0"/>
              <a:t>Provides an overview of detecting the noise hazard and controlling noise exposure – </a:t>
            </a:r>
            <a:r>
              <a:rPr lang="en-CA" b="1" dirty="0" smtClean="0"/>
              <a:t>everyone is responsible!</a:t>
            </a:r>
          </a:p>
          <a:p>
            <a:pPr fontAlgn="base"/>
            <a:r>
              <a:rPr lang="en-CA" dirty="0" smtClean="0"/>
              <a:t>It promotes </a:t>
            </a:r>
            <a:r>
              <a:rPr lang="en-CA" b="1" dirty="0" smtClean="0">
                <a:solidFill>
                  <a:schemeClr val="tx2"/>
                </a:solidFill>
              </a:rPr>
              <a:t>International </a:t>
            </a:r>
            <a:r>
              <a:rPr lang="en-CA" b="1" dirty="0">
                <a:solidFill>
                  <a:schemeClr val="tx2"/>
                </a:solidFill>
              </a:rPr>
              <a:t>Noise Awareness Day </a:t>
            </a:r>
            <a:r>
              <a:rPr lang="en-CA" dirty="0"/>
              <a:t>22nd </a:t>
            </a:r>
            <a:r>
              <a:rPr lang="en-CA" dirty="0" smtClean="0"/>
              <a:t>anniversary INAD </a:t>
            </a:r>
            <a:r>
              <a:rPr lang="en-CA" dirty="0"/>
              <a:t>2017: Wednesday, April 26, </a:t>
            </a:r>
            <a:r>
              <a:rPr lang="en-CA" dirty="0" smtClean="0"/>
              <a:t>2017. </a:t>
            </a:r>
            <a:r>
              <a:rPr lang="en-CA" sz="1600" dirty="0" smtClean="0"/>
              <a:t>All </a:t>
            </a:r>
            <a:r>
              <a:rPr lang="en-CA" sz="1600" dirty="0"/>
              <a:t>over the world, people, organizations, and governments will commemorate the 22nd Annual International Noise Awareness Day (INAD) on Wednesday, April 26, 2017. The </a:t>
            </a:r>
            <a:r>
              <a:rPr lang="en-CA" sz="1600" dirty="0">
                <a:hlinkClick r:id="rId2" action="ppaction://hlinkfile"/>
              </a:rPr>
              <a:t>Center for Hearing and Communication (CHC)</a:t>
            </a:r>
            <a:r>
              <a:rPr lang="en-CA" sz="1600" dirty="0"/>
              <a:t> founded this yearly event in 1996 to encourage people to </a:t>
            </a:r>
            <a:r>
              <a:rPr lang="en-CA" sz="1600" i="1" dirty="0"/>
              <a:t>do something</a:t>
            </a:r>
            <a:r>
              <a:rPr lang="en-CA" sz="1600" dirty="0"/>
              <a:t> about bothersome noise where they work, live, and play</a:t>
            </a:r>
            <a:r>
              <a:rPr lang="en-CA" sz="1600" dirty="0" smtClean="0"/>
              <a:t>.</a:t>
            </a:r>
          </a:p>
          <a:p>
            <a:pPr fontAlgn="base"/>
            <a:endParaRPr lang="en-CA" sz="1600" dirty="0" smtClean="0"/>
          </a:p>
          <a:p>
            <a:pPr fontAlgn="base"/>
            <a:endParaRPr lang="en-CA" sz="1600" dirty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57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/>
          <a:srcRect l="2724" t="22638" r="48879" b="8252"/>
          <a:stretch/>
        </p:blipFill>
        <p:spPr bwMode="auto">
          <a:xfrm>
            <a:off x="1979712" y="409228"/>
            <a:ext cx="4752528" cy="4968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35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160" t="25241" r="59135" b="6249"/>
          <a:stretch/>
        </p:blipFill>
        <p:spPr bwMode="auto">
          <a:xfrm>
            <a:off x="1835696" y="265212"/>
            <a:ext cx="4320480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90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b="1" dirty="0" smtClean="0"/>
              <a:t>Videos / tools / apps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750"/>
            <a:ext cx="8229600" cy="3771636"/>
          </a:xfrm>
        </p:spPr>
        <p:txBody>
          <a:bodyPr>
            <a:normAutofit lnSpcReduction="10000"/>
          </a:bodyPr>
          <a:lstStyle/>
          <a:p>
            <a:r>
              <a:rPr lang="en-CA" dirty="0" smtClean="0">
                <a:hlinkClick r:id="rId2"/>
              </a:rPr>
              <a:t>NAPO</a:t>
            </a:r>
            <a:r>
              <a:rPr lang="en-CA" dirty="0" smtClean="0"/>
              <a:t>,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>
                <a:hlinkClick r:id="rId3"/>
              </a:rPr>
              <a:t>NIOSH Hearing Loss Simulator</a:t>
            </a:r>
            <a:r>
              <a:rPr lang="en-CA" dirty="0" smtClean="0"/>
              <a:t>, 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WorkSafeBC, </a:t>
            </a:r>
            <a:r>
              <a:rPr lang="en-CA" dirty="0" smtClean="0">
                <a:hlinkClick r:id="rId4"/>
              </a:rPr>
              <a:t>The Hearing Video</a:t>
            </a:r>
            <a:r>
              <a:rPr lang="en-CA" dirty="0" smtClean="0"/>
              <a:t>, </a:t>
            </a:r>
          </a:p>
          <a:p>
            <a:endParaRPr lang="en-CA" dirty="0" smtClean="0"/>
          </a:p>
          <a:p>
            <a:r>
              <a:rPr lang="en-CA" dirty="0" smtClean="0"/>
              <a:t>HSE </a:t>
            </a:r>
            <a:r>
              <a:rPr lang="en-CA" dirty="0" smtClean="0">
                <a:hlinkClick r:id="rId5"/>
              </a:rPr>
              <a:t>Noise Induced Hearing Loss Simulation</a:t>
            </a:r>
            <a:endParaRPr lang="en-CA" dirty="0" smtClean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82" y="2425452"/>
            <a:ext cx="2745358" cy="200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41190"/>
            <a:ext cx="1905000" cy="143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5338936" cy="1332491"/>
          </a:xfrm>
        </p:spPr>
        <p:txBody>
          <a:bodyPr>
            <a:normAutofit fontScale="90000"/>
          </a:bodyPr>
          <a:lstStyle/>
          <a:p>
            <a:pPr algn="l"/>
            <a:r>
              <a:rPr lang="en-CA" altLang="en-US" b="1" dirty="0" smtClean="0"/>
              <a:t>app to measure reverberation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11615"/>
            <a:ext cx="7772400" cy="316838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CA" b="1" dirty="0" smtClean="0"/>
              <a:t>RevMeter Pro </a:t>
            </a:r>
            <a:r>
              <a:rPr lang="en-CA" dirty="0" smtClean="0"/>
              <a:t>– an app to estimate the reverberation time in a room (≈ $7)</a:t>
            </a:r>
          </a:p>
          <a:p>
            <a:pPr>
              <a:defRPr/>
            </a:pPr>
            <a:r>
              <a:rPr lang="en-CA" u="sng" dirty="0" smtClean="0"/>
              <a:t>ANSI S12.60-2002. Acoustical Performance Criteria, Design Requirements, and Guidelines for Schools</a:t>
            </a:r>
          </a:p>
          <a:p>
            <a:pPr lvl="1"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“Unoccupied classroom levels must not exceed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35 dBA</a:t>
            </a:r>
          </a:p>
          <a:p>
            <a:pPr lvl="1">
              <a:defRPr/>
            </a:pPr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he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signal-to-noise ratio 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should be at least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+15 dB </a:t>
            </a:r>
          </a:p>
          <a:p>
            <a:pPr lvl="1">
              <a:defRPr/>
            </a:pP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Unoccupied classroom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reverberation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 must not surpass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0.6 seconds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 in smaller classrooms or </a:t>
            </a:r>
            <a:r>
              <a:rPr lang="en-CA" b="1" dirty="0" smtClean="0">
                <a:solidFill>
                  <a:schemeClr val="accent1">
                    <a:lumMod val="50000"/>
                  </a:schemeClr>
                </a:solidFill>
              </a:rPr>
              <a:t>0.7 seconds </a:t>
            </a:r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in larger rooms”</a:t>
            </a:r>
          </a:p>
          <a:p>
            <a:pPr lvl="1">
              <a:defRPr/>
            </a:pPr>
            <a:endParaRPr lang="en-CA" dirty="0"/>
          </a:p>
        </p:txBody>
      </p:sp>
      <p:pic>
        <p:nvPicPr>
          <p:cNvPr id="819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3216"/>
            <a:ext cx="3968750" cy="185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609600" y="5259917"/>
            <a:ext cx="7848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3"/>
              </a:rPr>
              <a:t>https://itunes.apple.com/ca/app/revmeter-pro/id357421594?mt=8</a:t>
            </a:r>
            <a:r>
              <a:rPr lang="en-CA" altLang="en-US" sz="1200" dirty="0"/>
              <a:t> </a:t>
            </a:r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614362" y="4945732"/>
            <a:ext cx="8566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4"/>
              </a:rPr>
              <a:t>http://www.asha.org/public/hearing/American-National-Standard-on-Classroom-Acoustics/</a:t>
            </a:r>
            <a:r>
              <a:rPr lang="en-CA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3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1"/>
          <p:cNvSpPr>
            <a:spLocks noGrp="1"/>
          </p:cNvSpPr>
          <p:nvPr>
            <p:ph type="title"/>
          </p:nvPr>
        </p:nvSpPr>
        <p:spPr>
          <a:xfrm>
            <a:off x="1451240" y="123032"/>
            <a:ext cx="6477000" cy="476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CA" altLang="en-US" b="1" dirty="0" smtClean="0"/>
              <a:t>Online Audiometric test: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802" t="13221" r="4327" b="3846"/>
          <a:stretch/>
        </p:blipFill>
        <p:spPr bwMode="auto">
          <a:xfrm>
            <a:off x="3851920" y="985292"/>
            <a:ext cx="4774704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-160" t="6611" r="2724" b="4446"/>
          <a:stretch/>
        </p:blipFill>
        <p:spPr bwMode="auto">
          <a:xfrm>
            <a:off x="539552" y="985292"/>
            <a:ext cx="2895600" cy="3122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19672" y="4673208"/>
            <a:ext cx="2703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https://hearingtest.online</a:t>
            </a:r>
            <a:r>
              <a:rPr lang="en-CA" dirty="0" smtClean="0">
                <a:hlinkClick r:id="rId4"/>
              </a:rPr>
              <a:t>/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80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0927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00B050"/>
                </a:solidFill>
              </a:rPr>
              <a:t>Prevention Opportunities</a:t>
            </a:r>
          </a:p>
        </p:txBody>
      </p:sp>
      <p:pic>
        <p:nvPicPr>
          <p:cNvPr id="48132" name="Picture 7" descr="audiometry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5000" r="6569" b="4333"/>
          <a:stretch>
            <a:fillRect/>
          </a:stretch>
        </p:blipFill>
        <p:spPr bwMode="auto">
          <a:xfrm>
            <a:off x="5704212" y="3426999"/>
            <a:ext cx="1552772" cy="116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Hearing-a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92" y="3674003"/>
            <a:ext cx="1421682" cy="146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9" descr="g6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35" y="3319336"/>
            <a:ext cx="1750302" cy="125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5" descr="HVAC Vibration Isolati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92"/>
          <a:stretch>
            <a:fillRect/>
          </a:stretch>
        </p:blipFill>
        <p:spPr bwMode="auto">
          <a:xfrm>
            <a:off x="1897487" y="3292757"/>
            <a:ext cx="1688415" cy="138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76200" y="2667001"/>
            <a:ext cx="8991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 "/>
            </a:pPr>
            <a:r>
              <a:rPr lang="en-US" altLang="en-US" sz="3000" b="1" u="sng">
                <a:solidFill>
                  <a:schemeClr val="tx2"/>
                </a:solidFill>
              </a:rPr>
              <a:t>source</a:t>
            </a:r>
            <a:r>
              <a:rPr lang="en-US" altLang="en-US" sz="3000" b="1">
                <a:solidFill>
                  <a:schemeClr val="tx2"/>
                </a:solidFill>
              </a:rPr>
              <a:t> &gt; </a:t>
            </a:r>
            <a:r>
              <a:rPr lang="en-US" altLang="en-US" sz="3000" b="1" u="sng">
                <a:solidFill>
                  <a:schemeClr val="tx2"/>
                </a:solidFill>
              </a:rPr>
              <a:t>path</a:t>
            </a:r>
            <a:r>
              <a:rPr lang="en-US" altLang="en-US" sz="3000" b="1">
                <a:solidFill>
                  <a:schemeClr val="tx2"/>
                </a:solidFill>
              </a:rPr>
              <a:t> &gt; exposure &gt; target &gt; disease</a:t>
            </a:r>
            <a:endParaRPr lang="en-US" altLang="en-US" sz="30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73077" name="Text Box 21"/>
          <p:cNvSpPr txBox="1">
            <a:spLocks noChangeArrowheads="1"/>
          </p:cNvSpPr>
          <p:nvPr/>
        </p:nvSpPr>
        <p:spPr bwMode="auto">
          <a:xfrm>
            <a:off x="5627340" y="1368335"/>
            <a:ext cx="1997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accent1"/>
                </a:solidFill>
              </a:rPr>
              <a:t>check on effectiveness</a:t>
            </a:r>
          </a:p>
          <a:p>
            <a:pPr algn="ctr"/>
            <a:r>
              <a:rPr lang="en-US" altLang="en-US" dirty="0">
                <a:solidFill>
                  <a:schemeClr val="accent1"/>
                </a:solidFill>
              </a:rPr>
              <a:t>of controls</a:t>
            </a:r>
          </a:p>
        </p:txBody>
      </p:sp>
      <p:sp>
        <p:nvSpPr>
          <p:cNvPr id="173078" name="Text Box 22"/>
          <p:cNvSpPr txBox="1">
            <a:spLocks noChangeArrowheads="1"/>
          </p:cNvSpPr>
          <p:nvPr/>
        </p:nvSpPr>
        <p:spPr bwMode="auto">
          <a:xfrm>
            <a:off x="7543800" y="3196167"/>
            <a:ext cx="1584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too late!!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6433" y="1383203"/>
            <a:ext cx="1107034" cy="1406387"/>
            <a:chOff x="266433" y="1260613"/>
            <a:chExt cx="1107034" cy="1406387"/>
          </a:xfrm>
        </p:grpSpPr>
        <p:sp>
          <p:nvSpPr>
            <p:cNvPr id="173060" name="Line 4"/>
            <p:cNvSpPr>
              <a:spLocks noChangeShapeType="1"/>
            </p:cNvSpPr>
            <p:nvPr/>
          </p:nvSpPr>
          <p:spPr bwMode="auto">
            <a:xfrm flipH="1">
              <a:off x="838200" y="1968500"/>
              <a:ext cx="0" cy="6985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6433" y="1260613"/>
              <a:ext cx="11070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dirty="0" smtClean="0"/>
                <a:t>Best</a:t>
              </a:r>
              <a:endParaRPr lang="en-CA" sz="40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63688" y="1370275"/>
            <a:ext cx="1338828" cy="1403073"/>
            <a:chOff x="1763688" y="1263927"/>
            <a:chExt cx="1338828" cy="1403073"/>
          </a:xfrm>
        </p:grpSpPr>
        <p:sp>
          <p:nvSpPr>
            <p:cNvPr id="173074" name="Line 18"/>
            <p:cNvSpPr>
              <a:spLocks noChangeShapeType="1"/>
            </p:cNvSpPr>
            <p:nvPr/>
          </p:nvSpPr>
          <p:spPr bwMode="auto">
            <a:xfrm flipH="1">
              <a:off x="2514600" y="1968500"/>
              <a:ext cx="0" cy="6985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63688" y="1263927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dirty="0" smtClean="0"/>
                <a:t>Good</a:t>
              </a:r>
              <a:endParaRPr lang="en-CA" sz="40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69670" y="1342574"/>
            <a:ext cx="2473306" cy="1430774"/>
            <a:chOff x="3178814" y="1236226"/>
            <a:chExt cx="2473306" cy="1430774"/>
          </a:xfrm>
        </p:grpSpPr>
        <p:sp>
          <p:nvSpPr>
            <p:cNvPr id="173075" name="Line 19"/>
            <p:cNvSpPr>
              <a:spLocks noChangeShapeType="1"/>
            </p:cNvSpPr>
            <p:nvPr/>
          </p:nvSpPr>
          <p:spPr bwMode="auto">
            <a:xfrm flipH="1">
              <a:off x="4343400" y="1968500"/>
              <a:ext cx="0" cy="6985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78814" y="1236226"/>
              <a:ext cx="24733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dirty="0" smtClean="0"/>
                <a:t>Temporary</a:t>
              </a:r>
              <a:endParaRPr lang="en-CA" sz="40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3" y="3309894"/>
            <a:ext cx="1696274" cy="1193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2292" y="1117070"/>
            <a:ext cx="1353239" cy="914513"/>
          </a:xfrm>
          <a:prstGeom prst="ellipse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>
            <a:off x="1785677" y="1157299"/>
            <a:ext cx="1393137" cy="914513"/>
          </a:xfrm>
          <a:prstGeom prst="ellipse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/>
          <p:cNvSpPr/>
          <p:nvPr/>
        </p:nvSpPr>
        <p:spPr>
          <a:xfrm>
            <a:off x="5484837" y="1342573"/>
            <a:ext cx="2399531" cy="1324427"/>
          </a:xfrm>
          <a:prstGeom prst="ellipse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4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altLang="en-US" b="1" dirty="0" smtClean="0"/>
              <a:t>“Buy Quiet”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48" y="1273324"/>
            <a:ext cx="7772400" cy="3383914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CA" dirty="0" smtClean="0"/>
              <a:t>“To buy quiet in today’s market purchasers need </a:t>
            </a:r>
            <a:r>
              <a:rPr lang="en-CA" b="1" dirty="0" smtClean="0"/>
              <a:t>a high level of understanding of noise and noise control </a:t>
            </a:r>
            <a:r>
              <a:rPr lang="en-CA" dirty="0" smtClean="0"/>
              <a:t>and must have a high degree of determination to achieve noise control in their workplace. </a:t>
            </a:r>
          </a:p>
          <a:p>
            <a:pPr>
              <a:defRPr/>
            </a:pPr>
            <a:endParaRPr lang="en-CA" sz="1300" dirty="0" smtClean="0"/>
          </a:p>
          <a:p>
            <a:pPr>
              <a:defRPr/>
            </a:pPr>
            <a:r>
              <a:rPr lang="en-CA" dirty="0" smtClean="0"/>
              <a:t>Purchasers who successfully buy quiet seek out quieter machines and </a:t>
            </a:r>
            <a:r>
              <a:rPr lang="en-CA" b="1" dirty="0" smtClean="0"/>
              <a:t>critically review the noise information </a:t>
            </a:r>
            <a:r>
              <a:rPr lang="en-CA" dirty="0" smtClean="0"/>
              <a:t>supplied with them, which is often flawed. </a:t>
            </a:r>
          </a:p>
          <a:p>
            <a:pPr>
              <a:defRPr/>
            </a:pPr>
            <a:endParaRPr lang="en-CA" sz="1300" dirty="0" smtClean="0"/>
          </a:p>
          <a:p>
            <a:pPr>
              <a:defRPr/>
            </a:pPr>
            <a:r>
              <a:rPr lang="en-CA" dirty="0" smtClean="0"/>
              <a:t>Such purchasers sometimes need to </a:t>
            </a:r>
            <a:r>
              <a:rPr lang="en-CA" b="1" dirty="0" smtClean="0"/>
              <a:t>write, and check conformity </a:t>
            </a:r>
            <a:r>
              <a:rPr lang="en-CA" dirty="0" smtClean="0"/>
              <a:t>with, their own specification for noise.”</a:t>
            </a:r>
          </a:p>
          <a:p>
            <a:pPr>
              <a:defRPr/>
            </a:pPr>
            <a:endParaRPr lang="en-CA" sz="1500" dirty="0" smtClean="0"/>
          </a:p>
          <a:p>
            <a:pPr marL="0" indent="0">
              <a:buFontTx/>
              <a:buNone/>
              <a:defRPr/>
            </a:pPr>
            <a:r>
              <a:rPr lang="en-CA" sz="2900" i="1" dirty="0" smtClean="0"/>
              <a:t>Brereton &amp; Patel, “Buy Quiet as a Means of Reducing Workplace Noise”, </a:t>
            </a:r>
            <a:r>
              <a:rPr lang="en-CA" sz="2900" i="1" dirty="0" err="1" smtClean="0"/>
              <a:t>Acoust</a:t>
            </a:r>
            <a:r>
              <a:rPr lang="en-CA" sz="2900" i="1" dirty="0" smtClean="0"/>
              <a:t> </a:t>
            </a:r>
            <a:r>
              <a:rPr lang="en-CA" sz="2900" i="1" dirty="0" err="1" smtClean="0"/>
              <a:t>Aust</a:t>
            </a:r>
            <a:r>
              <a:rPr lang="en-CA" sz="2900" i="1" dirty="0" smtClean="0"/>
              <a:t> DOI 10.1007/s40857-016-0051-x, online Mar 29,2016</a:t>
            </a:r>
            <a:endParaRPr lang="en-CA" sz="2900" i="1" dirty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20" y="4225652"/>
            <a:ext cx="280126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2987824" y="5364834"/>
            <a:ext cx="4165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3"/>
              </a:rPr>
              <a:t>http://www.cdc.gov/niosh/topics/buyquiet/</a:t>
            </a:r>
            <a:r>
              <a:rPr lang="en-CA" altLang="en-US" sz="1200" dirty="0"/>
              <a:t> </a:t>
            </a:r>
          </a:p>
        </p:txBody>
      </p:sp>
      <p:pic>
        <p:nvPicPr>
          <p:cNvPr id="563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76" y="0"/>
            <a:ext cx="1660424" cy="148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3779912" y="0"/>
            <a:ext cx="38703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hlinkClick r:id="rId5"/>
              </a:rPr>
              <a:t>http://www.hse.gov.uk/noise/buy-quiet/index.htm</a:t>
            </a:r>
            <a:r>
              <a:rPr lang="en-CA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7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93204"/>
            <a:ext cx="7054850" cy="952500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/>
              <a:t>Think about pathways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9348"/>
            <a:ext cx="7772400" cy="4104456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400" dirty="0" smtClean="0"/>
              <a:t>Two different pathways: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400" dirty="0"/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2400" dirty="0" smtClean="0"/>
              <a:t>Directly as noise transmitted through air</a:t>
            </a:r>
          </a:p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2400" dirty="0" smtClean="0"/>
              <a:t>Structure borne mechanical vibration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r="11791"/>
          <a:stretch/>
        </p:blipFill>
        <p:spPr>
          <a:xfrm>
            <a:off x="7060970" y="193203"/>
            <a:ext cx="2049406" cy="1440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494747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Courtesy </a:t>
            </a:r>
            <a:r>
              <a:rPr lang="en-CA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30213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337"/>
            <a:ext cx="6143496" cy="54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263759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24267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ry\AppData\Local\Microsoft\Windows\Temporary Internet Files\Content.Outlook\39FVFW4S\DSC04746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9268"/>
            <a:ext cx="547260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93204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Truck Cabin </a:t>
            </a:r>
            <a:endParaRPr lang="en-CA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841276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Noise through windows, noise through floor and sides, noise through connections, noise through door and window seals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5305772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801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For proper training</a:t>
            </a:r>
            <a:endParaRPr lang="en-CA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2281436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Refer to CSA  Z 1007 – 16 section 10.3 (table 6) where a training matrix is provided for all persons involved in the noise program.</a:t>
            </a:r>
          </a:p>
          <a:p>
            <a:endParaRPr lang="en-CA" sz="2400" dirty="0"/>
          </a:p>
          <a:p>
            <a:r>
              <a:rPr lang="en-CA" sz="2400" dirty="0" smtClean="0"/>
              <a:t>For </a:t>
            </a:r>
            <a:r>
              <a:rPr lang="en-CA" sz="2400" b="1" dirty="0" smtClean="0"/>
              <a:t>international</a:t>
            </a:r>
            <a:r>
              <a:rPr lang="en-CA" sz="2400" dirty="0" smtClean="0"/>
              <a:t> refer to the </a:t>
            </a:r>
            <a:r>
              <a:rPr lang="en-CA" sz="2400" b="1" dirty="0" smtClean="0"/>
              <a:t>Occupational Hygiene Training Association </a:t>
            </a:r>
            <a:r>
              <a:rPr lang="en-CA" sz="2400" dirty="0" smtClean="0"/>
              <a:t>(OHTA) – </a:t>
            </a:r>
            <a:r>
              <a:rPr lang="en-CA" sz="2400" dirty="0" smtClean="0">
                <a:hlinkClick r:id="rId3"/>
              </a:rPr>
              <a:t>OH.learning.com</a:t>
            </a:r>
            <a:endParaRPr lang="en-CA" sz="2400" dirty="0" smtClean="0"/>
          </a:p>
          <a:p>
            <a:r>
              <a:rPr lang="en-CA" sz="2400" dirty="0" smtClean="0"/>
              <a:t> 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489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536" y="553244"/>
            <a:ext cx="8569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en-US" dirty="0">
                <a:latin typeface="Tahoma" panose="020B0604030504040204" pitchFamily="34" charset="0"/>
              </a:rPr>
              <a:t>Loaded vinyl – sound blocking &amp; absorption</a:t>
            </a:r>
          </a:p>
        </p:txBody>
      </p:sp>
      <p:pic>
        <p:nvPicPr>
          <p:cNvPr id="7" name="Picture 1" descr="C:\Foster OHS\Current jobs\Mining Seminar Brisbane Sept 2009\ultra-barrier-p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73324"/>
            <a:ext cx="3357562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Foster OHS\Current jobs\Mining Seminar Brisbane Sept 2009\ultra-barrier-plus-diag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61556"/>
            <a:ext cx="4631011" cy="153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59632" y="5263759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5"/>
              </a:rPr>
              <a:t>http://www.fosterohs.com</a:t>
            </a:r>
            <a:r>
              <a:rPr lang="en-CA" sz="1200" dirty="0" smtClean="0">
                <a:hlinkClick r:id="rId5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196030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ire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3284"/>
            <a:ext cx="40386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LAN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3284"/>
            <a:ext cx="4165938" cy="423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3756" y="193204"/>
            <a:ext cx="175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Absorption</a:t>
            </a:r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5287699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5"/>
              </a:rPr>
              <a:t>http://www.fosterohs.com</a:t>
            </a:r>
            <a:r>
              <a:rPr lang="en-CA" sz="1200" dirty="0" smtClean="0">
                <a:hlinkClick r:id="rId5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32619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01-0111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3244"/>
            <a:ext cx="4194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101-0116_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5232"/>
            <a:ext cx="406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4657700"/>
            <a:ext cx="7808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/>
              <a:t>Damping material on floor covered with acoustical floor mat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9632" y="5263759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5"/>
              </a:rPr>
              <a:t>http://www.fosterohs.com</a:t>
            </a:r>
            <a:r>
              <a:rPr lang="en-CA" sz="1200" dirty="0" smtClean="0">
                <a:hlinkClick r:id="rId5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11010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6 - Dumptruc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9268"/>
            <a:ext cx="388778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9320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tx2"/>
                </a:solidFill>
              </a:rPr>
              <a:t>Dump Truck Example</a:t>
            </a:r>
            <a:endParaRPr lang="en-CA" sz="2800" b="1" dirty="0">
              <a:solidFill>
                <a:schemeClr val="tx2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44008" y="619923"/>
            <a:ext cx="428466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Char char="•"/>
              <a:tabLst>
                <a:tab pos="8016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016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016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01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01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1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1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1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16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2000" dirty="0">
                <a:latin typeface="Tahoma" panose="020B0604030504040204" pitchFamily="34" charset="0"/>
              </a:rPr>
              <a:t>Problem: Internal cab noise of 95 </a:t>
            </a:r>
            <a:r>
              <a:rPr lang="en-US" altLang="en-US" sz="2000" dirty="0" err="1">
                <a:latin typeface="Tahoma" panose="020B0604030504040204" pitchFamily="34" charset="0"/>
              </a:rPr>
              <a:t>dB.</a:t>
            </a:r>
            <a:r>
              <a:rPr lang="en-US" altLang="en-US" sz="2000" dirty="0">
                <a:latin typeface="Tahoma" panose="020B0604030504040204" pitchFamily="34" charset="0"/>
              </a:rPr>
              <a:t> Vehicles have long working life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2000" dirty="0">
                <a:latin typeface="Tahoma" panose="020B0604030504040204" pitchFamily="34" charset="0"/>
              </a:rPr>
              <a:t>Solution: Damping pads to resonant surfaces, sound barrier mat to floor and engine bulkhead, line cab with absorptive foam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75000"/>
            </a:pPr>
            <a:r>
              <a:rPr lang="en-US" altLang="en-US" sz="2000" dirty="0">
                <a:latin typeface="Tahoma" panose="020B0604030504040204" pitchFamily="34" charset="0"/>
              </a:rPr>
              <a:t>Result: 11 dB reduction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5263759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30134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eiling mounts - Pag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9228"/>
            <a:ext cx="498951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7504" y="438800"/>
            <a:ext cx="33115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400" dirty="0"/>
              <a:t>Isolate vibrating surface from pipes and components of machinery from connecting wall or ceiling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07504" y="3649588"/>
            <a:ext cx="31686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400" dirty="0"/>
              <a:t>Correct selection of isolators is very important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904" y="-52437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chemeClr val="tx2"/>
                </a:solidFill>
              </a:rPr>
              <a:t>Ceiling mounts</a:t>
            </a:r>
            <a:endParaRPr lang="en-CA" sz="24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5263759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39881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Long radius bend - Pag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13284"/>
            <a:ext cx="8556625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6096" y="4081636"/>
            <a:ext cx="80525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99"/>
              </a:buClr>
              <a:buSzPct val="75000"/>
            </a:pPr>
            <a:endParaRPr lang="en-US" altLang="en-US" sz="2400" dirty="0" smtClean="0">
              <a:latin typeface="Tahoma" panose="020B0604030504040204" pitchFamily="34" charset="0"/>
            </a:endParaRPr>
          </a:p>
          <a:p>
            <a:pPr>
              <a:spcBef>
                <a:spcPct val="50000"/>
              </a:spcBef>
              <a:buClr>
                <a:srgbClr val="FFFF99"/>
              </a:buClr>
              <a:buSzPct val="75000"/>
            </a:pPr>
            <a:r>
              <a:rPr lang="en-US" altLang="en-US" sz="2400" dirty="0" smtClean="0">
                <a:latin typeface="Tahoma" panose="020B0604030504040204" pitchFamily="34" charset="0"/>
              </a:rPr>
              <a:t>Application </a:t>
            </a:r>
            <a:r>
              <a:rPr lang="en-US" altLang="en-US" sz="2400" dirty="0">
                <a:latin typeface="Tahoma" panose="020B0604030504040204" pitchFamily="34" charset="0"/>
              </a:rPr>
              <a:t>of long radius bends to reduce air turbulence in haul truck exhaust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059" y="265212"/>
            <a:ext cx="5407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sz="2400" b="1" dirty="0">
                <a:solidFill>
                  <a:schemeClr val="tx2"/>
                </a:solidFill>
                <a:latin typeface="Tahoma" panose="020B0604030504040204" pitchFamily="34" charset="0"/>
              </a:rPr>
              <a:t>Air turbulence – Control at source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1889" y="5441381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14613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ntrifugal fan instal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5252"/>
            <a:ext cx="7056438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2917" y="44307"/>
            <a:ext cx="2848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dirty="0">
                <a:latin typeface="Tahoma" panose="020B0604030504040204" pitchFamily="34" charset="0"/>
              </a:rPr>
              <a:t>Centrifugal fan installation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136" y="5438001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33385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xial fan instal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66486"/>
            <a:ext cx="654050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265212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altLang="en-US" dirty="0">
                <a:latin typeface="Tahoma" panose="020B0604030504040204" pitchFamily="34" charset="0"/>
              </a:rPr>
              <a:t>Axial fan installation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5276390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Courtesy </a:t>
            </a:r>
            <a:r>
              <a:rPr lang="en-CA" sz="1200" dirty="0"/>
              <a:t>Gary Foster </a:t>
            </a:r>
            <a:r>
              <a:rPr lang="en-CA" sz="1200" dirty="0">
                <a:hlinkClick r:id="rId4"/>
              </a:rPr>
              <a:t>http://www.fosterohs.com</a:t>
            </a:r>
            <a:r>
              <a:rPr lang="en-CA" sz="1200" dirty="0" smtClean="0">
                <a:hlinkClick r:id="rId4"/>
              </a:rPr>
              <a:t>/</a:t>
            </a:r>
            <a:endParaRPr lang="en-CA" sz="1200" dirty="0" smtClean="0"/>
          </a:p>
        </p:txBody>
      </p:sp>
    </p:spTree>
    <p:extLst>
      <p:ext uri="{BB962C8B-B14F-4D97-AF65-F5344CB8AC3E}">
        <p14:creationId xmlns:p14="http://schemas.microsoft.com/office/powerpoint/2010/main" val="7418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1476507"/>
          </a:xfrm>
        </p:spPr>
        <p:txBody>
          <a:bodyPr>
            <a:normAutofit/>
          </a:bodyPr>
          <a:lstStyle/>
          <a:p>
            <a:r>
              <a:rPr lang="en-CA" b="1" dirty="0" smtClean="0"/>
              <a:t>What’s the most common used solution to noise concerns?</a:t>
            </a:r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740933"/>
            <a:ext cx="3960440" cy="3960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601"/>
          <a:stretch/>
        </p:blipFill>
        <p:spPr>
          <a:xfrm>
            <a:off x="899593" y="2065412"/>
            <a:ext cx="3024336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2500"/>
          </a:xfrm>
        </p:spPr>
        <p:txBody>
          <a:bodyPr/>
          <a:lstStyle/>
          <a:p>
            <a:r>
              <a:rPr lang="en-US" altLang="en-US" sz="4000" b="1" dirty="0" smtClean="0"/>
              <a:t>effectiveness of hearing protectors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14136"/>
            <a:ext cx="6336630" cy="480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Rectangle 5"/>
          <p:cNvSpPr>
            <a:spLocks noChangeArrowheads="1"/>
          </p:cNvSpPr>
          <p:nvPr/>
        </p:nvSpPr>
        <p:spPr bwMode="auto">
          <a:xfrm rot="-5400000">
            <a:off x="6347509" y="3083735"/>
            <a:ext cx="41114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400" dirty="0">
                <a:hlinkClick r:id="rId4"/>
              </a:rPr>
              <a:t>www.cdc.gov/niosh/docs/96-110/personal.html</a:t>
            </a:r>
            <a:r>
              <a:rPr lang="en-US" altLang="en-US" b="1" dirty="0"/>
              <a:t> </a:t>
            </a:r>
            <a:r>
              <a:rPr lang="en-US" alt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7" y="4001119"/>
            <a:ext cx="1660323" cy="171388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11960" y="5017740"/>
            <a:ext cx="2376264" cy="648073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83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0766" t="9110" r="12131" b="4568"/>
          <a:stretch/>
        </p:blipFill>
        <p:spPr>
          <a:xfrm>
            <a:off x="1547664" y="121196"/>
            <a:ext cx="5760640" cy="5184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656" y="5438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u="sng" dirty="0">
                <a:hlinkClick r:id="rId3"/>
              </a:rPr>
              <a:t>http://www.ohlearning.com/about-ohta/purpose-and-principles.aspx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43369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2500"/>
          </a:xfrm>
        </p:spPr>
        <p:txBody>
          <a:bodyPr/>
          <a:lstStyle/>
          <a:p>
            <a:r>
              <a:rPr lang="en-US" altLang="en-US" sz="4000" b="1" dirty="0" smtClean="0"/>
              <a:t>effectiveness of hearing protectors</a:t>
            </a:r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3079" r="6891" b="6186"/>
          <a:stretch>
            <a:fillRect/>
          </a:stretch>
        </p:blipFill>
        <p:spPr bwMode="auto">
          <a:xfrm>
            <a:off x="1292777" y="765426"/>
            <a:ext cx="6303560" cy="511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386360" y="1633364"/>
            <a:ext cx="432048" cy="43204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/>
          <p:cNvSpPr/>
          <p:nvPr/>
        </p:nvSpPr>
        <p:spPr>
          <a:xfrm>
            <a:off x="3046016" y="5043140"/>
            <a:ext cx="432048" cy="432048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Arrow Connector 3"/>
          <p:cNvCxnSpPr>
            <a:stCxn id="5" idx="0"/>
          </p:cNvCxnSpPr>
          <p:nvPr/>
        </p:nvCxnSpPr>
        <p:spPr>
          <a:xfrm flipV="1">
            <a:off x="3262040" y="3721596"/>
            <a:ext cx="0" cy="132154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7864" y="344837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rgbClr val="FF0000"/>
                </a:solidFill>
              </a:rPr>
              <a:t>13 dB</a:t>
            </a:r>
            <a:endParaRPr lang="en-CA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761" y="2209428"/>
            <a:ext cx="1777193" cy="18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337220"/>
            <a:ext cx="7127130" cy="1869282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Whatever way you look at it, this is not the permanent solution!</a:t>
            </a:r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97063"/>
            <a:ext cx="3168278" cy="312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Incorrect fit P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196"/>
            <a:ext cx="32512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orrect fit P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196"/>
            <a:ext cx="32512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4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9388"/>
            <a:ext cx="8229600" cy="325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In any case an effective fit should be shown!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838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229" t="6601" r="1939" b="3834"/>
          <a:stretch/>
        </p:blipFill>
        <p:spPr bwMode="auto">
          <a:xfrm>
            <a:off x="1475656" y="625252"/>
            <a:ext cx="6552728" cy="4721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28" y="5335474"/>
            <a:ext cx="3909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https://</a:t>
            </a:r>
            <a:r>
              <a:rPr lang="en-CA" dirty="0" smtClean="0">
                <a:hlinkClick r:id="rId4"/>
              </a:rPr>
              <a:t>www.howardleight.com/veripro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9320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Fit testing of ear plugs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49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Crowd-source dB(A) levels: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81365"/>
            <a:ext cx="8064896" cy="4533635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900" b="1" dirty="0" smtClean="0"/>
              <a:t>International </a:t>
            </a:r>
            <a:r>
              <a:rPr lang="en-CA" sz="2900" b="1" dirty="0"/>
              <a:t>Noise Awareness </a:t>
            </a:r>
            <a:r>
              <a:rPr lang="en-CA" sz="2900" b="1" dirty="0" smtClean="0"/>
              <a:t>Day </a:t>
            </a:r>
            <a:r>
              <a:rPr lang="en-CA" sz="2900" dirty="0" smtClean="0"/>
              <a:t>(last Wednesday in April (April 26, 2017))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900" dirty="0"/>
              <a:t>M</a:t>
            </a:r>
            <a:r>
              <a:rPr lang="en-CA" sz="2900" dirty="0" smtClean="0"/>
              <a:t>ake it known (</a:t>
            </a:r>
            <a:r>
              <a:rPr lang="en-CA" sz="2900" b="1" dirty="0" smtClean="0"/>
              <a:t>social media</a:t>
            </a:r>
            <a:r>
              <a:rPr lang="en-CA" sz="2900" dirty="0" smtClean="0"/>
              <a:t>?)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900" dirty="0"/>
              <a:t>C</a:t>
            </a:r>
            <a:r>
              <a:rPr lang="en-CA" sz="2900" dirty="0" smtClean="0"/>
              <a:t>oordinate </a:t>
            </a:r>
            <a:r>
              <a:rPr lang="en-CA" sz="2900" b="1" dirty="0" smtClean="0"/>
              <a:t>data collection</a:t>
            </a:r>
            <a:r>
              <a:rPr lang="en-CA" sz="2900" dirty="0" smtClean="0"/>
              <a:t>; e-mail your results to: </a:t>
            </a:r>
          </a:p>
          <a:p>
            <a:pPr marL="1314450" lvl="2" indent="-514350"/>
            <a:r>
              <a:rPr lang="en-CA" sz="2900" dirty="0"/>
              <a:t>S</a:t>
            </a:r>
            <a:r>
              <a:rPr lang="en-CA" sz="2900" dirty="0" smtClean="0"/>
              <a:t>upervisor, H&amp;S rep, </a:t>
            </a:r>
          </a:p>
          <a:p>
            <a:pPr marL="1314450" lvl="2" indent="-514350"/>
            <a:r>
              <a:rPr lang="en-CA" sz="2900" dirty="0"/>
              <a:t>U</a:t>
            </a:r>
            <a:r>
              <a:rPr lang="en-CA" sz="2900" dirty="0" smtClean="0"/>
              <a:t>nion, </a:t>
            </a:r>
          </a:p>
          <a:p>
            <a:pPr marL="1314450" lvl="2" indent="-514350"/>
            <a:r>
              <a:rPr lang="en-CA" sz="2900" dirty="0" smtClean="0"/>
              <a:t>OHCOW, </a:t>
            </a:r>
          </a:p>
          <a:p>
            <a:pPr marL="1314450" lvl="2" indent="-514350"/>
            <a:r>
              <a:rPr lang="en-CA" sz="2900" b="1" dirty="0" smtClean="0">
                <a:solidFill>
                  <a:srgbClr val="FF0000"/>
                </a:solidFill>
              </a:rPr>
              <a:t>MOL?</a:t>
            </a:r>
          </a:p>
          <a:p>
            <a:pPr marL="1314450" lvl="2" indent="-514350"/>
            <a:r>
              <a:rPr lang="en-CA" sz="2900" b="1" dirty="0" smtClean="0">
                <a:solidFill>
                  <a:srgbClr val="FF0000"/>
                </a:solidFill>
              </a:rPr>
              <a:t>Your Regulator</a:t>
            </a:r>
          </a:p>
          <a:p>
            <a:pPr marL="1314450" lvl="2" indent="-514350"/>
            <a:endParaRPr lang="en-CA" sz="2900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CA" sz="2900" dirty="0" smtClean="0"/>
              <a:t>By April 26 2017 OHCOW will have a survey available </a:t>
            </a:r>
          </a:p>
          <a:p>
            <a:pPr marL="0" indent="0">
              <a:buNone/>
            </a:pPr>
            <a:r>
              <a:rPr lang="en-CA" sz="2900" dirty="0"/>
              <a:t>	</a:t>
            </a:r>
            <a:r>
              <a:rPr lang="en-CA" sz="2900" dirty="0" smtClean="0"/>
              <a:t>on the </a:t>
            </a:r>
            <a:r>
              <a:rPr lang="en-CA" sz="2900" dirty="0"/>
              <a:t>web </a:t>
            </a:r>
            <a:r>
              <a:rPr lang="en-CA" sz="2900" dirty="0">
                <a:hlinkClick r:id="rId2"/>
              </a:rPr>
              <a:t>http://www.ohcow.on.ca</a:t>
            </a:r>
            <a:r>
              <a:rPr lang="en-CA" sz="2900" dirty="0" smtClean="0">
                <a:hlinkClick r:id="rId2"/>
              </a:rPr>
              <a:t>/</a:t>
            </a:r>
            <a:endParaRPr lang="en-CA" sz="2900" dirty="0"/>
          </a:p>
          <a:p>
            <a:pPr marL="0" indent="0">
              <a:buNone/>
            </a:pPr>
            <a:endParaRPr lang="en-CA" sz="2900" dirty="0" smtClean="0"/>
          </a:p>
          <a:p>
            <a:pPr marL="1314450" lvl="2" indent="-514350"/>
            <a:r>
              <a:rPr lang="en-CA" sz="2900" dirty="0" smtClean="0"/>
              <a:t>location, job, firm, noise sources, number of workers exposed, time exposed</a:t>
            </a:r>
          </a:p>
          <a:p>
            <a:pPr marL="1314450" lvl="2" indent="-514350"/>
            <a:r>
              <a:rPr lang="en-CA" sz="2900" dirty="0" smtClean="0"/>
              <a:t>levels over 85 dBA (what about 80 dBA?)</a:t>
            </a:r>
          </a:p>
          <a:p>
            <a:pPr marL="1314450" lvl="2" indent="-514350"/>
            <a:r>
              <a:rPr lang="en-CA" sz="2900" dirty="0" smtClean="0"/>
              <a:t>is there a sign up?</a:t>
            </a:r>
          </a:p>
          <a:p>
            <a:pPr marL="1314450" lvl="2" indent="-514350"/>
            <a:r>
              <a:rPr lang="en-CA" sz="2900" dirty="0"/>
              <a:t>type of hearing protection? how often used? training?</a:t>
            </a:r>
          </a:p>
          <a:p>
            <a:pPr marL="1314450" lvl="2" indent="-514350"/>
            <a:r>
              <a:rPr lang="en-CA" sz="2900" dirty="0" smtClean="0"/>
              <a:t>have engineering controls been considered (provide list)?</a:t>
            </a:r>
          </a:p>
          <a:p>
            <a:pPr marL="1314450" lvl="2" indent="-514350"/>
            <a:r>
              <a:rPr lang="en-CA" sz="2900" dirty="0" smtClean="0"/>
              <a:t>audiometric testing?</a:t>
            </a:r>
          </a:p>
          <a:p>
            <a:pPr marL="1314450" lvl="2" indent="-514350"/>
            <a:endParaRPr lang="en-CA" dirty="0" smtClean="0"/>
          </a:p>
          <a:p>
            <a:pPr marL="1314450" lvl="2" indent="-514350"/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19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4592" t="13491" r="51777" b="16749"/>
          <a:stretch/>
        </p:blipFill>
        <p:spPr bwMode="auto">
          <a:xfrm>
            <a:off x="2411760" y="265212"/>
            <a:ext cx="3744416" cy="4945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28" y="4945732"/>
            <a:ext cx="684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>
                <a:hlinkClick r:id="rId3"/>
              </a:rPr>
              <a:t>Adapted from: Hearing </a:t>
            </a:r>
            <a:r>
              <a:rPr lang="en-CA" sz="1400" dirty="0">
                <a:hlinkClick r:id="rId3"/>
              </a:rPr>
              <a:t>Loss and Older Adults NIH Publication No. 01-4913 March 2016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3615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50567" t="13818" r="5850" b="16466"/>
          <a:stretch/>
        </p:blipFill>
        <p:spPr bwMode="auto">
          <a:xfrm>
            <a:off x="1475656" y="193204"/>
            <a:ext cx="5112568" cy="5521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93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07448"/>
              </p:ext>
            </p:extLst>
          </p:nvPr>
        </p:nvGraphicFramePr>
        <p:xfrm>
          <a:off x="251520" y="830997"/>
          <a:ext cx="8784976" cy="281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0448"/>
                <a:gridCol w="546137"/>
                <a:gridCol w="504056"/>
                <a:gridCol w="3024335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Criteria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Yes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If</a:t>
                      </a:r>
                      <a:r>
                        <a:rPr lang="en-CA" baseline="0" dirty="0" smtClean="0"/>
                        <a:t> no, action or modification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All equipment appears to be operating normally</a:t>
                      </a:r>
                      <a:r>
                        <a:rPr lang="en-CA" sz="1400" baseline="0" dirty="0" smtClean="0"/>
                        <a:t> compared to the last inspection.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The condition of the existing noise controls is good and they are effective.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All signs designating noise areas are in place and visible.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Workers appear</a:t>
                      </a:r>
                      <a:r>
                        <a:rPr lang="en-CA" sz="1400" baseline="0" dirty="0" smtClean="0"/>
                        <a:t> to be wearing their HPDs properly inserted and at all times when in hazardous noise areas.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Controls,</a:t>
                      </a:r>
                      <a:r>
                        <a:rPr lang="en-CA" sz="1400" baseline="0" dirty="0" smtClean="0"/>
                        <a:t> whether administrative or engineering, are in place and operating as designed.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3" y="0"/>
            <a:ext cx="8280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Periodic assessment of HLPP performance</a:t>
            </a:r>
          </a:p>
          <a:p>
            <a:r>
              <a:rPr lang="en-CA" sz="2400" dirty="0" smtClean="0"/>
              <a:t>(</a:t>
            </a:r>
            <a:r>
              <a:rPr lang="en-CA" sz="2400" b="1" dirty="0" smtClean="0"/>
              <a:t>Visual inspection </a:t>
            </a:r>
            <a:r>
              <a:rPr lang="en-CA" sz="2400" dirty="0" smtClean="0"/>
              <a:t>CSA – Z1007-16, annex j, p.101 - suggested)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224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464430"/>
              </p:ext>
            </p:extLst>
          </p:nvPr>
        </p:nvGraphicFramePr>
        <p:xfrm>
          <a:off x="143507" y="913284"/>
          <a:ext cx="8928991" cy="398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576064"/>
                <a:gridCol w="576064"/>
                <a:gridCol w="2880319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Criteria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Yes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No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If</a:t>
                      </a:r>
                      <a:r>
                        <a:rPr lang="en-CA" baseline="0" dirty="0" smtClean="0"/>
                        <a:t> no, action or modification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Tell me about a change to production methods, equipment, operating conditions</a:t>
                      </a:r>
                      <a:r>
                        <a:rPr lang="en-CA" sz="1400" baseline="0" dirty="0" smtClean="0"/>
                        <a:t> or hours of operation that might affect noise exposure.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Have any changes in noise levels been noted? What are they?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Have any of the noise controls failed to operate</a:t>
                      </a:r>
                      <a:r>
                        <a:rPr lang="en-CA" sz="1400" baseline="0" dirty="0" smtClean="0"/>
                        <a:t> as usual?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Have any of the HPDs being used interfered with other PPE or communication?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Is the hearing protection being worn comfortable?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Was training regarding noise and the potential for hearing loss provided and understood?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Were the results of the most recent audiometric test results and recommendations provided in writing?</a:t>
                      </a:r>
                      <a:r>
                        <a:rPr lang="en-CA" sz="1400" baseline="0" dirty="0" smtClean="0"/>
                        <a:t> (Do not let them simply say that they know them?)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3" y="0"/>
            <a:ext cx="8280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Periodic assessment of HLPP performance </a:t>
            </a:r>
          </a:p>
          <a:p>
            <a:r>
              <a:rPr lang="en-CA" sz="2400" dirty="0" smtClean="0"/>
              <a:t>(</a:t>
            </a:r>
            <a:r>
              <a:rPr lang="en-CA" sz="2400" b="1" dirty="0" smtClean="0"/>
              <a:t>Worker interviews </a:t>
            </a:r>
            <a:r>
              <a:rPr lang="en-CA" sz="2400" dirty="0" smtClean="0"/>
              <a:t>CSA – Z1007-16, annex j, p.101 - suggested)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4227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345332"/>
            <a:ext cx="8229600" cy="37716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4000" b="1" dirty="0" smtClean="0"/>
              <a:t>Develop a program</a:t>
            </a:r>
          </a:p>
          <a:p>
            <a:pPr marL="0" indent="0">
              <a:buNone/>
            </a:pPr>
            <a:r>
              <a:rPr lang="en-CA" sz="2400" b="1" dirty="0" smtClean="0"/>
              <a:t>Important</a:t>
            </a:r>
            <a:r>
              <a:rPr lang="en-CA" sz="2400" dirty="0" smtClean="0"/>
              <a:t> - noise in the workplace must be managed through  </a:t>
            </a:r>
            <a:r>
              <a:rPr lang="en-CA" sz="2400" b="1" dirty="0" smtClean="0">
                <a:solidFill>
                  <a:schemeClr val="tx2"/>
                </a:solidFill>
              </a:rPr>
              <a:t>hearing loss prevention program (HLPP) management.</a:t>
            </a:r>
            <a:endParaRPr lang="en-CA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/>
              <a:t>A </a:t>
            </a:r>
            <a:r>
              <a:rPr lang="en-CA" sz="2400" b="1" dirty="0" smtClean="0"/>
              <a:t>new</a:t>
            </a:r>
            <a:r>
              <a:rPr lang="en-CA" sz="2400" dirty="0" smtClean="0"/>
              <a:t> Canadian Standards Association Standard </a:t>
            </a:r>
            <a:r>
              <a:rPr lang="en-CA" sz="2400" dirty="0" smtClean="0">
                <a:hlinkClick r:id="rId3"/>
              </a:rPr>
              <a:t>Z1007 – 16 </a:t>
            </a:r>
            <a:r>
              <a:rPr lang="en-CA" sz="2400" dirty="0" smtClean="0"/>
              <a:t>provides a framework / guidance for developing this program.</a:t>
            </a:r>
            <a:endParaRPr lang="en-CA" sz="2400" dirty="0"/>
          </a:p>
          <a:p>
            <a:pPr marL="0" indent="0">
              <a:buNone/>
            </a:pPr>
            <a:r>
              <a:rPr lang="en-CA" sz="2400" dirty="0" smtClean="0"/>
              <a:t>According to this the Standards </a:t>
            </a:r>
            <a:r>
              <a:rPr lang="en-CA" sz="2400" b="1" dirty="0" smtClean="0"/>
              <a:t>Australia Standard </a:t>
            </a:r>
            <a:r>
              <a:rPr lang="en-CA" sz="2400" dirty="0" smtClean="0"/>
              <a:t>AS/NZS 1269.0 was used as a </a:t>
            </a:r>
            <a:r>
              <a:rPr lang="en-CA" sz="2400" b="1" dirty="0" smtClean="0"/>
              <a:t>seed document </a:t>
            </a:r>
            <a:r>
              <a:rPr lang="en-CA" sz="2400" dirty="0" smtClean="0"/>
              <a:t>for developing part of this document.   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2326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74661"/>
              </p:ext>
            </p:extLst>
          </p:nvPr>
        </p:nvGraphicFramePr>
        <p:xfrm>
          <a:off x="467544" y="1938991"/>
          <a:ext cx="8280920" cy="2590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592288"/>
                <a:gridCol w="2952328"/>
              </a:tblGrid>
              <a:tr h="51797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AS/NZS</a:t>
                      </a:r>
                      <a:r>
                        <a:rPr lang="en-CA" sz="1400" baseline="0" dirty="0" smtClean="0"/>
                        <a:t> 1269.0 (2016)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Occupational Noise Management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Audit / assessment checklists</a:t>
                      </a:r>
                      <a:endParaRPr lang="en-CA" sz="1400" dirty="0"/>
                    </a:p>
                  </a:txBody>
                  <a:tcPr/>
                </a:tc>
              </a:tr>
              <a:tr h="517970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AS/NZS 1269.1 (2016 </a:t>
                      </a:r>
                      <a:r>
                        <a:rPr lang="en-CA" sz="1200" dirty="0" smtClean="0"/>
                        <a:t>reconfirmed</a:t>
                      </a:r>
                      <a:r>
                        <a:rPr lang="en-CA" sz="1400" dirty="0" smtClean="0"/>
                        <a:t>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Measurement and assessment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√</a:t>
                      </a:r>
                      <a:endParaRPr lang="en-CA" sz="14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AS/NZS 1269.2 (2005)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Noise control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/>
                        <a:t>√</a:t>
                      </a:r>
                    </a:p>
                    <a:p>
                      <a:pPr algn="ctr"/>
                      <a:endParaRPr lang="en-CA" sz="14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AS/NZS 1269.3 (2016 reconfirmed)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Hearing protector program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/>
                        <a:t>√</a:t>
                      </a:r>
                    </a:p>
                    <a:p>
                      <a:pPr algn="ctr"/>
                      <a:endParaRPr lang="en-CA" sz="14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AS/NZS 1269.4 (2014)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400" dirty="0" smtClean="0"/>
                        <a:t>Auditory assessment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 smtClean="0"/>
                        <a:t>√</a:t>
                      </a:r>
                    </a:p>
                    <a:p>
                      <a:pPr algn="ctr"/>
                      <a:endParaRPr lang="en-C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3" y="0"/>
            <a:ext cx="8280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Overall Program Evaluation </a:t>
            </a:r>
          </a:p>
          <a:p>
            <a:endParaRPr lang="en-CA" sz="2400" dirty="0"/>
          </a:p>
          <a:p>
            <a:r>
              <a:rPr lang="en-CA" sz="2400" dirty="0" smtClean="0"/>
              <a:t>Australian / New Zealand Standard AS/NZS 1269 provides comprehensive checklists that are useful to help meeting the requirements of the standard.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467543" y="4729708"/>
            <a:ext cx="6768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AS1269.0 “Audit each part of the overall program at least (annually)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92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644"/>
            <a:ext cx="8363272" cy="4053160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Any one can screen for noise - everyone is responsible!</a:t>
            </a:r>
          </a:p>
          <a:p>
            <a:r>
              <a:rPr lang="en-CA" sz="4400" b="1" dirty="0" smtClean="0"/>
              <a:t>It is about noise control - preferably at source.</a:t>
            </a:r>
          </a:p>
          <a:p>
            <a:pPr fontAlgn="base"/>
            <a:r>
              <a:rPr lang="en-CA" dirty="0" smtClean="0"/>
              <a:t>Don’t forget </a:t>
            </a:r>
            <a:r>
              <a:rPr lang="en-CA" dirty="0" smtClean="0">
                <a:solidFill>
                  <a:schemeClr val="tx2"/>
                </a:solidFill>
              </a:rPr>
              <a:t>International </a:t>
            </a:r>
            <a:r>
              <a:rPr lang="en-CA" dirty="0">
                <a:solidFill>
                  <a:schemeClr val="tx2"/>
                </a:solidFill>
              </a:rPr>
              <a:t>Noise Awareness Day </a:t>
            </a:r>
            <a:r>
              <a:rPr lang="en-CA" dirty="0" smtClean="0"/>
              <a:t>Wednesday</a:t>
            </a:r>
            <a:r>
              <a:rPr lang="en-CA" dirty="0"/>
              <a:t>, April 26, </a:t>
            </a:r>
            <a:r>
              <a:rPr lang="en-CA" dirty="0" smtClean="0"/>
              <a:t>2017 - OHCOW will have a noise data collection app. available by then. </a:t>
            </a:r>
            <a:endParaRPr lang="en-CA" sz="1600" dirty="0" smtClean="0"/>
          </a:p>
          <a:p>
            <a:pPr fontAlgn="base"/>
            <a:endParaRPr lang="en-CA" sz="1600" dirty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29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50015"/>
              </p:ext>
            </p:extLst>
          </p:nvPr>
        </p:nvGraphicFramePr>
        <p:xfrm>
          <a:off x="970510" y="340368"/>
          <a:ext cx="7777954" cy="529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7554"/>
                <a:gridCol w="3600400"/>
              </a:tblGrid>
              <a:tr h="517970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Organisation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Information and link</a:t>
                      </a:r>
                      <a:endParaRPr lang="en-CA" sz="1200" dirty="0"/>
                    </a:p>
                  </a:txBody>
                  <a:tcPr/>
                </a:tc>
              </a:tr>
              <a:tr h="339856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Canadian Centre for Occupational Health and Safety (CCOHS)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2"/>
                        </a:rPr>
                        <a:t>Canadian</a:t>
                      </a:r>
                      <a:r>
                        <a:rPr lang="en-CA" sz="1200" baseline="0" dirty="0" smtClean="0">
                          <a:hlinkClick r:id="rId2"/>
                        </a:rPr>
                        <a:t> legislative context</a:t>
                      </a:r>
                      <a:endParaRPr lang="en-CA" sz="12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WorkSafeBC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3"/>
                        </a:rPr>
                        <a:t>Noise</a:t>
                      </a:r>
                      <a:endParaRPr lang="en-CA" sz="12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Health Canada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4"/>
                        </a:rPr>
                        <a:t>Recommendation on buying quiet equipment</a:t>
                      </a:r>
                      <a:endParaRPr lang="en-CA" sz="12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NIOSH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5"/>
                        </a:rPr>
                        <a:t>Noise and hearing loss prevention</a:t>
                      </a:r>
                      <a:endParaRPr lang="en-CA" sz="12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NIOSH 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6"/>
                        </a:rPr>
                        <a:t>Controls </a:t>
                      </a:r>
                      <a:r>
                        <a:rPr lang="en-CA" sz="1200" baseline="0" dirty="0" smtClean="0">
                          <a:hlinkClick r:id="rId6"/>
                        </a:rPr>
                        <a:t> for noise exposure</a:t>
                      </a:r>
                      <a:endParaRPr lang="en-CA" sz="12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NIOSH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7"/>
                        </a:rPr>
                        <a:t>Protecting workers that are exposed to exceptionally high noise levels</a:t>
                      </a:r>
                      <a:r>
                        <a:rPr lang="en-CA" sz="1200" dirty="0" smtClean="0"/>
                        <a:t> (Firing Ranges)</a:t>
                      </a:r>
                      <a:endParaRPr lang="en-CA" sz="1200" dirty="0"/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IRRST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8"/>
                        </a:rPr>
                        <a:t>IRRST Report R-747, Effect of chemical substances on hearing – interactions with noise</a:t>
                      </a:r>
                      <a:endParaRPr lang="en-CA" sz="1200" dirty="0"/>
                    </a:p>
                  </a:txBody>
                  <a:tcPr/>
                </a:tc>
              </a:tr>
              <a:tr h="299072">
                <a:tc>
                  <a:txBody>
                    <a:bodyPr/>
                    <a:lstStyle/>
                    <a:p>
                      <a:r>
                        <a:rPr lang="fr-FR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Institut National de Santé Publique du Québec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Effects of Workplace Noise during Pregnancy</a:t>
                      </a:r>
                      <a:r>
                        <a:rPr lang="en-CA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(French)</a:t>
                      </a:r>
                      <a:endParaRPr lang="en-CA" sz="12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99072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Safe Work Australia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Managing Noise and Preventing Hearing Loss at Work</a:t>
                      </a:r>
                      <a:endParaRPr lang="en-CA" sz="12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704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AIOH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11"/>
                        </a:rPr>
                        <a:t>Position paper – Occupational Noise and its Potential for Health Issues</a:t>
                      </a:r>
                      <a:endParaRPr lang="en-CA" sz="1200" dirty="0"/>
                    </a:p>
                  </a:txBody>
                  <a:tcPr/>
                </a:tc>
              </a:tr>
              <a:tr h="334888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Howard </a:t>
                      </a:r>
                      <a:r>
                        <a:rPr lang="en-CA" sz="1200" dirty="0" err="1" smtClean="0"/>
                        <a:t>Leight</a:t>
                      </a:r>
                      <a:r>
                        <a:rPr lang="en-CA" sz="1200" dirty="0" smtClean="0"/>
                        <a:t>  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12"/>
                        </a:rPr>
                        <a:t>The VeriPRO system </a:t>
                      </a:r>
                      <a:endParaRPr lang="en-CA" sz="1200" dirty="0"/>
                    </a:p>
                  </a:txBody>
                  <a:tcPr/>
                </a:tc>
              </a:tr>
              <a:tr h="371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smtClean="0"/>
                        <a:t>3M </a:t>
                      </a:r>
                    </a:p>
                    <a:p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dirty="0" smtClean="0">
                          <a:hlinkClick r:id="rId13"/>
                        </a:rPr>
                        <a:t>Hearing Conservation</a:t>
                      </a:r>
                      <a:endParaRPr lang="en-CA" sz="1200" dirty="0" smtClean="0"/>
                    </a:p>
                    <a:p>
                      <a:endParaRPr lang="en-CA" sz="1200" dirty="0"/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r>
                        <a:rPr lang="en-CA" sz="1200" dirty="0" smtClean="0"/>
                        <a:t>3M</a:t>
                      </a:r>
                      <a:endParaRPr lang="en-C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200" dirty="0" smtClean="0">
                          <a:hlinkClick r:id="rId14"/>
                        </a:rPr>
                        <a:t>3M™ E‐A‐</a:t>
                      </a:r>
                      <a:r>
                        <a:rPr lang="en-CA" sz="1200" dirty="0" err="1" smtClean="0">
                          <a:hlinkClick r:id="rId14"/>
                        </a:rPr>
                        <a:t>Rfit</a:t>
                      </a:r>
                      <a:r>
                        <a:rPr lang="en-CA" sz="1200" dirty="0" smtClean="0">
                          <a:hlinkClick r:id="rId14"/>
                        </a:rPr>
                        <a:t>™ Validation System  </a:t>
                      </a:r>
                      <a:endParaRPr lang="en-CA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3" y="0"/>
            <a:ext cx="82809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Additional resources links: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7727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409228"/>
            <a:ext cx="8229600" cy="325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b="1" dirty="0" smtClean="0"/>
              <a:t>Questions? </a:t>
            </a:r>
          </a:p>
          <a:p>
            <a:pPr marL="0" indent="0">
              <a:buNone/>
            </a:pPr>
            <a:endParaRPr lang="en-CA" sz="2600" dirty="0" smtClean="0"/>
          </a:p>
          <a:p>
            <a:pPr marL="0" indent="0">
              <a:buNone/>
            </a:pPr>
            <a:r>
              <a:rPr lang="en-CA" sz="2600" dirty="0" smtClean="0"/>
              <a:t>Kevin Hedges, CIH, COH </a:t>
            </a:r>
          </a:p>
          <a:p>
            <a:pPr marL="0" indent="0">
              <a:buNone/>
            </a:pPr>
            <a:r>
              <a:rPr lang="en-CA" sz="2600" dirty="0"/>
              <a:t>email: </a:t>
            </a:r>
            <a:r>
              <a:rPr lang="en-CA" sz="2600" dirty="0" smtClean="0">
                <a:hlinkClick r:id="rId3"/>
              </a:rPr>
              <a:t>khedges@ohcow.on.ca</a:t>
            </a:r>
            <a:endParaRPr lang="en-CA" sz="2600" dirty="0" smtClean="0"/>
          </a:p>
          <a:p>
            <a:pPr marL="0" indent="0">
              <a:buNone/>
            </a:pPr>
            <a:r>
              <a:rPr lang="en-CA" sz="2600" dirty="0" smtClean="0"/>
              <a:t>Occupational Hygienist – Sudbury ON, Canada</a:t>
            </a:r>
          </a:p>
          <a:p>
            <a:pPr marL="0" indent="0">
              <a:buNone/>
            </a:pPr>
            <a:r>
              <a:rPr lang="en-CA" sz="2600" dirty="0" smtClean="0">
                <a:hlinkClick r:id="rId4"/>
              </a:rPr>
              <a:t>OHCOW</a:t>
            </a:r>
            <a:endParaRPr lang="en-CA" sz="2600" dirty="0" smtClean="0"/>
          </a:p>
          <a:p>
            <a:pPr marL="0" indent="0">
              <a:buNone/>
            </a:pPr>
            <a:endParaRPr lang="en-CA" sz="4000" dirty="0" smtClean="0"/>
          </a:p>
          <a:p>
            <a:pPr marL="0" indent="0">
              <a:buNone/>
            </a:pP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6833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400" dirty="0" smtClean="0"/>
              <a:t>CSA Z1007 – 16: Hearing loss prevention program (HLPP) Management – </a:t>
            </a:r>
            <a:r>
              <a:rPr lang="en-CA" sz="2400" b="1" dirty="0" smtClean="0">
                <a:solidFill>
                  <a:schemeClr val="tx2"/>
                </a:solidFill>
              </a:rPr>
              <a:t>Note there are different elements of a hearing loss prevention program</a:t>
            </a:r>
            <a:endParaRPr lang="en-CA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7363" t="20032" r="18327" b="25941"/>
          <a:stretch/>
        </p:blipFill>
        <p:spPr bwMode="auto">
          <a:xfrm>
            <a:off x="1403648" y="1360885"/>
            <a:ext cx="6480720" cy="3836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522282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Canadian Standards Association – Hearing loss prevention program (HLPP) Z1007 - 16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073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58" y="28476"/>
            <a:ext cx="20157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What is noise?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7896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4282" y="157428"/>
            <a:ext cx="7147718" cy="480218"/>
          </a:xfrm>
        </p:spPr>
        <p:txBody>
          <a:bodyPr>
            <a:normAutofit fontScale="90000"/>
          </a:bodyPr>
          <a:lstStyle/>
          <a:p>
            <a:r>
              <a:rPr lang="en-US" altLang="en-US" sz="2667" dirty="0"/>
              <a:t>Properties of </a:t>
            </a:r>
            <a:r>
              <a:rPr lang="en-US" altLang="en-US" sz="2667" dirty="0" smtClean="0"/>
              <a:t>Sound</a:t>
            </a:r>
            <a:endParaRPr lang="en-AU" altLang="en-US" sz="2667" dirty="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1520" y="877094"/>
            <a:ext cx="80246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en-US" sz="2000" b="1" dirty="0"/>
              <a:t>There is more than one way to measure </a:t>
            </a:r>
            <a:r>
              <a:rPr lang="en-AU" altLang="en-US" sz="2000" b="1" dirty="0" smtClean="0"/>
              <a:t>Amplitude (loudness) </a:t>
            </a:r>
          </a:p>
          <a:p>
            <a:pPr eaLnBrk="1" hangingPunct="1"/>
            <a:endParaRPr lang="en-AU" altLang="en-US" sz="2000" b="1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3615" b="2966"/>
          <a:stretch>
            <a:fillRect/>
          </a:stretch>
        </p:blipFill>
        <p:spPr bwMode="auto">
          <a:xfrm>
            <a:off x="1979712" y="1417340"/>
            <a:ext cx="6072188" cy="398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843808" y="2137420"/>
            <a:ext cx="1584176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43808" y="17773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Wavelength</a:t>
            </a:r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1870023" y="4980213"/>
            <a:ext cx="2393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OH.learning.com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65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</TotalTime>
  <Words>2147</Words>
  <Application>Microsoft Office PowerPoint</Application>
  <PresentationFormat>On-screen Show (16:10)</PresentationFormat>
  <Paragraphs>311</Paragraphs>
  <Slides>63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Signika</vt:lpstr>
      <vt:lpstr>Symbol</vt:lpstr>
      <vt:lpstr>Tahoma</vt:lpstr>
      <vt:lpstr>Times New Roman</vt:lpstr>
      <vt:lpstr>Office Theme</vt:lpstr>
      <vt:lpstr>A&amp;L Express Graphic</vt:lpstr>
      <vt:lpstr>   Noise:   Health Effects and Methods to Reduce Exposure – What can we do!</vt:lpstr>
      <vt:lpstr>PowerPoint Presentation</vt:lpstr>
      <vt:lpstr>Objectives of presentation</vt:lpstr>
      <vt:lpstr>PowerPoint Presentation</vt:lpstr>
      <vt:lpstr>PowerPoint Presentation</vt:lpstr>
      <vt:lpstr>PowerPoint Presentation</vt:lpstr>
      <vt:lpstr>CSA Z1007 – 16: Hearing loss prevention program (HLPP) Management – Note there are different elements of a hearing loss prevention program</vt:lpstr>
      <vt:lpstr>PowerPoint Presentation</vt:lpstr>
      <vt:lpstr>Properties of Sound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Statistics</vt:lpstr>
      <vt:lpstr>PowerPoint Presentation</vt:lpstr>
      <vt:lpstr>PowerPoint Presentation</vt:lpstr>
      <vt:lpstr>PowerPoint Presentation</vt:lpstr>
      <vt:lpstr>Legislation (Ontario)</vt:lpstr>
      <vt:lpstr>PowerPoint Presentation</vt:lpstr>
      <vt:lpstr>PowerPoint Presentation</vt:lpstr>
      <vt:lpstr>PowerPoint Presentation</vt:lpstr>
      <vt:lpstr>What activity is effective?</vt:lpstr>
      <vt:lpstr>What gets measured gets noticed. What gets noticed gets action!</vt:lpstr>
      <vt:lpstr>Hazard communication</vt:lpstr>
      <vt:lpstr>PowerPoint Presentation</vt:lpstr>
      <vt:lpstr> anyone can screen for hazardous noise….. to indicate that there is problem – good for “before” and “after” controls are implemented </vt:lpstr>
      <vt:lpstr>PowerPoint Presentation</vt:lpstr>
      <vt:lpstr>solution:  on-line calculator …</vt:lpstr>
      <vt:lpstr>PowerPoint Presentation</vt:lpstr>
      <vt:lpstr>PowerPoint Presentation</vt:lpstr>
      <vt:lpstr>Videos / tools / apps</vt:lpstr>
      <vt:lpstr>app to measure reverberation</vt:lpstr>
      <vt:lpstr>Online Audiometric test:</vt:lpstr>
      <vt:lpstr>Prevention Opportunities</vt:lpstr>
      <vt:lpstr>“Buy Quiet”</vt:lpstr>
      <vt:lpstr>Think about pathways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most common used solution to noise concerns?</vt:lpstr>
      <vt:lpstr>effectiveness of hearing protectors</vt:lpstr>
      <vt:lpstr>effectiveness of hearing protectors</vt:lpstr>
      <vt:lpstr>Whatever way you look at it, this is not the permanent solution!</vt:lpstr>
      <vt:lpstr>PowerPoint Presentation</vt:lpstr>
      <vt:lpstr>PowerPoint Presentation</vt:lpstr>
      <vt:lpstr>PowerPoint Presentation</vt:lpstr>
      <vt:lpstr>Crowd-source dB(A) levels: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</dc:creator>
  <cp:lastModifiedBy>oneilll</cp:lastModifiedBy>
  <cp:revision>170</cp:revision>
  <cp:lastPrinted>2017-02-27T14:10:08Z</cp:lastPrinted>
  <dcterms:created xsi:type="dcterms:W3CDTF">2016-09-21T19:20:48Z</dcterms:created>
  <dcterms:modified xsi:type="dcterms:W3CDTF">2017-03-02T14:14:33Z</dcterms:modified>
</cp:coreProperties>
</file>