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handoutMasterIdLst>
    <p:handoutMasterId r:id="rId39"/>
  </p:handoutMasterIdLst>
  <p:sldIdLst>
    <p:sldId id="256" r:id="rId2"/>
    <p:sldId id="305" r:id="rId3"/>
    <p:sldId id="387" r:id="rId4"/>
    <p:sldId id="321" r:id="rId5"/>
    <p:sldId id="323" r:id="rId6"/>
    <p:sldId id="331" r:id="rId7"/>
    <p:sldId id="369" r:id="rId8"/>
    <p:sldId id="330" r:id="rId9"/>
    <p:sldId id="339" r:id="rId10"/>
    <p:sldId id="332" r:id="rId11"/>
    <p:sldId id="361" r:id="rId12"/>
    <p:sldId id="362" r:id="rId13"/>
    <p:sldId id="365" r:id="rId14"/>
    <p:sldId id="372" r:id="rId15"/>
    <p:sldId id="333" r:id="rId16"/>
    <p:sldId id="334" r:id="rId17"/>
    <p:sldId id="341" r:id="rId18"/>
    <p:sldId id="355" r:id="rId19"/>
    <p:sldId id="376" r:id="rId20"/>
    <p:sldId id="359" r:id="rId21"/>
    <p:sldId id="368" r:id="rId22"/>
    <p:sldId id="345" r:id="rId23"/>
    <p:sldId id="378" r:id="rId24"/>
    <p:sldId id="394" r:id="rId25"/>
    <p:sldId id="395" r:id="rId26"/>
    <p:sldId id="383" r:id="rId27"/>
    <p:sldId id="384" r:id="rId28"/>
    <p:sldId id="392" r:id="rId29"/>
    <p:sldId id="393" r:id="rId30"/>
    <p:sldId id="385" r:id="rId31"/>
    <p:sldId id="386" r:id="rId32"/>
    <p:sldId id="391" r:id="rId33"/>
    <p:sldId id="390" r:id="rId34"/>
    <p:sldId id="388" r:id="rId35"/>
    <p:sldId id="389" r:id="rId36"/>
    <p:sldId id="396" r:id="rId3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ailiff" initials="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99" autoAdjust="0"/>
    <p:restoredTop sz="94158" autoAdjust="0"/>
  </p:normalViewPr>
  <p:slideViewPr>
    <p:cSldViewPr>
      <p:cViewPr varScale="1">
        <p:scale>
          <a:sx n="109" d="100"/>
          <a:sy n="109" d="100"/>
        </p:scale>
        <p:origin x="1704"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3" d="100"/>
          <a:sy n="73" d="100"/>
        </p:scale>
        <p:origin x="-2384" y="1384"/>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CA" b="1" dirty="0" smtClean="0">
                <a:latin typeface="Gill Sans MT" panose="020B0502020104020203" pitchFamily="34" charset="0"/>
              </a:rPr>
              <a:t>Workers’ Compensation Law Training</a:t>
            </a:r>
          </a:p>
          <a:p>
            <a:r>
              <a:rPr lang="en-CA" dirty="0" smtClean="0">
                <a:latin typeface="Gill Sans MT" panose="020B0502020104020203" pitchFamily="34" charset="0"/>
              </a:rPr>
              <a:t>IAVGO Community Legal Clinic</a:t>
            </a:r>
            <a:endParaRPr lang="en-CA" dirty="0">
              <a:latin typeface="Gill Sans MT" panose="020B0502020104020203" pitchFamily="34" charset="0"/>
            </a:endParaRP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r>
              <a:rPr lang="en-CA" dirty="0" smtClean="0">
                <a:latin typeface="Gill Sans MT" panose="020B0502020104020203" pitchFamily="34" charset="0"/>
              </a:rPr>
              <a:t>September 2016</a:t>
            </a:r>
            <a:endParaRPr lang="en-CA" dirty="0">
              <a:latin typeface="Gill Sans MT" panose="020B0502020104020203" pitchFamily="34" charset="0"/>
            </a:endParaRP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CA"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4AE79798-9919-4A32-B38D-32511ABB18B0}" type="slidenum">
              <a:rPr lang="en-CA" smtClean="0">
                <a:latin typeface="Gill Sans MT" panose="020B0502020104020203" pitchFamily="34" charset="0"/>
              </a:rPr>
              <a:pPr/>
              <a:t>‹#›</a:t>
            </a:fld>
            <a:endParaRPr lang="en-CA" dirty="0">
              <a:latin typeface="Gill Sans MT" panose="020B0502020104020203" pitchFamily="34" charset="0"/>
            </a:endParaRPr>
          </a:p>
        </p:txBody>
      </p:sp>
    </p:spTree>
    <p:extLst>
      <p:ext uri="{BB962C8B-B14F-4D97-AF65-F5344CB8AC3E}">
        <p14:creationId xmlns:p14="http://schemas.microsoft.com/office/powerpoint/2010/main" val="29076586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CA"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8B7FD66-A3A7-4C51-9A00-21E7547FB3C5}" type="datetimeFigureOut">
              <a:rPr lang="en-CA" smtClean="0"/>
              <a:pPr/>
              <a:t>16/02/2017</a:t>
            </a:fld>
            <a:endParaRPr lang="en-CA"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CA"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CA"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9A969E9-6C8C-4FB1-8603-A4C3639EFB9E}" type="slidenum">
              <a:rPr lang="en-CA" smtClean="0"/>
              <a:pPr/>
              <a:t>‹#›</a:t>
            </a:fld>
            <a:endParaRPr lang="en-CA" dirty="0"/>
          </a:p>
        </p:txBody>
      </p:sp>
    </p:spTree>
    <p:extLst>
      <p:ext uri="{BB962C8B-B14F-4D97-AF65-F5344CB8AC3E}">
        <p14:creationId xmlns:p14="http://schemas.microsoft.com/office/powerpoint/2010/main" val="40301070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9A969E9-6C8C-4FB1-8603-A4C3639EFB9E}" type="slidenum">
              <a:rPr lang="en-CA" smtClean="0"/>
              <a:pPr/>
              <a:t>1</a:t>
            </a:fld>
            <a:endParaRPr lang="en-CA" dirty="0"/>
          </a:p>
        </p:txBody>
      </p:sp>
    </p:spTree>
    <p:extLst>
      <p:ext uri="{BB962C8B-B14F-4D97-AF65-F5344CB8AC3E}">
        <p14:creationId xmlns:p14="http://schemas.microsoft.com/office/powerpoint/2010/main" val="28716809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bwMode="auto">
          <a:noFill/>
          <a:ln>
            <a:solidFill>
              <a:srgbClr val="000000"/>
            </a:solidFill>
            <a:miter lim="800000"/>
            <a:headEnd/>
            <a:tailEnd/>
          </a:ln>
        </p:spPr>
      </p:sp>
      <p:sp>
        <p:nvSpPr>
          <p:cNvPr id="103427" name="Notes Placeholder 2"/>
          <p:cNvSpPr>
            <a:spLocks noGrp="1"/>
          </p:cNvSpPr>
          <p:nvPr>
            <p:ph type="body" idx="1"/>
          </p:nvPr>
        </p:nvSpPr>
        <p:spPr bwMode="auto">
          <a:noFill/>
        </p:spPr>
        <p:txBody>
          <a:bodyPr/>
          <a:lstStyle/>
          <a:p>
            <a:pPr eaLnBrk="1" hangingPunct="1">
              <a:spcBef>
                <a:spcPct val="0"/>
              </a:spcBef>
            </a:pPr>
            <a:endParaRPr lang="en-US"/>
          </a:p>
        </p:txBody>
      </p:sp>
      <p:sp>
        <p:nvSpPr>
          <p:cNvPr id="103428" name="Slide Number Placeholder 3"/>
          <p:cNvSpPr>
            <a:spLocks noGrp="1"/>
          </p:cNvSpPr>
          <p:nvPr>
            <p:ph type="sldNum" sz="quarter" idx="5"/>
          </p:nvPr>
        </p:nvSpPr>
        <p:spPr bwMode="auto">
          <a:noFill/>
          <a:ln>
            <a:miter lim="800000"/>
            <a:headEnd/>
            <a:tailEnd/>
          </a:ln>
        </p:spPr>
        <p:txBody>
          <a:bodyPr/>
          <a:lstStyle/>
          <a:p>
            <a:fld id="{CDD7B939-F1A1-EC40-B0DB-1B2D66F9370A}" type="slidenum">
              <a:rPr lang="en-CA">
                <a:latin typeface="Arial" pitchFamily="-110" charset="0"/>
                <a:ea typeface="Arial" pitchFamily="-110" charset="0"/>
                <a:cs typeface="Arial" pitchFamily="-110" charset="0"/>
              </a:rPr>
              <a:pPr/>
              <a:t>26</a:t>
            </a:fld>
            <a:endParaRPr lang="en-CA">
              <a:latin typeface="Arial" pitchFamily="-110" charset="0"/>
              <a:ea typeface="Arial" pitchFamily="-110" charset="0"/>
              <a:cs typeface="Arial" pitchFamily="-110" charset="0"/>
            </a:endParaRPr>
          </a:p>
        </p:txBody>
      </p:sp>
    </p:spTree>
    <p:extLst>
      <p:ext uri="{BB962C8B-B14F-4D97-AF65-F5344CB8AC3E}">
        <p14:creationId xmlns:p14="http://schemas.microsoft.com/office/powerpoint/2010/main" val="479747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822941F1-4CA4-4FCC-A45C-36AFE7AF3210}" type="datetimeFigureOut">
              <a:rPr lang="en-CA" smtClean="0"/>
              <a:pPr/>
              <a:t>16/02/2017</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2CAABEE8-05B2-4A11-A24B-30BCE4BF190B}" type="slidenum">
              <a:rPr lang="en-CA" smtClean="0"/>
              <a:pPr/>
              <a:t>‹#›</a:t>
            </a:fld>
            <a:endParaRPr lang="en-CA" dirty="0"/>
          </a:p>
        </p:txBody>
      </p:sp>
    </p:spTree>
    <p:extLst>
      <p:ext uri="{BB962C8B-B14F-4D97-AF65-F5344CB8AC3E}">
        <p14:creationId xmlns:p14="http://schemas.microsoft.com/office/powerpoint/2010/main" val="2719747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822941F1-4CA4-4FCC-A45C-36AFE7AF3210}" type="datetimeFigureOut">
              <a:rPr lang="en-CA" smtClean="0"/>
              <a:pPr/>
              <a:t>16/02/2017</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2CAABEE8-05B2-4A11-A24B-30BCE4BF190B}" type="slidenum">
              <a:rPr lang="en-CA" smtClean="0"/>
              <a:pPr/>
              <a:t>‹#›</a:t>
            </a:fld>
            <a:endParaRPr lang="en-CA" dirty="0"/>
          </a:p>
        </p:txBody>
      </p:sp>
    </p:spTree>
    <p:extLst>
      <p:ext uri="{BB962C8B-B14F-4D97-AF65-F5344CB8AC3E}">
        <p14:creationId xmlns:p14="http://schemas.microsoft.com/office/powerpoint/2010/main" val="3014067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822941F1-4CA4-4FCC-A45C-36AFE7AF3210}" type="datetimeFigureOut">
              <a:rPr lang="en-CA" smtClean="0"/>
              <a:pPr/>
              <a:t>16/02/2017</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2CAABEE8-05B2-4A11-A24B-30BCE4BF190B}" type="slidenum">
              <a:rPr lang="en-CA" smtClean="0"/>
              <a:pPr/>
              <a:t>‹#›</a:t>
            </a:fld>
            <a:endParaRPr lang="en-CA" dirty="0"/>
          </a:p>
        </p:txBody>
      </p:sp>
    </p:spTree>
    <p:extLst>
      <p:ext uri="{BB962C8B-B14F-4D97-AF65-F5344CB8AC3E}">
        <p14:creationId xmlns:p14="http://schemas.microsoft.com/office/powerpoint/2010/main" val="336906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822941F1-4CA4-4FCC-A45C-36AFE7AF3210}" type="datetimeFigureOut">
              <a:rPr lang="en-CA" smtClean="0"/>
              <a:pPr/>
              <a:t>16/02/2017</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2CAABEE8-05B2-4A11-A24B-30BCE4BF190B}" type="slidenum">
              <a:rPr lang="en-CA" smtClean="0"/>
              <a:pPr/>
              <a:t>‹#›</a:t>
            </a:fld>
            <a:endParaRPr lang="en-CA" dirty="0"/>
          </a:p>
        </p:txBody>
      </p:sp>
    </p:spTree>
    <p:extLst>
      <p:ext uri="{BB962C8B-B14F-4D97-AF65-F5344CB8AC3E}">
        <p14:creationId xmlns:p14="http://schemas.microsoft.com/office/powerpoint/2010/main" val="3677141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2941F1-4CA4-4FCC-A45C-36AFE7AF3210}" type="datetimeFigureOut">
              <a:rPr lang="en-CA" smtClean="0"/>
              <a:pPr/>
              <a:t>16/02/2017</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2CAABEE8-05B2-4A11-A24B-30BCE4BF190B}" type="slidenum">
              <a:rPr lang="en-CA" smtClean="0"/>
              <a:pPr/>
              <a:t>‹#›</a:t>
            </a:fld>
            <a:endParaRPr lang="en-CA" dirty="0"/>
          </a:p>
        </p:txBody>
      </p:sp>
    </p:spTree>
    <p:extLst>
      <p:ext uri="{BB962C8B-B14F-4D97-AF65-F5344CB8AC3E}">
        <p14:creationId xmlns:p14="http://schemas.microsoft.com/office/powerpoint/2010/main" val="2631897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822941F1-4CA4-4FCC-A45C-36AFE7AF3210}" type="datetimeFigureOut">
              <a:rPr lang="en-CA" smtClean="0"/>
              <a:pPr/>
              <a:t>16/02/2017</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2CAABEE8-05B2-4A11-A24B-30BCE4BF190B}" type="slidenum">
              <a:rPr lang="en-CA" smtClean="0"/>
              <a:pPr/>
              <a:t>‹#›</a:t>
            </a:fld>
            <a:endParaRPr lang="en-CA" dirty="0"/>
          </a:p>
        </p:txBody>
      </p:sp>
    </p:spTree>
    <p:extLst>
      <p:ext uri="{BB962C8B-B14F-4D97-AF65-F5344CB8AC3E}">
        <p14:creationId xmlns:p14="http://schemas.microsoft.com/office/powerpoint/2010/main" val="1640252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822941F1-4CA4-4FCC-A45C-36AFE7AF3210}" type="datetimeFigureOut">
              <a:rPr lang="en-CA" smtClean="0"/>
              <a:pPr/>
              <a:t>16/02/2017</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2CAABEE8-05B2-4A11-A24B-30BCE4BF190B}" type="slidenum">
              <a:rPr lang="en-CA" smtClean="0"/>
              <a:pPr/>
              <a:t>‹#›</a:t>
            </a:fld>
            <a:endParaRPr lang="en-CA" dirty="0"/>
          </a:p>
        </p:txBody>
      </p:sp>
    </p:spTree>
    <p:extLst>
      <p:ext uri="{BB962C8B-B14F-4D97-AF65-F5344CB8AC3E}">
        <p14:creationId xmlns:p14="http://schemas.microsoft.com/office/powerpoint/2010/main" val="4016342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822941F1-4CA4-4FCC-A45C-36AFE7AF3210}" type="datetimeFigureOut">
              <a:rPr lang="en-CA" smtClean="0"/>
              <a:pPr/>
              <a:t>16/02/2017</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2CAABEE8-05B2-4A11-A24B-30BCE4BF190B}" type="slidenum">
              <a:rPr lang="en-CA" smtClean="0"/>
              <a:pPr/>
              <a:t>‹#›</a:t>
            </a:fld>
            <a:endParaRPr lang="en-CA" dirty="0"/>
          </a:p>
        </p:txBody>
      </p:sp>
    </p:spTree>
    <p:extLst>
      <p:ext uri="{BB962C8B-B14F-4D97-AF65-F5344CB8AC3E}">
        <p14:creationId xmlns:p14="http://schemas.microsoft.com/office/powerpoint/2010/main" val="1678040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2941F1-4CA4-4FCC-A45C-36AFE7AF3210}" type="datetimeFigureOut">
              <a:rPr lang="en-CA" smtClean="0"/>
              <a:pPr/>
              <a:t>16/02/2017</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2CAABEE8-05B2-4A11-A24B-30BCE4BF190B}" type="slidenum">
              <a:rPr lang="en-CA" smtClean="0"/>
              <a:pPr/>
              <a:t>‹#›</a:t>
            </a:fld>
            <a:endParaRPr lang="en-CA" dirty="0"/>
          </a:p>
        </p:txBody>
      </p:sp>
    </p:spTree>
    <p:extLst>
      <p:ext uri="{BB962C8B-B14F-4D97-AF65-F5344CB8AC3E}">
        <p14:creationId xmlns:p14="http://schemas.microsoft.com/office/powerpoint/2010/main" val="3576005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2941F1-4CA4-4FCC-A45C-36AFE7AF3210}" type="datetimeFigureOut">
              <a:rPr lang="en-CA" smtClean="0"/>
              <a:pPr/>
              <a:t>16/02/2017</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2CAABEE8-05B2-4A11-A24B-30BCE4BF190B}" type="slidenum">
              <a:rPr lang="en-CA" smtClean="0"/>
              <a:pPr/>
              <a:t>‹#›</a:t>
            </a:fld>
            <a:endParaRPr lang="en-CA" dirty="0"/>
          </a:p>
        </p:txBody>
      </p:sp>
    </p:spTree>
    <p:extLst>
      <p:ext uri="{BB962C8B-B14F-4D97-AF65-F5344CB8AC3E}">
        <p14:creationId xmlns:p14="http://schemas.microsoft.com/office/powerpoint/2010/main" val="3441599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2941F1-4CA4-4FCC-A45C-36AFE7AF3210}" type="datetimeFigureOut">
              <a:rPr lang="en-CA" smtClean="0"/>
              <a:pPr/>
              <a:t>16/02/2017</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2CAABEE8-05B2-4A11-A24B-30BCE4BF190B}" type="slidenum">
              <a:rPr lang="en-CA" smtClean="0"/>
              <a:pPr/>
              <a:t>‹#›</a:t>
            </a:fld>
            <a:endParaRPr lang="en-CA" dirty="0"/>
          </a:p>
        </p:txBody>
      </p:sp>
    </p:spTree>
    <p:extLst>
      <p:ext uri="{BB962C8B-B14F-4D97-AF65-F5344CB8AC3E}">
        <p14:creationId xmlns:p14="http://schemas.microsoft.com/office/powerpoint/2010/main" val="511648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2941F1-4CA4-4FCC-A45C-36AFE7AF3210}" type="datetimeFigureOut">
              <a:rPr lang="en-CA" smtClean="0"/>
              <a:pPr/>
              <a:t>16/02/2017</a:t>
            </a:fld>
            <a:endParaRPr lang="en-CA"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AABEE8-05B2-4A11-A24B-30BCE4BF190B}" type="slidenum">
              <a:rPr lang="en-CA" smtClean="0"/>
              <a:pPr/>
              <a:t>‹#›</a:t>
            </a:fld>
            <a:endParaRPr lang="en-CA" dirty="0"/>
          </a:p>
        </p:txBody>
      </p:sp>
    </p:spTree>
    <p:extLst>
      <p:ext uri="{BB962C8B-B14F-4D97-AF65-F5344CB8AC3E}">
        <p14:creationId xmlns:p14="http://schemas.microsoft.com/office/powerpoint/2010/main" val="2560569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iavgo.org/wp-content/uploads/2013/11/new-surveillance-guideline-WSIB-2015.pdf"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www.canlii.org/en/on/laws/stat/so-1997-c-16-sch-a/latest/so-1997-c-16-sch-a.html#sec13subsec5_smooth" TargetMode="External"/><Relationship Id="rId3" Type="http://schemas.openxmlformats.org/officeDocument/2006/relationships/hyperlink" Target="https://www.canlii.org/en/ca/laws/stat/schedule-b-to-the-canada-act-1982-uk-1982-c-11/latest/schedule-b-to-the-canada-act-1982-uk-1982-c-11.html#sec15_smooth" TargetMode="External"/><Relationship Id="rId7" Type="http://schemas.openxmlformats.org/officeDocument/2006/relationships/hyperlink" Target="https://www.canlii.org/en/on/laws/stat/so-1997-c-16-sch-a/latest/so-1997-c-16-sch-a.html#sec13subsec4_smooth" TargetMode="External"/><Relationship Id="rId2" Type="http://schemas.openxmlformats.org/officeDocument/2006/relationships/hyperlink" Target="https://www.canlii.org/en/on/laws/stat/so-1997-c-16-sch-a/latest/so-1997-c-16-sch-a.html" TargetMode="External"/><Relationship Id="rId1" Type="http://schemas.openxmlformats.org/officeDocument/2006/relationships/slideLayout" Target="../slideLayouts/slideLayout2.xml"/><Relationship Id="rId6" Type="http://schemas.openxmlformats.org/officeDocument/2006/relationships/hyperlink" Target="https://www.canlii.org/en/ca/laws/stat/schedule-b-to-the-canada-act-1982-uk-1982-c-11/latest/schedule-b-to-the-canada-act-1982-uk-1982-c-11.html#sec52subsec1_smooth" TargetMode="External"/><Relationship Id="rId5" Type="http://schemas.openxmlformats.org/officeDocument/2006/relationships/hyperlink" Target="https://www.canlii.org/en/ca/laws/stat/schedule-b-to-the-canada-act-1982-uk-1982-c-11/latest/schedule-b-to-the-canada-act-1982-uk-1982-c-11.html#sec1_smooth" TargetMode="External"/><Relationship Id="rId4" Type="http://schemas.openxmlformats.org/officeDocument/2006/relationships/hyperlink" Target="https://www.canlii.org/en/ca/laws/stat/schedule-b-to-the-canada-act-1982-uk-1982-c-11/latest/schedule-b-to-the-canada-act-1982-uk-1982-c-11.html"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b="1" dirty="0" smtClean="0"/>
              <a:t>Mental stress updates and psychological entitlement </a:t>
            </a:r>
            <a:endParaRPr lang="en-CA" b="1" dirty="0"/>
          </a:p>
        </p:txBody>
      </p:sp>
      <p:sp>
        <p:nvSpPr>
          <p:cNvPr id="3" name="Subtitle 2"/>
          <p:cNvSpPr>
            <a:spLocks noGrp="1"/>
          </p:cNvSpPr>
          <p:nvPr>
            <p:ph type="subTitle" idx="1"/>
          </p:nvPr>
        </p:nvSpPr>
        <p:spPr/>
        <p:txBody>
          <a:bodyPr/>
          <a:lstStyle/>
          <a:p>
            <a:r>
              <a:rPr lang="en-CA" dirty="0" smtClean="0">
                <a:solidFill>
                  <a:schemeClr val="accent4"/>
                </a:solidFill>
              </a:rPr>
              <a:t>Hamilton LAC Midwinter Warm-up</a:t>
            </a:r>
          </a:p>
          <a:p>
            <a:r>
              <a:rPr lang="en-CA" dirty="0" smtClean="0">
                <a:solidFill>
                  <a:schemeClr val="accent4"/>
                </a:solidFill>
              </a:rPr>
              <a:t>IAVGO Community Legal Clinic</a:t>
            </a:r>
          </a:p>
          <a:p>
            <a:r>
              <a:rPr lang="en-CA" dirty="0" smtClean="0"/>
              <a:t>February 2017</a:t>
            </a:r>
            <a:endParaRPr lang="en-CA" dirty="0"/>
          </a:p>
        </p:txBody>
      </p:sp>
    </p:spTree>
    <p:extLst>
      <p:ext uri="{BB962C8B-B14F-4D97-AF65-F5344CB8AC3E}">
        <p14:creationId xmlns:p14="http://schemas.microsoft.com/office/powerpoint/2010/main" val="20947800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lnSpcReduction="10000"/>
          </a:bodyPr>
          <a:lstStyle/>
          <a:p>
            <a:pPr lvl="0"/>
            <a:r>
              <a:rPr lang="en-US" dirty="0" smtClean="0"/>
              <a:t>“Dr. Oosterhoff did not suggest that any component of the worker’s psychological condition was due to experiences in her country of origin, her past divorce, or preexisting health conditions. Accordingly, there is </a:t>
            </a:r>
            <a:r>
              <a:rPr lang="en-US" dirty="0" smtClean="0">
                <a:solidFill>
                  <a:srgbClr val="6565FF"/>
                </a:solidFill>
              </a:rPr>
              <a:t>no substantial basis</a:t>
            </a:r>
            <a:r>
              <a:rPr lang="en-US" dirty="0" smtClean="0"/>
              <a:t> for concluding that these factors, which caused no psychological condition prior to the injury, somehow overwhelmed the causal contribution of her </a:t>
            </a:r>
            <a:r>
              <a:rPr lang="en-US" dirty="0" smtClean="0">
                <a:solidFill>
                  <a:srgbClr val="6565FF"/>
                </a:solidFill>
              </a:rPr>
              <a:t>traumatic workplace injury </a:t>
            </a:r>
            <a:r>
              <a:rPr lang="en-US" dirty="0" smtClean="0"/>
              <a:t>in perpetuating her ongoing psychological condition.”</a:t>
            </a:r>
          </a:p>
          <a:p>
            <a:pPr lvl="1"/>
            <a:r>
              <a:rPr lang="en-US" dirty="0" smtClean="0"/>
              <a:t>2824/16</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6565FF"/>
                </a:solidFill>
              </a:rPr>
              <a:t>Presumed recovery</a:t>
            </a:r>
            <a:endParaRPr lang="en-US" b="1" dirty="0">
              <a:solidFill>
                <a:srgbClr val="6565FF"/>
              </a:solidFill>
            </a:endParaRPr>
          </a:p>
        </p:txBody>
      </p:sp>
      <p:sp>
        <p:nvSpPr>
          <p:cNvPr id="3" name="Content Placeholder 2"/>
          <p:cNvSpPr>
            <a:spLocks noGrp="1"/>
          </p:cNvSpPr>
          <p:nvPr>
            <p:ph idx="1"/>
          </p:nvPr>
        </p:nvSpPr>
        <p:spPr/>
        <p:txBody>
          <a:bodyPr/>
          <a:lstStyle/>
          <a:p>
            <a:pPr>
              <a:buNone/>
            </a:pPr>
            <a:r>
              <a:rPr lang="en-US" dirty="0" smtClean="0"/>
              <a:t>	</a:t>
            </a:r>
            <a:r>
              <a:rPr lang="en-US" sz="4400" dirty="0"/>
              <a:t>T</a:t>
            </a:r>
            <a:r>
              <a:rPr lang="en-US" sz="4400" dirty="0" smtClean="0"/>
              <a:t>he WSIB often assumes presumes recovery contrary to the evidence.</a:t>
            </a:r>
            <a:endParaRPr lang="en-US" sz="4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a:bodyPr>
          <a:lstStyle/>
          <a:p>
            <a:pPr lvl="0"/>
            <a:r>
              <a:rPr lang="en-US" dirty="0" smtClean="0"/>
              <a:t>“The Board has also determined, however, that the worker’s compensable psychological condition was only temporary in nature. …There is </a:t>
            </a:r>
            <a:r>
              <a:rPr lang="en-US" dirty="0" smtClean="0">
                <a:solidFill>
                  <a:srgbClr val="6565FF"/>
                </a:solidFill>
              </a:rPr>
              <a:t>no evidence of substance </a:t>
            </a:r>
            <a:r>
              <a:rPr lang="en-US" dirty="0" smtClean="0"/>
              <a:t>that the worker does not suffer from a compensable psychological condition on an ongoing basis.”</a:t>
            </a:r>
          </a:p>
          <a:p>
            <a:pPr lvl="1"/>
            <a:r>
              <a:rPr lang="en-US" dirty="0" smtClean="0"/>
              <a:t>1007/16</a:t>
            </a:r>
          </a:p>
          <a:p>
            <a:pPr>
              <a:buNone/>
            </a:pP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“On this evidence, and the testimony of the worker at the hearing, the Panel is persuaded that the worker’s psychotraumatic disability, which has been accepted by the Board as a compensable condition on a temporary basis, has become permanent. Indeed, </a:t>
            </a:r>
            <a:r>
              <a:rPr lang="en-US" dirty="0" smtClean="0">
                <a:solidFill>
                  <a:srgbClr val="6565FF"/>
                </a:solidFill>
              </a:rPr>
              <a:t>all available medical evidence</a:t>
            </a:r>
            <a:r>
              <a:rPr lang="en-US" dirty="0" smtClean="0"/>
              <a:t> supports this finding.”</a:t>
            </a:r>
          </a:p>
          <a:p>
            <a:pPr lvl="1"/>
            <a:r>
              <a:rPr lang="en-US" dirty="0" smtClean="0"/>
              <a:t>43 16</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fontScale="85000" lnSpcReduction="20000"/>
          </a:bodyPr>
          <a:lstStyle/>
          <a:p>
            <a:r>
              <a:rPr lang="en-CA" dirty="0" smtClean="0"/>
              <a:t>“The </a:t>
            </a:r>
            <a:r>
              <a:rPr lang="en-CA" dirty="0"/>
              <a:t>Panel has considered that the worker was affected by post-traumatic stress </a:t>
            </a:r>
            <a:r>
              <a:rPr lang="en-CA" dirty="0" smtClean="0"/>
              <a:t>disorder … a </a:t>
            </a:r>
            <a:r>
              <a:rPr lang="en-CA" dirty="0"/>
              <a:t>significant 53% NEL award, and his treating physicians never suggested that he could return to pre-accident work associated with heavy equipment operation. The Board felt in 2011 that surveillance evidence from 2007, showing that the worker could walk and park a vehicle in the general vicinity of a construction work-site, supported the find that he could return to heavy equipment operation</a:t>
            </a:r>
            <a:r>
              <a:rPr lang="en-CA" dirty="0" smtClean="0"/>
              <a:t>. </a:t>
            </a:r>
            <a:r>
              <a:rPr lang="en-US" dirty="0" smtClean="0"/>
              <a:t>…. The suggestion by the Board’s operating level and WT specialist in 2011 that the worker’s compensable condition had resolved is </a:t>
            </a:r>
            <a:r>
              <a:rPr lang="en-US" dirty="0" smtClean="0">
                <a:solidFill>
                  <a:srgbClr val="6565FF"/>
                </a:solidFill>
              </a:rPr>
              <a:t>without foundation</a:t>
            </a:r>
            <a:r>
              <a:rPr lang="en-US" dirty="0" smtClean="0"/>
              <a:t>.”</a:t>
            </a:r>
          </a:p>
          <a:p>
            <a:pPr lvl="1"/>
            <a:r>
              <a:rPr lang="en-US" dirty="0" smtClean="0"/>
              <a:t>1087/16</a:t>
            </a:r>
          </a:p>
          <a:p>
            <a:pPr lvl="1"/>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6565FF"/>
                </a:solidFill>
              </a:rPr>
              <a:t> Stigma </a:t>
            </a:r>
            <a:endParaRPr lang="en-US" b="1" dirty="0">
              <a:solidFill>
                <a:srgbClr val="6565FF"/>
              </a:solidFill>
            </a:endParaRPr>
          </a:p>
        </p:txBody>
      </p:sp>
      <p:sp>
        <p:nvSpPr>
          <p:cNvPr id="3" name="Content Placeholder 2"/>
          <p:cNvSpPr>
            <a:spLocks noGrp="1"/>
          </p:cNvSpPr>
          <p:nvPr>
            <p:ph idx="1"/>
          </p:nvPr>
        </p:nvSpPr>
        <p:spPr/>
        <p:txBody>
          <a:bodyPr/>
          <a:lstStyle/>
          <a:p>
            <a:pPr>
              <a:buNone/>
            </a:pPr>
            <a:r>
              <a:rPr lang="en-US" dirty="0" smtClean="0"/>
              <a:t>	</a:t>
            </a:r>
            <a:r>
              <a:rPr lang="en-US" sz="4400" dirty="0" smtClean="0"/>
              <a:t>WSIB findings appear to stigmatize or draw into question workers’ genuineness without foundation. </a:t>
            </a:r>
            <a:endParaRPr lang="en-US" sz="4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fontScale="92500" lnSpcReduction="20000"/>
          </a:bodyPr>
          <a:lstStyle/>
          <a:p>
            <a:pPr lvl="0"/>
            <a:r>
              <a:rPr lang="en-US" dirty="0" smtClean="0"/>
              <a:t>“The ARO also suggested that the worker’s presentation was not genuine because she was tearful during the ARO hearing but was observed leaving the building “walking, holding, and swinging her large purse in her right hand.” … The </a:t>
            </a:r>
            <a:r>
              <a:rPr lang="en-US" dirty="0" smtClean="0">
                <a:solidFill>
                  <a:srgbClr val="6565FF"/>
                </a:solidFill>
              </a:rPr>
              <a:t>suggestion that the worker lacked genuineness is contrary to the weight of evidence on file</a:t>
            </a:r>
            <a:r>
              <a:rPr lang="en-US" dirty="0" smtClean="0"/>
              <a:t>. Despite her traumatic injury, the worker demonstrated cooperation and motivation…. The employer expressed admiration for the worker’s courage in returning to the workplace after her serious injury.”</a:t>
            </a:r>
          </a:p>
          <a:p>
            <a:pPr lvl="1"/>
            <a:r>
              <a:rPr lang="en-US" dirty="0" smtClean="0"/>
              <a:t>2824/16</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92500" lnSpcReduction="10000"/>
          </a:bodyPr>
          <a:lstStyle/>
          <a:p>
            <a:r>
              <a:rPr lang="en-US" dirty="0" smtClean="0"/>
              <a:t>“Based on the findings made by the ARO in that decision, there was </a:t>
            </a:r>
            <a:r>
              <a:rPr lang="en-US" dirty="0" smtClean="0">
                <a:solidFill>
                  <a:srgbClr val="6565FF"/>
                </a:solidFill>
              </a:rPr>
              <a:t>no reason</a:t>
            </a:r>
            <a:r>
              <a:rPr lang="en-US" dirty="0" smtClean="0"/>
              <a:t> for the worker to expect that the genuine nature of his psychiatric complaints was in question …. as opposed to being offered psychological treatment …. The CM’s conviction that there was a lack of genuineness in the worker’s presentation and a failure to cooperate was reflected in the decision to </a:t>
            </a:r>
            <a:r>
              <a:rPr lang="en-US" dirty="0" smtClean="0">
                <a:solidFill>
                  <a:srgbClr val="6565FF"/>
                </a:solidFill>
              </a:rPr>
              <a:t>commit very substantial Board resources to obtaining a new IPE and conducting covert surveillance </a:t>
            </a:r>
            <a:r>
              <a:rPr lang="en-US" dirty="0" smtClean="0"/>
              <a:t>of the worker.”</a:t>
            </a:r>
          </a:p>
          <a:p>
            <a:pPr lvl="1"/>
            <a:r>
              <a:rPr lang="en-US" dirty="0" smtClean="0"/>
              <a:t>2264/15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6565FF"/>
                </a:solidFill>
              </a:rPr>
              <a:t>Return to work and mental health</a:t>
            </a:r>
            <a:endParaRPr lang="en-US" b="1" dirty="0">
              <a:solidFill>
                <a:srgbClr val="6565FF"/>
              </a:solidFill>
            </a:endParaRPr>
          </a:p>
        </p:txBody>
      </p:sp>
      <p:sp>
        <p:nvSpPr>
          <p:cNvPr id="3" name="Content Placeholder 2"/>
          <p:cNvSpPr>
            <a:spLocks noGrp="1"/>
          </p:cNvSpPr>
          <p:nvPr>
            <p:ph idx="1"/>
          </p:nvPr>
        </p:nvSpPr>
        <p:spPr/>
        <p:txBody>
          <a:bodyPr>
            <a:normAutofit/>
          </a:bodyPr>
          <a:lstStyle/>
          <a:p>
            <a:pPr>
              <a:buNone/>
            </a:pPr>
            <a:r>
              <a:rPr lang="en-US" sz="4400" dirty="0" smtClean="0"/>
              <a:t>	The WSIB often ignores mental health conditions in considering return to work. </a:t>
            </a:r>
            <a:endParaRPr lang="en-US" sz="4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“Furthermore, the Panel notes that in addition to the above evidence, the Board has requested the opinions from its </a:t>
            </a:r>
            <a:r>
              <a:rPr lang="en-US" dirty="0" smtClean="0">
                <a:solidFill>
                  <a:srgbClr val="6565FF"/>
                </a:solidFill>
              </a:rPr>
              <a:t>own medical consultants</a:t>
            </a:r>
            <a:r>
              <a:rPr lang="en-US" dirty="0" smtClean="0"/>
              <a:t> such as Dr. Smith, Dr. Piccolo and Dr. Radziuk, psychologists, all of whom indicated that the worker was essentially unemployable.”</a:t>
            </a:r>
          </a:p>
          <a:p>
            <a:pPr lvl="1"/>
            <a:r>
              <a:rPr lang="en-US" dirty="0" smtClean="0"/>
              <a:t>1278/16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solidFill>
              </a:rPr>
              <a:t> Overview</a:t>
            </a:r>
            <a:endParaRPr lang="en-US" b="1" dirty="0">
              <a:solidFill>
                <a:schemeClr val="tx2"/>
              </a:solidFill>
            </a:endParaRPr>
          </a:p>
        </p:txBody>
      </p:sp>
      <p:sp>
        <p:nvSpPr>
          <p:cNvPr id="3" name="Content Placeholder 2"/>
          <p:cNvSpPr>
            <a:spLocks noGrp="1"/>
          </p:cNvSpPr>
          <p:nvPr>
            <p:ph idx="1"/>
          </p:nvPr>
        </p:nvSpPr>
        <p:spPr/>
        <p:txBody>
          <a:bodyPr>
            <a:normAutofit lnSpcReduction="10000"/>
          </a:bodyPr>
          <a:lstStyle/>
          <a:p>
            <a:endParaRPr lang="en-US" sz="3600" dirty="0" smtClean="0"/>
          </a:p>
          <a:p>
            <a:pPr marL="742950" indent="-742950">
              <a:buFont typeface="Wingdings" charset="2"/>
              <a:buAutoNum type="arabicPlain"/>
            </a:pPr>
            <a:r>
              <a:rPr lang="en-US" sz="3600" dirty="0" smtClean="0"/>
              <a:t>What are recent trends in WSIB decisions involving mental health?</a:t>
            </a:r>
          </a:p>
          <a:p>
            <a:pPr marL="742950" indent="-742950">
              <a:buFont typeface="Wingdings" charset="2"/>
              <a:buAutoNum type="arabicPlain"/>
            </a:pPr>
            <a:r>
              <a:rPr lang="en-US" sz="3600" dirty="0" smtClean="0"/>
              <a:t>How do WSIB practices target or affect workers with mental health challenges?</a:t>
            </a:r>
          </a:p>
          <a:p>
            <a:pPr marL="742950" indent="-742950">
              <a:buFont typeface="Wingdings" charset="2"/>
              <a:buAutoNum type="arabicPlain"/>
            </a:pPr>
            <a:r>
              <a:rPr lang="en-US" sz="3600" dirty="0" smtClean="0"/>
              <a:t>What is the current law on mental stress?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92500"/>
          </a:bodyPr>
          <a:lstStyle/>
          <a:p>
            <a:pPr lvl="0"/>
            <a:r>
              <a:rPr lang="en-CA" dirty="0" smtClean="0"/>
              <a:t>“Part </a:t>
            </a:r>
            <a:r>
              <a:rPr lang="en-CA" dirty="0"/>
              <a:t>of the worker’s functional abilities, as noted above, relate to her non-compensable psychological and epileptic conditions</a:t>
            </a:r>
            <a:r>
              <a:rPr lang="en-CA" dirty="0" smtClean="0"/>
              <a:t>. </a:t>
            </a:r>
            <a:r>
              <a:rPr lang="en-US" dirty="0" smtClean="0"/>
              <a:t>… All SEB options proposed had limited employment prospects, were physically unsuitable to the worker or were not cost-effective or viable due to educational requirements. … As submitted by Ms. Brissette, it appears </a:t>
            </a:r>
            <a:r>
              <a:rPr lang="en-US" dirty="0" smtClean="0">
                <a:solidFill>
                  <a:srgbClr val="6565FF"/>
                </a:solidFill>
              </a:rPr>
              <a:t>unlikely that if the worker were unemployable in 2009 she would become so three years later</a:t>
            </a:r>
            <a:r>
              <a:rPr lang="en-US" dirty="0" smtClean="0"/>
              <a:t>.”</a:t>
            </a:r>
          </a:p>
          <a:p>
            <a:pPr lvl="1"/>
            <a:r>
              <a:rPr lang="en-US" dirty="0" smtClean="0"/>
              <a:t>920/16</a:t>
            </a:r>
          </a:p>
          <a:p>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r>
              <a:rPr lang="en-US" dirty="0" smtClean="0"/>
              <a:t>“The occupations suggested by the WSIB and the employer for the worker do not appear to meet the worker’s psychological restrictions and the </a:t>
            </a:r>
            <a:r>
              <a:rPr lang="en-US" dirty="0" smtClean="0">
                <a:solidFill>
                  <a:srgbClr val="6565FF"/>
                </a:solidFill>
              </a:rPr>
              <a:t>psychological supports </a:t>
            </a:r>
            <a:r>
              <a:rPr lang="en-US" dirty="0" smtClean="0"/>
              <a:t>that were identified as required by even the most optimistic of the psychological consultants involved in assessing or treating the worker have not been implemented.” </a:t>
            </a:r>
          </a:p>
          <a:p>
            <a:pPr lvl="1"/>
            <a:r>
              <a:rPr lang="en-US" dirty="0" smtClean="0"/>
              <a:t>589/16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a:bodyPr>
          <a:lstStyle/>
          <a:p>
            <a:pPr lvl="0"/>
            <a:r>
              <a:rPr lang="en-US" dirty="0" smtClean="0"/>
              <a:t>“In the </a:t>
            </a:r>
            <a:r>
              <a:rPr lang="en-US" dirty="0" smtClean="0">
                <a:solidFill>
                  <a:schemeClr val="tx2"/>
                </a:solidFill>
              </a:rPr>
              <a:t>absence of support </a:t>
            </a:r>
            <a:r>
              <a:rPr lang="en-US" dirty="0" smtClean="0"/>
              <a:t>and after participating in a rigid LMR plan, in our view, it is not surprising that the worker’s psychological functioning had worsened by 2009.” </a:t>
            </a:r>
          </a:p>
          <a:p>
            <a:pPr lvl="1"/>
            <a:r>
              <a:rPr lang="en-US" dirty="0" smtClean="0"/>
              <a:t>1567/15</a:t>
            </a:r>
          </a:p>
          <a:p>
            <a:pPr>
              <a:buNone/>
            </a:pPr>
            <a:endParaRPr lang="en-US"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a:bodyPr>
          <a:lstStyle/>
          <a:p>
            <a:r>
              <a:rPr lang="en-US" dirty="0" smtClean="0"/>
              <a:t>“For reasons that are not clear to the Panel, the </a:t>
            </a:r>
            <a:r>
              <a:rPr lang="en-US" dirty="0" smtClean="0">
                <a:solidFill>
                  <a:srgbClr val="6565FF"/>
                </a:solidFill>
              </a:rPr>
              <a:t>non-organic aspects of the worker’s condition were not taken into account </a:t>
            </a:r>
            <a:r>
              <a:rPr lang="en-US" dirty="0" smtClean="0"/>
              <a:t>by the Board in the 2011 WT process. … The occupational therapist cautioned that the worker’s depression, her problems with memory and concentration required further attention. This was not addressed.” </a:t>
            </a:r>
          </a:p>
          <a:p>
            <a:pPr lvl="1"/>
            <a:r>
              <a:rPr lang="en-CA" dirty="0" smtClean="0"/>
              <a:t>1703/16</a:t>
            </a:r>
            <a:r>
              <a:rPr lang="en-US" dirty="0" smtClean="0"/>
              <a:t> </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solidFill>
                  <a:schemeClr val="tx2"/>
                </a:solidFill>
              </a:rPr>
              <a:t>2. WSIB practices that target workers with mental health injuries </a:t>
            </a:r>
            <a:endParaRPr lang="en-CA" dirty="0">
              <a:solidFill>
                <a:schemeClr val="tx2"/>
              </a:solidFill>
            </a:endParaRPr>
          </a:p>
        </p:txBody>
      </p:sp>
      <p:sp>
        <p:nvSpPr>
          <p:cNvPr id="3" name="Content Placeholder 2"/>
          <p:cNvSpPr>
            <a:spLocks noGrp="1"/>
          </p:cNvSpPr>
          <p:nvPr>
            <p:ph idx="1"/>
          </p:nvPr>
        </p:nvSpPr>
        <p:spPr/>
        <p:txBody>
          <a:bodyPr>
            <a:normAutofit/>
          </a:bodyPr>
          <a:lstStyle/>
          <a:p>
            <a:r>
              <a:rPr lang="en-CA" dirty="0" smtClean="0"/>
              <a:t>5 years of pre accident records </a:t>
            </a:r>
          </a:p>
          <a:p>
            <a:pPr lvl="1"/>
            <a:r>
              <a:rPr lang="en-CA" dirty="0" smtClean="0"/>
              <a:t>Mining for non compensable excuses</a:t>
            </a:r>
          </a:p>
          <a:p>
            <a:r>
              <a:rPr lang="en-CA" dirty="0" smtClean="0"/>
              <a:t>Special team</a:t>
            </a:r>
          </a:p>
          <a:p>
            <a:r>
              <a:rPr lang="en-CA" dirty="0" smtClean="0"/>
              <a:t>High denial rate</a:t>
            </a:r>
          </a:p>
          <a:p>
            <a:pPr lvl="1"/>
            <a:r>
              <a:rPr lang="en-CA" dirty="0"/>
              <a:t>H</a:t>
            </a:r>
            <a:r>
              <a:rPr lang="en-CA" dirty="0" smtClean="0"/>
              <a:t>igh </a:t>
            </a:r>
            <a:r>
              <a:rPr lang="en-CA" dirty="0"/>
              <a:t>denial rate (40% in 2013) and an extremely high rate of only temporary entitlement (74% of allowed claims). </a:t>
            </a:r>
            <a:endParaRPr lang="en-CA" dirty="0" smtClean="0"/>
          </a:p>
          <a:p>
            <a:pPr lvl="3"/>
            <a:r>
              <a:rPr lang="en-CA" dirty="0"/>
              <a:t>IAVGO FOI request, reply of WSIB, May 29, 2014. </a:t>
            </a:r>
            <a:endParaRPr lang="en-CA" dirty="0" smtClean="0"/>
          </a:p>
          <a:p>
            <a:pPr marL="0" indent="0">
              <a:buNone/>
            </a:pPr>
            <a:endParaRPr lang="en-CA" dirty="0" smtClean="0"/>
          </a:p>
          <a:p>
            <a:pPr marL="0" indent="0">
              <a:buNone/>
            </a:pPr>
            <a:endParaRPr lang="en-CA" dirty="0"/>
          </a:p>
        </p:txBody>
      </p:sp>
    </p:spTree>
    <p:extLst>
      <p:ext uri="{BB962C8B-B14F-4D97-AF65-F5344CB8AC3E}">
        <p14:creationId xmlns:p14="http://schemas.microsoft.com/office/powerpoint/2010/main" val="28401309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solidFill>
                  <a:schemeClr val="tx2"/>
                </a:solidFill>
              </a:rPr>
              <a:t>WSIB practices</a:t>
            </a:r>
            <a:endParaRPr lang="en-CA" dirty="0"/>
          </a:p>
        </p:txBody>
      </p:sp>
      <p:sp>
        <p:nvSpPr>
          <p:cNvPr id="3" name="Content Placeholder 2"/>
          <p:cNvSpPr>
            <a:spLocks noGrp="1"/>
          </p:cNvSpPr>
          <p:nvPr>
            <p:ph idx="1"/>
          </p:nvPr>
        </p:nvSpPr>
        <p:spPr>
          <a:xfrm>
            <a:off x="467544" y="1268760"/>
            <a:ext cx="8229600" cy="4525963"/>
          </a:xfrm>
        </p:spPr>
        <p:txBody>
          <a:bodyPr>
            <a:normAutofit fontScale="92500" lnSpcReduction="10000"/>
          </a:bodyPr>
          <a:lstStyle/>
          <a:p>
            <a:r>
              <a:rPr lang="en-CA" dirty="0"/>
              <a:t>Surveillance </a:t>
            </a:r>
          </a:p>
          <a:p>
            <a:pPr marL="457200" lvl="1" indent="0">
              <a:buNone/>
            </a:pPr>
            <a:endParaRPr lang="en-CA" dirty="0"/>
          </a:p>
          <a:p>
            <a:endParaRPr lang="en-CA" dirty="0" smtClean="0"/>
          </a:p>
          <a:p>
            <a:pPr marL="0" lvl="1" indent="0">
              <a:buNone/>
            </a:pPr>
            <a:endParaRPr lang="en-CA" dirty="0" smtClean="0">
              <a:hlinkClick r:id="rId2"/>
            </a:endParaRPr>
          </a:p>
          <a:p>
            <a:pPr marL="0" lvl="1" indent="0">
              <a:buNone/>
            </a:pPr>
            <a:endParaRPr lang="en-CA" dirty="0" smtClean="0">
              <a:hlinkClick r:id="rId2"/>
            </a:endParaRPr>
          </a:p>
          <a:p>
            <a:pPr marL="0" lvl="1" indent="0">
              <a:buNone/>
            </a:pPr>
            <a:endParaRPr lang="en-CA" dirty="0">
              <a:hlinkClick r:id="rId2"/>
            </a:endParaRPr>
          </a:p>
          <a:p>
            <a:pPr marL="0" lvl="1" indent="0">
              <a:buNone/>
            </a:pPr>
            <a:endParaRPr lang="en-CA" dirty="0" smtClean="0">
              <a:hlinkClick r:id="rId2"/>
            </a:endParaRPr>
          </a:p>
          <a:p>
            <a:pPr marL="0" lvl="1" indent="0">
              <a:buNone/>
            </a:pPr>
            <a:r>
              <a:rPr lang="en-CA" sz="1300" dirty="0" smtClean="0">
                <a:hlinkClick r:id="rId2"/>
              </a:rPr>
              <a:t>http</a:t>
            </a:r>
            <a:r>
              <a:rPr lang="en-CA" sz="1300" dirty="0">
                <a:hlinkClick r:id="rId2"/>
              </a:rPr>
              <a:t>://</a:t>
            </a:r>
            <a:r>
              <a:rPr lang="en-CA" sz="1300" dirty="0" smtClean="0">
                <a:hlinkClick r:id="rId2"/>
              </a:rPr>
              <a:t>iavgo.org/wp-content/uploads/2013/11/new-surveillance-guideline-WSIB-2015.pdf</a:t>
            </a:r>
            <a:endParaRPr lang="en-CA" sz="1300" dirty="0" smtClean="0"/>
          </a:p>
          <a:p>
            <a:pPr marL="0" indent="0">
              <a:buNone/>
            </a:pPr>
            <a:endParaRPr lang="en-CA" dirty="0" smtClean="0"/>
          </a:p>
          <a:p>
            <a:r>
              <a:rPr lang="en-CA" dirty="0" smtClean="0"/>
              <a:t>Bad </a:t>
            </a:r>
            <a:r>
              <a:rPr lang="en-CA" dirty="0"/>
              <a:t>medical consultants / IMEs</a:t>
            </a:r>
          </a:p>
          <a:p>
            <a:endParaRPr lang="en-CA" dirty="0"/>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7" y="1844824"/>
            <a:ext cx="7704856" cy="15121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552" y="3139887"/>
            <a:ext cx="7856303" cy="9361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305593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normAutofit/>
          </a:bodyPr>
          <a:lstStyle/>
          <a:p>
            <a:pPr eaLnBrk="1" hangingPunct="1"/>
            <a:r>
              <a:rPr lang="en-CA" sz="5400" dirty="0" smtClean="0">
                <a:solidFill>
                  <a:schemeClr val="tx2"/>
                </a:solidFill>
                <a:ea typeface="Arial" pitchFamily="-110" charset="0"/>
              </a:rPr>
              <a:t>3.  Mental stress </a:t>
            </a:r>
            <a:endParaRPr lang="en-CA" sz="5400" dirty="0">
              <a:solidFill>
                <a:schemeClr val="tx2"/>
              </a:solidFill>
              <a:ea typeface="Arial" pitchFamily="-110" charset="0"/>
            </a:endParaRPr>
          </a:p>
        </p:txBody>
      </p:sp>
      <p:sp>
        <p:nvSpPr>
          <p:cNvPr id="102403" name="Rectangle 3"/>
          <p:cNvSpPr>
            <a:spLocks noGrp="1" noChangeArrowheads="1"/>
          </p:cNvSpPr>
          <p:nvPr>
            <p:ph type="body" idx="1"/>
          </p:nvPr>
        </p:nvSpPr>
        <p:spPr>
          <a:xfrm>
            <a:off x="457200" y="1412875"/>
            <a:ext cx="8229600" cy="5329238"/>
          </a:xfrm>
        </p:spPr>
        <p:txBody>
          <a:bodyPr>
            <a:normAutofit/>
          </a:bodyPr>
          <a:lstStyle/>
          <a:p>
            <a:pPr marL="400050" lvl="1" indent="0">
              <a:lnSpc>
                <a:spcPct val="80000"/>
              </a:lnSpc>
              <a:spcBef>
                <a:spcPts val="1800"/>
              </a:spcBef>
              <a:buFontTx/>
              <a:buNone/>
            </a:pPr>
            <a:endParaRPr lang="en-CA" sz="2200" dirty="0" smtClean="0">
              <a:ea typeface="Arial" pitchFamily="-110" charset="0"/>
            </a:endParaRPr>
          </a:p>
          <a:p>
            <a:pPr marL="400050" lvl="1" indent="0">
              <a:lnSpc>
                <a:spcPct val="80000"/>
              </a:lnSpc>
              <a:spcBef>
                <a:spcPts val="1800"/>
              </a:spcBef>
              <a:buFontTx/>
              <a:buNone/>
            </a:pPr>
            <a:r>
              <a:rPr lang="en-CA" sz="3600" dirty="0" smtClean="0">
                <a:ea typeface="Arial" pitchFamily="-110" charset="0"/>
              </a:rPr>
              <a:t>(</a:t>
            </a:r>
            <a:r>
              <a:rPr lang="en-CA" sz="3600" dirty="0">
                <a:ea typeface="Arial" pitchFamily="-110" charset="0"/>
              </a:rPr>
              <a:t>4) Except as provided in subsection (5), a worker is not entitled to benefits under the insurance plan for </a:t>
            </a:r>
            <a:r>
              <a:rPr lang="en-CA" sz="3600" dirty="0">
                <a:solidFill>
                  <a:schemeClr val="tx2"/>
                </a:solidFill>
                <a:ea typeface="Arial" pitchFamily="-110" charset="0"/>
              </a:rPr>
              <a:t>mental stress</a:t>
            </a:r>
            <a:r>
              <a:rPr lang="en-CA" sz="3600" dirty="0">
                <a:ea typeface="Arial" pitchFamily="-110" charset="0"/>
              </a:rPr>
              <a:t>.</a:t>
            </a:r>
          </a:p>
          <a:p>
            <a:pPr marL="400050" lvl="1" indent="0">
              <a:lnSpc>
                <a:spcPct val="80000"/>
              </a:lnSpc>
              <a:spcBef>
                <a:spcPts val="1800"/>
              </a:spcBef>
              <a:buFontTx/>
              <a:buNone/>
            </a:pPr>
            <a:r>
              <a:rPr lang="en-US" sz="3600" u="sng" dirty="0">
                <a:ea typeface="Arial" pitchFamily="-110" charset="0"/>
              </a:rPr>
              <a:t>(5) </a:t>
            </a:r>
            <a:r>
              <a:rPr lang="en-CA" sz="3600" dirty="0">
                <a:ea typeface="Arial" pitchFamily="-110" charset="0"/>
              </a:rPr>
              <a:t>A worker is entitled to benefits for mental stress that is an acute reaction to a </a:t>
            </a:r>
            <a:r>
              <a:rPr lang="en-CA" sz="3600" dirty="0">
                <a:solidFill>
                  <a:schemeClr val="tx2"/>
                </a:solidFill>
                <a:ea typeface="Arial" pitchFamily="-110" charset="0"/>
              </a:rPr>
              <a:t>sudden and unexpected traumatic event</a:t>
            </a:r>
            <a:r>
              <a:rPr lang="en-CA" sz="3600" dirty="0">
                <a:ea typeface="Arial" pitchFamily="-110" charset="0"/>
              </a:rPr>
              <a:t> arising out of and in the course of his or her employment</a:t>
            </a:r>
            <a:r>
              <a:rPr lang="en-CA" sz="3600" dirty="0" smtClean="0">
                <a:ea typeface="Arial" pitchFamily="-110" charset="0"/>
              </a:rPr>
              <a:t>.</a:t>
            </a:r>
            <a:endParaRPr lang="en-US" sz="2400" dirty="0" smtClean="0">
              <a:ea typeface="Arial" pitchFamily="-110"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solidFill>
                  <a:schemeClr val="tx2"/>
                </a:solidFill>
                <a:ea typeface="Arial" pitchFamily="-110" charset="0"/>
              </a:rPr>
              <a:t>Mental stress </a:t>
            </a:r>
            <a:endParaRPr lang="en-US" dirty="0"/>
          </a:p>
        </p:txBody>
      </p:sp>
      <p:sp>
        <p:nvSpPr>
          <p:cNvPr id="3" name="Content Placeholder 2"/>
          <p:cNvSpPr>
            <a:spLocks noGrp="1"/>
          </p:cNvSpPr>
          <p:nvPr>
            <p:ph idx="1"/>
          </p:nvPr>
        </p:nvSpPr>
        <p:spPr/>
        <p:txBody>
          <a:bodyPr>
            <a:normAutofit/>
          </a:bodyPr>
          <a:lstStyle/>
          <a:p>
            <a:r>
              <a:rPr lang="en-US" dirty="0">
                <a:ea typeface="Arial" pitchFamily="-110" charset="0"/>
              </a:rPr>
              <a:t>The WSIAT has ruled that these restrictions are </a:t>
            </a:r>
            <a:r>
              <a:rPr lang="en-US" dirty="0" smtClean="0">
                <a:solidFill>
                  <a:srgbClr val="6565FF"/>
                </a:solidFill>
                <a:ea typeface="Arial" pitchFamily="-110" charset="0"/>
              </a:rPr>
              <a:t>unconstitutional</a:t>
            </a:r>
          </a:p>
          <a:p>
            <a:pPr marL="0" indent="0">
              <a:buNone/>
            </a:pPr>
            <a:endParaRPr lang="en-US" dirty="0" smtClean="0">
              <a:solidFill>
                <a:srgbClr val="6565FF"/>
              </a:solidFill>
              <a:ea typeface="Arial" pitchFamily="-110" charset="0"/>
            </a:endParaRPr>
          </a:p>
          <a:p>
            <a:r>
              <a:rPr lang="en-US" dirty="0" smtClean="0">
                <a:solidFill>
                  <a:srgbClr val="6565FF"/>
                </a:solidFill>
                <a:ea typeface="Arial" pitchFamily="-110" charset="0"/>
              </a:rPr>
              <a:t>3 times : </a:t>
            </a:r>
            <a:r>
              <a:rPr lang="en-US" dirty="0" smtClean="0">
                <a:ea typeface="Arial" pitchFamily="-110" charset="0"/>
              </a:rPr>
              <a:t>2157/09, 1945/10,  665/10</a:t>
            </a:r>
            <a:endParaRPr lang="en-US" dirty="0">
              <a:ea typeface="Arial" pitchFamily="-110" charset="0"/>
            </a:endParaRPr>
          </a:p>
          <a:p>
            <a:pPr marL="0" indent="0">
              <a:buNone/>
            </a:pPr>
            <a:endParaRPr lang="en-CA"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solidFill>
                  <a:schemeClr val="tx2"/>
                </a:solidFill>
                <a:ea typeface="Arial" pitchFamily="-110" charset="0"/>
              </a:rPr>
              <a:t>Mental stress </a:t>
            </a:r>
            <a:endParaRPr lang="en-CA" dirty="0"/>
          </a:p>
        </p:txBody>
      </p:sp>
      <p:sp>
        <p:nvSpPr>
          <p:cNvPr id="3" name="Content Placeholder 2"/>
          <p:cNvSpPr>
            <a:spLocks noGrp="1"/>
          </p:cNvSpPr>
          <p:nvPr>
            <p:ph idx="1"/>
          </p:nvPr>
        </p:nvSpPr>
        <p:spPr/>
        <p:txBody>
          <a:bodyPr>
            <a:normAutofit fontScale="85000" lnSpcReduction="20000"/>
          </a:bodyPr>
          <a:lstStyle/>
          <a:p>
            <a:r>
              <a:rPr lang="en-CA" dirty="0"/>
              <a:t> </a:t>
            </a:r>
            <a:r>
              <a:rPr lang="en-CA" dirty="0" smtClean="0">
                <a:latin typeface="Gill Sans MT (Body)"/>
                <a:cs typeface="Gill Sans MT (Body)"/>
              </a:rPr>
              <a:t>In </a:t>
            </a:r>
            <a:r>
              <a:rPr lang="en-CA" dirty="0">
                <a:latin typeface="Gill Sans MT (Body)"/>
                <a:cs typeface="Gill Sans MT (Body)"/>
              </a:rPr>
              <a:t>this case, we have found that subsections 13(4) and the portion of 13(5) of the </a:t>
            </a:r>
            <a:r>
              <a:rPr lang="en-CA" dirty="0">
                <a:latin typeface="Gill Sans MT (Body)"/>
                <a:cs typeface="Gill Sans MT (Body)"/>
                <a:hlinkClick r:id="rId2"/>
              </a:rPr>
              <a:t>WSIA</a:t>
            </a:r>
            <a:r>
              <a:rPr lang="en-CA" dirty="0">
                <a:solidFill>
                  <a:schemeClr val="tx2"/>
                </a:solidFill>
                <a:latin typeface="Gill Sans MT (Body)"/>
                <a:cs typeface="Gill Sans MT (Body)"/>
              </a:rPr>
              <a:t> </a:t>
            </a:r>
            <a:r>
              <a:rPr lang="en-CA" dirty="0">
                <a:latin typeface="Gill Sans MT (Body)"/>
                <a:cs typeface="Gill Sans MT (Body)"/>
              </a:rPr>
              <a:t>that restricts entitlement to an acute reaction to a sudden and unexpected traumatic event (and the related TMS policy) infringe the worker’s right to equality under </a:t>
            </a:r>
            <a:r>
              <a:rPr lang="en-CA" dirty="0">
                <a:latin typeface="Gill Sans MT (Body)"/>
                <a:cs typeface="Gill Sans MT (Body)"/>
                <a:hlinkClick r:id="rId3"/>
              </a:rPr>
              <a:t>section 15</a:t>
            </a:r>
            <a:r>
              <a:rPr lang="en-CA" dirty="0">
                <a:latin typeface="Gill Sans MT (Body)"/>
                <a:cs typeface="Gill Sans MT (Body)"/>
              </a:rPr>
              <a:t> of the </a:t>
            </a:r>
            <a:r>
              <a:rPr lang="en-CA" i="1" dirty="0">
                <a:latin typeface="Gill Sans MT (Body)"/>
                <a:cs typeface="Gill Sans MT (Body)"/>
                <a:hlinkClick r:id="rId4"/>
              </a:rPr>
              <a:t>Charter</a:t>
            </a:r>
            <a:r>
              <a:rPr lang="en-CA" dirty="0">
                <a:latin typeface="Gill Sans MT (Body)"/>
                <a:cs typeface="Gill Sans MT (Body)"/>
              </a:rPr>
              <a:t>, and that infringement is not justified under </a:t>
            </a:r>
            <a:r>
              <a:rPr lang="en-CA" dirty="0">
                <a:latin typeface="Gill Sans MT (Body)"/>
                <a:cs typeface="Gill Sans MT (Body)"/>
                <a:hlinkClick r:id="rId5"/>
              </a:rPr>
              <a:t>section 1</a:t>
            </a:r>
            <a:r>
              <a:rPr lang="en-CA" dirty="0">
                <a:latin typeface="Gill Sans MT (Body)"/>
                <a:cs typeface="Gill Sans MT (Body)"/>
              </a:rPr>
              <a:t> of the </a:t>
            </a:r>
            <a:r>
              <a:rPr lang="en-CA" i="1" dirty="0">
                <a:latin typeface="Gill Sans MT (Body)"/>
                <a:cs typeface="Gill Sans MT (Body)"/>
                <a:hlinkClick r:id="rId4"/>
              </a:rPr>
              <a:t>Charter</a:t>
            </a:r>
            <a:r>
              <a:rPr lang="en-CA" dirty="0">
                <a:latin typeface="Gill Sans MT (Body)"/>
                <a:cs typeface="Gill Sans MT (Body)"/>
              </a:rPr>
              <a:t>.  Accordingly, through the application of </a:t>
            </a:r>
            <a:r>
              <a:rPr lang="en-CA" dirty="0">
                <a:latin typeface="Gill Sans MT (Body)"/>
                <a:cs typeface="Gill Sans MT (Body)"/>
                <a:hlinkClick r:id="rId6"/>
              </a:rPr>
              <a:t>section 52(1)</a:t>
            </a:r>
            <a:r>
              <a:rPr lang="en-CA" dirty="0">
                <a:latin typeface="Gill Sans MT (Body)"/>
                <a:cs typeface="Gill Sans MT (Body)"/>
              </a:rPr>
              <a:t> of the</a:t>
            </a:r>
            <a:r>
              <a:rPr lang="en-CA" i="1" dirty="0">
                <a:latin typeface="Gill Sans MT (Body)"/>
                <a:cs typeface="Gill Sans MT (Body)"/>
              </a:rPr>
              <a:t> </a:t>
            </a:r>
            <a:r>
              <a:rPr lang="en-CA" i="1" dirty="0">
                <a:latin typeface="Gill Sans MT (Body)"/>
                <a:cs typeface="Gill Sans MT (Body)"/>
                <a:hlinkClick r:id="rId4"/>
              </a:rPr>
              <a:t>Constitution Act, 1982</a:t>
            </a:r>
            <a:r>
              <a:rPr lang="en-CA" dirty="0">
                <a:latin typeface="Gill Sans MT (Body)"/>
                <a:cs typeface="Gill Sans MT (Body)"/>
              </a:rPr>
              <a:t>, we decline to apply </a:t>
            </a:r>
            <a:r>
              <a:rPr lang="en-CA" dirty="0">
                <a:latin typeface="Gill Sans MT (Body)"/>
                <a:cs typeface="Gill Sans MT (Body)"/>
                <a:hlinkClick r:id="rId7"/>
              </a:rPr>
              <a:t>subsections 13(4)</a:t>
            </a:r>
            <a:r>
              <a:rPr lang="en-CA" dirty="0">
                <a:latin typeface="Gill Sans MT (Body)"/>
                <a:cs typeface="Gill Sans MT (Body)"/>
              </a:rPr>
              <a:t> and </a:t>
            </a:r>
            <a:r>
              <a:rPr lang="en-CA" dirty="0">
                <a:latin typeface="Gill Sans MT (Body)"/>
                <a:cs typeface="Gill Sans MT (Body)"/>
                <a:hlinkClick r:id="rId8"/>
              </a:rPr>
              <a:t>(5)</a:t>
            </a:r>
            <a:r>
              <a:rPr lang="en-CA" dirty="0">
                <a:latin typeface="Gill Sans MT (Body)"/>
                <a:cs typeface="Gill Sans MT (Body)"/>
              </a:rPr>
              <a:t> of the </a:t>
            </a:r>
            <a:r>
              <a:rPr lang="en-CA" dirty="0">
                <a:latin typeface="Gill Sans MT (Body)"/>
                <a:cs typeface="Gill Sans MT (Body)"/>
                <a:hlinkClick r:id="rId2"/>
              </a:rPr>
              <a:t>WSIA</a:t>
            </a:r>
            <a:r>
              <a:rPr lang="en-CA" dirty="0">
                <a:latin typeface="Gill Sans MT (Body)"/>
                <a:cs typeface="Gill Sans MT (Body)"/>
              </a:rPr>
              <a:t> and the TMS policy in this appeal</a:t>
            </a:r>
            <a:r>
              <a:rPr lang="en-CA" dirty="0" smtClean="0">
                <a:latin typeface="Gill Sans MT (Body)"/>
                <a:cs typeface="Gill Sans MT (Body)"/>
              </a:rPr>
              <a:t>.</a:t>
            </a:r>
          </a:p>
          <a:p>
            <a:pPr lvl="1"/>
            <a:r>
              <a:rPr lang="en-CA" dirty="0" smtClean="0"/>
              <a:t>2157 09</a:t>
            </a:r>
            <a:endParaRPr lang="en-CA" dirty="0"/>
          </a:p>
        </p:txBody>
      </p:sp>
    </p:spTree>
    <p:extLst>
      <p:ext uri="{BB962C8B-B14F-4D97-AF65-F5344CB8AC3E}">
        <p14:creationId xmlns:p14="http://schemas.microsoft.com/office/powerpoint/2010/main" val="20417936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solidFill>
                  <a:schemeClr val="tx2"/>
                </a:solidFill>
                <a:ea typeface="Arial" pitchFamily="-110" charset="0"/>
              </a:rPr>
              <a:t>Mental stress </a:t>
            </a:r>
            <a:endParaRPr lang="en-CA" dirty="0"/>
          </a:p>
        </p:txBody>
      </p:sp>
      <p:sp>
        <p:nvSpPr>
          <p:cNvPr id="3" name="Content Placeholder 2"/>
          <p:cNvSpPr>
            <a:spLocks noGrp="1"/>
          </p:cNvSpPr>
          <p:nvPr>
            <p:ph idx="1"/>
          </p:nvPr>
        </p:nvSpPr>
        <p:spPr/>
        <p:txBody>
          <a:bodyPr/>
          <a:lstStyle/>
          <a:p>
            <a:r>
              <a:rPr lang="en-CA" dirty="0"/>
              <a:t>The rationale for singling out mental stress claims from other physical injuries and conditions is </a:t>
            </a:r>
            <a:r>
              <a:rPr lang="en-CA" dirty="0">
                <a:solidFill>
                  <a:schemeClr val="tx2"/>
                </a:solidFill>
              </a:rPr>
              <a:t>not supported by the evidence</a:t>
            </a:r>
            <a:r>
              <a:rPr lang="en-CA" dirty="0"/>
              <a:t>, particularly when the evidence indicates that the association between job strain and mental disorders is comparable to the nature of the evidence in many claims for occupational disease.  </a:t>
            </a:r>
          </a:p>
          <a:p>
            <a:pPr lvl="1"/>
            <a:r>
              <a:rPr lang="en-CA" dirty="0"/>
              <a:t>2157/ 09</a:t>
            </a:r>
            <a:endParaRPr lang="en-US" dirty="0"/>
          </a:p>
          <a:p>
            <a:endParaRPr lang="en-CA" dirty="0"/>
          </a:p>
        </p:txBody>
      </p:sp>
    </p:spTree>
    <p:extLst>
      <p:ext uri="{BB962C8B-B14F-4D97-AF65-F5344CB8AC3E}">
        <p14:creationId xmlns:p14="http://schemas.microsoft.com/office/powerpoint/2010/main" val="1622936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6565FF"/>
                </a:solidFill>
              </a:rPr>
              <a:t>1. Decision Trends</a:t>
            </a:r>
            <a:endParaRPr lang="en-US" dirty="0">
              <a:solidFill>
                <a:srgbClr val="6565FF"/>
              </a:solidFill>
            </a:endParaRPr>
          </a:p>
        </p:txBody>
      </p:sp>
      <p:sp>
        <p:nvSpPr>
          <p:cNvPr id="3" name="Content Placeholder 2"/>
          <p:cNvSpPr>
            <a:spLocks noGrp="1"/>
          </p:cNvSpPr>
          <p:nvPr>
            <p:ph idx="1"/>
          </p:nvPr>
        </p:nvSpPr>
        <p:spPr/>
        <p:txBody>
          <a:bodyPr/>
          <a:lstStyle/>
          <a:p>
            <a:r>
              <a:rPr lang="en-US" dirty="0" smtClean="0"/>
              <a:t>Entitlement and weighing of medical evidence</a:t>
            </a:r>
          </a:p>
          <a:p>
            <a:r>
              <a:rPr lang="en-US" dirty="0" smtClean="0"/>
              <a:t>Denials based on “pre-existing” factors</a:t>
            </a:r>
          </a:p>
          <a:p>
            <a:r>
              <a:rPr lang="en-US" dirty="0" smtClean="0"/>
              <a:t>Presumed recovery</a:t>
            </a:r>
          </a:p>
          <a:p>
            <a:r>
              <a:rPr lang="en-US" dirty="0" smtClean="0"/>
              <a:t>Stigmatizing</a:t>
            </a:r>
          </a:p>
          <a:p>
            <a:r>
              <a:rPr lang="en-US" dirty="0" smtClean="0"/>
              <a:t>Return to work and mental health</a:t>
            </a:r>
          </a:p>
          <a:p>
            <a:endParaRPr lang="en-US" dirty="0" smtClean="0"/>
          </a:p>
          <a:p>
            <a:endParaRPr lang="en-US" dirty="0" smtClean="0"/>
          </a:p>
          <a:p>
            <a:endParaRPr lang="en-US" dirty="0" smtClean="0"/>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solidFill>
                  <a:schemeClr val="tx2"/>
                </a:solidFill>
                <a:ea typeface="Arial" pitchFamily="-110" charset="0"/>
              </a:rPr>
              <a:t>Mental stress </a:t>
            </a:r>
            <a:endParaRPr lang="en-US" dirty="0"/>
          </a:p>
        </p:txBody>
      </p:sp>
      <p:sp>
        <p:nvSpPr>
          <p:cNvPr id="3" name="Content Placeholder 2"/>
          <p:cNvSpPr>
            <a:spLocks noGrp="1"/>
          </p:cNvSpPr>
          <p:nvPr>
            <p:ph idx="1"/>
          </p:nvPr>
        </p:nvSpPr>
        <p:spPr/>
        <p:txBody>
          <a:bodyPr/>
          <a:lstStyle/>
          <a:p>
            <a:r>
              <a:rPr lang="en-US" dirty="0" smtClean="0"/>
              <a:t>But the discriminatory law (and policy) remains. It is still the law. </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solidFill>
                  <a:schemeClr val="tx2"/>
                </a:solidFill>
                <a:ea typeface="Arial" pitchFamily="-110" charset="0"/>
              </a:rPr>
              <a:t>Mental stress </a:t>
            </a:r>
            <a:endParaRPr lang="en-US" dirty="0"/>
          </a:p>
        </p:txBody>
      </p:sp>
      <p:sp>
        <p:nvSpPr>
          <p:cNvPr id="3" name="Content Placeholder 2"/>
          <p:cNvSpPr>
            <a:spLocks noGrp="1"/>
          </p:cNvSpPr>
          <p:nvPr>
            <p:ph idx="1"/>
          </p:nvPr>
        </p:nvSpPr>
        <p:spPr/>
        <p:txBody>
          <a:bodyPr/>
          <a:lstStyle/>
          <a:p>
            <a:r>
              <a:rPr lang="en-US" dirty="0" smtClean="0"/>
              <a:t>You </a:t>
            </a:r>
            <a:r>
              <a:rPr lang="en-US" dirty="0" smtClean="0">
                <a:solidFill>
                  <a:schemeClr val="tx2"/>
                </a:solidFill>
              </a:rPr>
              <a:t>must file notice </a:t>
            </a:r>
            <a:r>
              <a:rPr lang="en-US" dirty="0" smtClean="0"/>
              <a:t>of constitutional question or WSIAT will apply the law and may deny claim </a:t>
            </a:r>
          </a:p>
          <a:p>
            <a:pPr lvl="1"/>
            <a:r>
              <a:rPr lang="en-US" dirty="0" smtClean="0"/>
              <a:t>e.g. 2078/15</a:t>
            </a:r>
          </a:p>
          <a:p>
            <a:r>
              <a:rPr lang="en-US" dirty="0" smtClean="0"/>
              <a:t>In the absence of a notice of constitutional question the Panel must apply the provisions of sections 13(4) and (5) of the Act.</a:t>
            </a:r>
          </a:p>
          <a:p>
            <a:pPr lvl="1"/>
            <a:r>
              <a:rPr lang="en-US" dirty="0" smtClean="0"/>
              <a:t>2334/15</a:t>
            </a:r>
          </a:p>
          <a:p>
            <a:pPr lvl="1"/>
            <a:endParaRPr lang="en-US" dirty="0" smtClean="0"/>
          </a:p>
          <a:p>
            <a:pPr lvl="1">
              <a:buNone/>
            </a:pPr>
            <a:endParaRPr lang="en-US"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solidFill>
                  <a:schemeClr val="tx2"/>
                </a:solidFill>
                <a:ea typeface="Arial" pitchFamily="-110" charset="0"/>
              </a:rPr>
              <a:t>Mental stress </a:t>
            </a:r>
            <a:endParaRPr lang="en-CA" dirty="0"/>
          </a:p>
        </p:txBody>
      </p:sp>
      <p:sp>
        <p:nvSpPr>
          <p:cNvPr id="3" name="Content Placeholder 2"/>
          <p:cNvSpPr>
            <a:spLocks noGrp="1"/>
          </p:cNvSpPr>
          <p:nvPr>
            <p:ph idx="1"/>
          </p:nvPr>
        </p:nvSpPr>
        <p:spPr/>
        <p:txBody>
          <a:bodyPr>
            <a:normAutofit fontScale="92500" lnSpcReduction="10000"/>
          </a:bodyPr>
          <a:lstStyle/>
          <a:p>
            <a:r>
              <a:rPr lang="en-CA" dirty="0" smtClean="0"/>
              <a:t>How can a </a:t>
            </a:r>
            <a:r>
              <a:rPr lang="en-CA" dirty="0" smtClean="0">
                <a:solidFill>
                  <a:schemeClr val="tx2"/>
                </a:solidFill>
              </a:rPr>
              <a:t>discriminatory law</a:t>
            </a:r>
            <a:r>
              <a:rPr lang="en-CA" dirty="0" smtClean="0"/>
              <a:t> be applied?</a:t>
            </a:r>
          </a:p>
          <a:p>
            <a:pPr lvl="1"/>
            <a:r>
              <a:rPr lang="en-CA" dirty="0" smtClean="0"/>
              <a:t>???</a:t>
            </a:r>
          </a:p>
          <a:p>
            <a:pPr lvl="1"/>
            <a:r>
              <a:rPr lang="en-CA" dirty="0" smtClean="0"/>
              <a:t>Complaints to Human Rights Commissioner</a:t>
            </a:r>
          </a:p>
          <a:p>
            <a:pPr lvl="1"/>
            <a:r>
              <a:rPr lang="en-CA" dirty="0" smtClean="0"/>
              <a:t>Complaints to Ombudsman Ontario </a:t>
            </a:r>
          </a:p>
          <a:p>
            <a:pPr lvl="1"/>
            <a:r>
              <a:rPr lang="en-CA" dirty="0" smtClean="0"/>
              <a:t>“I </a:t>
            </a:r>
            <a:r>
              <a:rPr lang="en-CA" dirty="0"/>
              <a:t>am aware of the Workplace Safety and Insurance Tribunal (WSIAT) decisions regarding entitlement for mental stress. As you note, the government did not apply for a judicial review of the WSIAT decisions. At this time the government continues to consider options on next steps</a:t>
            </a:r>
            <a:r>
              <a:rPr lang="en-CA" dirty="0" smtClean="0"/>
              <a:t>.”</a:t>
            </a:r>
          </a:p>
          <a:p>
            <a:pPr lvl="2"/>
            <a:r>
              <a:rPr lang="en-CA" b="1" dirty="0" smtClean="0"/>
              <a:t>Minister of Labour, email May 19, 2016 </a:t>
            </a:r>
            <a:endParaRPr lang="en-CA" b="1" dirty="0"/>
          </a:p>
        </p:txBody>
      </p:sp>
    </p:spTree>
    <p:extLst>
      <p:ext uri="{BB962C8B-B14F-4D97-AF65-F5344CB8AC3E}">
        <p14:creationId xmlns:p14="http://schemas.microsoft.com/office/powerpoint/2010/main" val="27359634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
            </a:r>
            <a:br>
              <a:rPr lang="en-CA" dirty="0" smtClean="0"/>
            </a:br>
            <a:r>
              <a:rPr lang="en-CA" dirty="0" smtClean="0">
                <a:solidFill>
                  <a:schemeClr val="tx2"/>
                </a:solidFill>
              </a:rPr>
              <a:t>First </a:t>
            </a:r>
            <a:r>
              <a:rPr lang="en-CA" dirty="0">
                <a:solidFill>
                  <a:schemeClr val="tx2"/>
                </a:solidFill>
              </a:rPr>
              <a:t>responders and PTSD</a:t>
            </a:r>
            <a:r>
              <a:rPr lang="en-CA" dirty="0"/>
              <a:t/>
            </a:r>
            <a:br>
              <a:rPr lang="en-CA" dirty="0"/>
            </a:br>
            <a:endParaRPr lang="en-CA" dirty="0"/>
          </a:p>
        </p:txBody>
      </p:sp>
      <p:sp>
        <p:nvSpPr>
          <p:cNvPr id="3" name="Content Placeholder 2"/>
          <p:cNvSpPr>
            <a:spLocks noGrp="1"/>
          </p:cNvSpPr>
          <p:nvPr>
            <p:ph idx="1"/>
          </p:nvPr>
        </p:nvSpPr>
        <p:spPr/>
        <p:txBody>
          <a:bodyPr/>
          <a:lstStyle/>
          <a:p>
            <a:r>
              <a:rPr lang="en-CA" dirty="0" smtClean="0"/>
              <a:t>Section14 of the WSIA now creates </a:t>
            </a:r>
            <a:r>
              <a:rPr lang="en-CA" dirty="0"/>
              <a:t>a presumption for first responders that their PTSD arose out of and in the course of employment unless the contrary was shown. </a:t>
            </a:r>
          </a:p>
        </p:txBody>
      </p:sp>
    </p:spTree>
    <p:extLst>
      <p:ext uri="{BB962C8B-B14F-4D97-AF65-F5344CB8AC3E}">
        <p14:creationId xmlns:p14="http://schemas.microsoft.com/office/powerpoint/2010/main" val="12749754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solidFill>
                  <a:schemeClr val="tx2"/>
                </a:solidFill>
              </a:rPr>
              <a:t>First responders and PTSD</a:t>
            </a:r>
            <a:endParaRPr lang="en-CA" dirty="0">
              <a:solidFill>
                <a:schemeClr val="tx2"/>
              </a:solidFill>
            </a:endParaRPr>
          </a:p>
        </p:txBody>
      </p:sp>
      <p:sp>
        <p:nvSpPr>
          <p:cNvPr id="3" name="Content Placeholder 2"/>
          <p:cNvSpPr>
            <a:spLocks noGrp="1"/>
          </p:cNvSpPr>
          <p:nvPr>
            <p:ph idx="1"/>
          </p:nvPr>
        </p:nvSpPr>
        <p:spPr/>
        <p:txBody>
          <a:bodyPr>
            <a:normAutofit lnSpcReduction="10000"/>
          </a:bodyPr>
          <a:lstStyle/>
          <a:p>
            <a:r>
              <a:rPr lang="en-CA" dirty="0" smtClean="0"/>
              <a:t>“If </a:t>
            </a:r>
            <a:r>
              <a:rPr lang="en-CA" dirty="0"/>
              <a:t>a first responder or other designated worker is diagnosed with posttraumatic stress disorder (PTSD) and meets specific employment and diagnostic criteria, the first responder or other designated worker's PTSD is </a:t>
            </a:r>
            <a:r>
              <a:rPr lang="en-CA" dirty="0">
                <a:solidFill>
                  <a:schemeClr val="tx2"/>
                </a:solidFill>
              </a:rPr>
              <a:t>presumed to have arisen </a:t>
            </a:r>
            <a:r>
              <a:rPr lang="en-CA" dirty="0"/>
              <a:t>out of and in the course of his or her employment, unless the contrary is shown</a:t>
            </a:r>
            <a:r>
              <a:rPr lang="en-CA" dirty="0" smtClean="0"/>
              <a:t>.”</a:t>
            </a:r>
          </a:p>
          <a:p>
            <a:pPr lvl="1"/>
            <a:r>
              <a:rPr lang="en-CA" dirty="0" smtClean="0"/>
              <a:t>15-03-13</a:t>
            </a:r>
            <a:r>
              <a:rPr lang="en-CA" dirty="0"/>
              <a:t/>
            </a:r>
            <a:br>
              <a:rPr lang="en-CA" dirty="0"/>
            </a:br>
            <a:endParaRPr lang="en-CA" dirty="0"/>
          </a:p>
        </p:txBody>
      </p:sp>
    </p:spTree>
    <p:extLst>
      <p:ext uri="{BB962C8B-B14F-4D97-AF65-F5344CB8AC3E}">
        <p14:creationId xmlns:p14="http://schemas.microsoft.com/office/powerpoint/2010/main" val="28152337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solidFill>
                  <a:schemeClr val="tx2"/>
                </a:solidFill>
              </a:rPr>
              <a:t>First responders and PTSD</a:t>
            </a:r>
          </a:p>
        </p:txBody>
      </p:sp>
      <p:sp>
        <p:nvSpPr>
          <p:cNvPr id="3" name="Content Placeholder 2"/>
          <p:cNvSpPr>
            <a:spLocks noGrp="1"/>
          </p:cNvSpPr>
          <p:nvPr>
            <p:ph idx="1"/>
          </p:nvPr>
        </p:nvSpPr>
        <p:spPr/>
        <p:txBody>
          <a:bodyPr>
            <a:normAutofit fontScale="92500" lnSpcReduction="20000"/>
          </a:bodyPr>
          <a:lstStyle/>
          <a:p>
            <a:r>
              <a:rPr lang="en-CA" dirty="0" smtClean="0"/>
              <a:t>“However, the proposed amendments are carefully restricted to PTSD, so that emergency response workers who develop any other disabling mental illness (e.g. depression) will be left out in the cold. Worse still, the announcement implies that the government has no intention of providing any relief to other kinds of workers who develop a mental illness as a result of their work …”</a:t>
            </a:r>
          </a:p>
          <a:p>
            <a:pPr lvl="1"/>
            <a:r>
              <a:rPr lang="en-CA" dirty="0" smtClean="0"/>
              <a:t>Antony Singleton, February 29, 2016, </a:t>
            </a:r>
            <a:r>
              <a:rPr lang="en-CA" dirty="0"/>
              <a:t/>
            </a:r>
            <a:br>
              <a:rPr lang="en-CA" dirty="0"/>
            </a:br>
            <a:endParaRPr lang="en-CA" dirty="0"/>
          </a:p>
        </p:txBody>
      </p:sp>
    </p:spTree>
    <p:extLst>
      <p:ext uri="{BB962C8B-B14F-4D97-AF65-F5344CB8AC3E}">
        <p14:creationId xmlns:p14="http://schemas.microsoft.com/office/powerpoint/2010/main" val="13144016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solidFill>
                  <a:schemeClr val="tx2"/>
                </a:solidFill>
              </a:rPr>
              <a:t>Thank you.</a:t>
            </a:r>
            <a:endParaRPr lang="en-CA" dirty="0">
              <a:solidFill>
                <a:schemeClr val="tx2"/>
              </a:solidFill>
            </a:endParaRPr>
          </a:p>
        </p:txBody>
      </p:sp>
      <p:sp>
        <p:nvSpPr>
          <p:cNvPr id="3" name="Content Placeholder 2"/>
          <p:cNvSpPr>
            <a:spLocks noGrp="1"/>
          </p:cNvSpPr>
          <p:nvPr>
            <p:ph idx="1"/>
          </p:nvPr>
        </p:nvSpPr>
        <p:spPr/>
        <p:txBody>
          <a:bodyPr/>
          <a:lstStyle/>
          <a:p>
            <a:r>
              <a:rPr lang="en-CA" dirty="0" smtClean="0"/>
              <a:t>Questions?</a:t>
            </a:r>
          </a:p>
          <a:p>
            <a:r>
              <a:rPr lang="en-CA" dirty="0" smtClean="0"/>
              <a:t>Call IAVGO: </a:t>
            </a:r>
            <a:r>
              <a:rPr lang="en-CA" dirty="0" smtClean="0">
                <a:solidFill>
                  <a:schemeClr val="tx2"/>
                </a:solidFill>
              </a:rPr>
              <a:t>416 924 6477 </a:t>
            </a:r>
            <a:endParaRPr lang="en-CA" dirty="0">
              <a:solidFill>
                <a:schemeClr val="tx2"/>
              </a:solidFill>
            </a:endParaRPr>
          </a:p>
        </p:txBody>
      </p:sp>
    </p:spTree>
    <p:extLst>
      <p:ext uri="{BB962C8B-B14F-4D97-AF65-F5344CB8AC3E}">
        <p14:creationId xmlns:p14="http://schemas.microsoft.com/office/powerpoint/2010/main" val="2858484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tx2"/>
                </a:solidFill>
              </a:rPr>
              <a:t>Entitlement and weighing medical evidence </a:t>
            </a:r>
            <a:endParaRPr lang="en-US" b="1" dirty="0">
              <a:solidFill>
                <a:schemeClr val="tx2"/>
              </a:solidFill>
            </a:endParaRPr>
          </a:p>
        </p:txBody>
      </p:sp>
      <p:sp>
        <p:nvSpPr>
          <p:cNvPr id="3" name="Content Placeholder 2"/>
          <p:cNvSpPr>
            <a:spLocks noGrp="1"/>
          </p:cNvSpPr>
          <p:nvPr>
            <p:ph idx="1"/>
          </p:nvPr>
        </p:nvSpPr>
        <p:spPr/>
        <p:txBody>
          <a:bodyPr/>
          <a:lstStyle/>
          <a:p>
            <a:pPr>
              <a:buNone/>
            </a:pPr>
            <a:r>
              <a:rPr lang="en-US" dirty="0" smtClean="0"/>
              <a:t>	</a:t>
            </a:r>
            <a:r>
              <a:rPr lang="en-US" sz="4800" dirty="0" smtClean="0"/>
              <a:t>The WSIB’s decisions on “psycho traumatic” entitlement are often contrary to all the evidence or the unanimous medical opinion. </a:t>
            </a:r>
            <a:endParaRPr lang="en-US" sz="4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pPr lvl="0"/>
            <a:r>
              <a:rPr lang="en-US" dirty="0" smtClean="0"/>
              <a:t>“Given the </a:t>
            </a:r>
            <a:r>
              <a:rPr lang="en-US" dirty="0" smtClean="0">
                <a:solidFill>
                  <a:srgbClr val="6565FF"/>
                </a:solidFill>
              </a:rPr>
              <a:t>unanimous opinion </a:t>
            </a:r>
            <a:r>
              <a:rPr lang="en-US" dirty="0" smtClean="0"/>
              <a:t>of the worker’s treating and assessing health care providers … I am satisfied that her depression and anxiety is attributable to her persistent and ongoing bilateral shoulder pain and the associated extended disablement she endures.” </a:t>
            </a:r>
          </a:p>
          <a:p>
            <a:pPr lvl="1"/>
            <a:r>
              <a:rPr lang="en-US" dirty="0" smtClean="0"/>
              <a:t>907/16</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a:bodyPr>
          <a:lstStyle/>
          <a:p>
            <a:r>
              <a:rPr lang="en-US" dirty="0" smtClean="0"/>
              <a:t>“This conclusion that was reached by the ARO is however </a:t>
            </a:r>
            <a:r>
              <a:rPr lang="en-US" dirty="0" smtClean="0">
                <a:solidFill>
                  <a:srgbClr val="6565FF"/>
                </a:solidFill>
              </a:rPr>
              <a:t>contradicted by the opinions of all the three health care professionals</a:t>
            </a:r>
            <a:r>
              <a:rPr lang="en-US" dirty="0" smtClean="0"/>
              <a:t>… “it is my unequivocal professional opinion that [the worker’s] major depression is a direct result of his compensable injury” … There no mention of this opinion from Dr. Kwamie in the ARO’s decision in this matter.”</a:t>
            </a:r>
          </a:p>
          <a:p>
            <a:pPr lvl="1"/>
            <a:r>
              <a:rPr lang="en-US" dirty="0" smtClean="0"/>
              <a:t>1532/16</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lvl="0"/>
            <a:r>
              <a:rPr lang="en-US" dirty="0" smtClean="0"/>
              <a:t>“I relied on significant medical evidence on file from several psychiatrists and psychologists that assessed and treated the worker over the years, since 2004, all of whom </a:t>
            </a:r>
            <a:r>
              <a:rPr lang="en-US" dirty="0" smtClean="0">
                <a:solidFill>
                  <a:srgbClr val="6565FF"/>
                </a:solidFill>
              </a:rPr>
              <a:t>unequivocally opined </a:t>
            </a:r>
            <a:r>
              <a:rPr lang="en-US" dirty="0" smtClean="0"/>
              <a:t>that the worker had treatment resistant PTSD with symptoms of severe depression, which rendered him unemployable. There was no medical opinion of significance to challenge this conclusion.” </a:t>
            </a:r>
          </a:p>
          <a:p>
            <a:pPr lvl="1"/>
            <a:r>
              <a:rPr lang="en-US" dirty="0" smtClean="0"/>
              <a:t>2978/16</a:t>
            </a:r>
          </a:p>
          <a:p>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6565FF"/>
                </a:solidFill>
              </a:rPr>
              <a:t>Denials based on “pre-existing”</a:t>
            </a:r>
            <a:endParaRPr lang="en-US" b="1" dirty="0">
              <a:solidFill>
                <a:srgbClr val="6565FF"/>
              </a:solidFill>
            </a:endParaRPr>
          </a:p>
        </p:txBody>
      </p:sp>
      <p:sp>
        <p:nvSpPr>
          <p:cNvPr id="3" name="Content Placeholder 2"/>
          <p:cNvSpPr>
            <a:spLocks noGrp="1"/>
          </p:cNvSpPr>
          <p:nvPr>
            <p:ph idx="1"/>
          </p:nvPr>
        </p:nvSpPr>
        <p:spPr/>
        <p:txBody>
          <a:bodyPr>
            <a:normAutofit/>
          </a:bodyPr>
          <a:lstStyle/>
          <a:p>
            <a:pPr>
              <a:buNone/>
            </a:pPr>
            <a:r>
              <a:rPr lang="en-US" sz="4400" dirty="0" smtClean="0"/>
              <a:t>	The WSIB often denies psych entitlement based on pre-existing conditions without any or adequate evidentiary foundation. </a:t>
            </a:r>
            <a:endParaRPr lang="en-US" sz="4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762000"/>
            <a:ext cx="7543800" cy="5364163"/>
          </a:xfrm>
        </p:spPr>
        <p:txBody>
          <a:bodyPr>
            <a:normAutofit fontScale="92500"/>
          </a:bodyPr>
          <a:lstStyle/>
          <a:p>
            <a:pPr lvl="0"/>
            <a:r>
              <a:rPr lang="en-US" dirty="0" smtClean="0"/>
              <a:t>“The Panel is aware that the Board concluded that the worker currently had non-compensable psychological/psychiatric conditions that included a history of onset dating back to when the worker was a young child. The Panel finds that this conclusion is </a:t>
            </a:r>
            <a:r>
              <a:rPr lang="en-US" dirty="0" smtClean="0">
                <a:solidFill>
                  <a:srgbClr val="6565FF"/>
                </a:solidFill>
              </a:rPr>
              <a:t>not supported by the evidence on file</a:t>
            </a:r>
            <a:r>
              <a:rPr lang="en-US" dirty="0" smtClean="0"/>
              <a:t>, and we are aware of no medical reporting that indicates that the worker sought or required psychiatric treatment prior to July of 2004.” </a:t>
            </a:r>
          </a:p>
          <a:p>
            <a:pPr lvl="1"/>
            <a:r>
              <a:rPr lang="en-US" dirty="0" smtClean="0"/>
              <a:t>694/16</a:t>
            </a:r>
          </a:p>
          <a:p>
            <a:endParaRPr lang="en-US" dirty="0"/>
          </a:p>
        </p:txBody>
      </p:sp>
    </p:spTree>
  </p:cSld>
  <p:clrMapOvr>
    <a:masterClrMapping/>
  </p:clrMapOvr>
</p:sld>
</file>

<file path=ppt/theme/theme1.xml><?xml version="1.0" encoding="utf-8"?>
<a:theme xmlns:a="http://schemas.openxmlformats.org/drawingml/2006/main" name="Office Theme">
  <a:themeElements>
    <a:clrScheme name="Custom 2">
      <a:dk1>
        <a:sysClr val="windowText" lastClr="000000"/>
      </a:dk1>
      <a:lt1>
        <a:sysClr val="window" lastClr="FFFFFF"/>
      </a:lt1>
      <a:dk2>
        <a:srgbClr val="6565FF"/>
      </a:dk2>
      <a:lt2>
        <a:srgbClr val="EEECE1"/>
      </a:lt2>
      <a:accent1>
        <a:srgbClr val="4F81BD"/>
      </a:accent1>
      <a:accent2>
        <a:srgbClr val="C0504D"/>
      </a:accent2>
      <a:accent3>
        <a:srgbClr val="9BBB59"/>
      </a:accent3>
      <a:accent4>
        <a:srgbClr val="6565FF"/>
      </a:accent4>
      <a:accent5>
        <a:srgbClr val="4BACC6"/>
      </a:accent5>
      <a:accent6>
        <a:srgbClr val="F79646"/>
      </a:accent6>
      <a:hlink>
        <a:srgbClr val="0000FF"/>
      </a:hlink>
      <a:folHlink>
        <a:srgbClr val="800080"/>
      </a:folHlink>
    </a:clrScheme>
    <a:fontScheme name="Custom 2">
      <a:majorFont>
        <a:latin typeface="Gill Sans MT"/>
        <a:ea typeface=""/>
        <a:cs typeface=""/>
      </a:majorFont>
      <a:minorFont>
        <a:latin typeface="Gill Sans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21178</TotalTime>
  <Words>1605</Words>
  <Application>Microsoft Office PowerPoint</Application>
  <PresentationFormat>On-screen Show (4:3)</PresentationFormat>
  <Paragraphs>116</Paragraphs>
  <Slides>36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vt:lpstr>
      <vt:lpstr>Calibri</vt:lpstr>
      <vt:lpstr>Gill Sans MT</vt:lpstr>
      <vt:lpstr>Gill Sans MT (Body)</vt:lpstr>
      <vt:lpstr>Wingdings</vt:lpstr>
      <vt:lpstr>Office Theme</vt:lpstr>
      <vt:lpstr>Mental stress updates and psychological entitlement </vt:lpstr>
      <vt:lpstr> Overview</vt:lpstr>
      <vt:lpstr>1. Decision Trends</vt:lpstr>
      <vt:lpstr>Entitlement and weighing medical evidence </vt:lpstr>
      <vt:lpstr>PowerPoint Presentation</vt:lpstr>
      <vt:lpstr>PowerPoint Presentation</vt:lpstr>
      <vt:lpstr>PowerPoint Presentation</vt:lpstr>
      <vt:lpstr>Denials based on “pre-existing”</vt:lpstr>
      <vt:lpstr>PowerPoint Presentation</vt:lpstr>
      <vt:lpstr>PowerPoint Presentation</vt:lpstr>
      <vt:lpstr>Presumed recovery</vt:lpstr>
      <vt:lpstr>PowerPoint Presentation</vt:lpstr>
      <vt:lpstr>PowerPoint Presentation</vt:lpstr>
      <vt:lpstr>PowerPoint Presentation</vt:lpstr>
      <vt:lpstr> Stigma </vt:lpstr>
      <vt:lpstr>PowerPoint Presentation</vt:lpstr>
      <vt:lpstr>PowerPoint Presentation</vt:lpstr>
      <vt:lpstr>Return to work and mental health</vt:lpstr>
      <vt:lpstr>PowerPoint Presentation</vt:lpstr>
      <vt:lpstr>PowerPoint Presentation</vt:lpstr>
      <vt:lpstr>PowerPoint Presentation</vt:lpstr>
      <vt:lpstr>PowerPoint Presentation</vt:lpstr>
      <vt:lpstr>PowerPoint Presentation</vt:lpstr>
      <vt:lpstr>2. WSIB practices that target workers with mental health injuries </vt:lpstr>
      <vt:lpstr>WSIB practices</vt:lpstr>
      <vt:lpstr>3.  Mental stress </vt:lpstr>
      <vt:lpstr>Mental stress </vt:lpstr>
      <vt:lpstr>Mental stress </vt:lpstr>
      <vt:lpstr>Mental stress </vt:lpstr>
      <vt:lpstr>Mental stress </vt:lpstr>
      <vt:lpstr>Mental stress </vt:lpstr>
      <vt:lpstr>Mental stress </vt:lpstr>
      <vt:lpstr> First responders and PTSD </vt:lpstr>
      <vt:lpstr>First responders and PTSD</vt:lpstr>
      <vt:lpstr>First responders and PTSD</vt:lpstr>
      <vt:lpstr>Thank you.</vt:lpstr>
    </vt:vector>
  </TitlesOfParts>
  <Company>Legal Aid Ontario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bailiff</dc:creator>
  <cp:lastModifiedBy>Linda O'Neill</cp:lastModifiedBy>
  <cp:revision>284</cp:revision>
  <cp:lastPrinted>2017-01-18T19:45:47Z</cp:lastPrinted>
  <dcterms:created xsi:type="dcterms:W3CDTF">2017-02-11T01:11:52Z</dcterms:created>
  <dcterms:modified xsi:type="dcterms:W3CDTF">2017-02-16T14:49:17Z</dcterms:modified>
</cp:coreProperties>
</file>