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7" r:id="rId29"/>
    <p:sldId id="288" r:id="rId30"/>
    <p:sldId id="291" r:id="rId31"/>
    <p:sldId id="292" r:id="rId32"/>
    <p:sldId id="293" r:id="rId33"/>
    <p:sldId id="294" r:id="rId34"/>
    <p:sldId id="297" r:id="rId35"/>
    <p:sldId id="301" r:id="rId36"/>
    <p:sldId id="302" r:id="rId37"/>
    <p:sldId id="323" r:id="rId38"/>
    <p:sldId id="315" r:id="rId39"/>
    <p:sldId id="324" r:id="rId40"/>
    <p:sldId id="327" r:id="rId41"/>
    <p:sldId id="325" r:id="rId42"/>
    <p:sldId id="326" r:id="rId43"/>
    <p:sldId id="329" r:id="rId44"/>
    <p:sldId id="317" r:id="rId45"/>
    <p:sldId id="318" r:id="rId46"/>
    <p:sldId id="319" r:id="rId47"/>
    <p:sldId id="330" r:id="rId48"/>
    <p:sldId id="320" r:id="rId49"/>
    <p:sldId id="32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695" autoAdjust="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8F2CA-37E7-4FB5-8E52-F1240B0895A5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10242-3153-42A5-9C96-09D079812E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452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1A85ED7-7A46-4543-A6EF-45E51A213443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71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51">
              <a:defRPr sz="2500">
                <a:solidFill>
                  <a:schemeClr val="tx1"/>
                </a:solidFill>
                <a:latin typeface="Tahoma" pitchFamily="34" charset="0"/>
              </a:defRPr>
            </a:lvl1pPr>
            <a:lvl2pPr marL="770686" indent="-296417" defTabSz="966651">
              <a:defRPr sz="2500">
                <a:solidFill>
                  <a:schemeClr val="tx1"/>
                </a:solidFill>
                <a:latin typeface="Tahoma" pitchFamily="34" charset="0"/>
              </a:defRPr>
            </a:lvl2pPr>
            <a:lvl3pPr marL="1185671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3pPr>
            <a:lvl4pPr marL="1659939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4pPr>
            <a:lvl5pPr marL="2134208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5pPr>
            <a:lvl6pPr marL="2608476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6pPr>
            <a:lvl7pPr marL="3082744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7pPr>
            <a:lvl8pPr marL="3557013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8pPr>
            <a:lvl9pPr marL="4031280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059285-5CC6-4493-B335-C0B0617937A1}" type="slidenum">
              <a:rPr lang="en-US" altLang="en-US" sz="1300">
                <a:latin typeface="Times New Roman" pitchFamily="18" charset="0"/>
              </a:rPr>
              <a:pPr/>
              <a:t>33</a:t>
            </a:fld>
            <a:endParaRPr lang="en-US" altLang="en-US" sz="130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07024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51">
              <a:defRPr sz="2500">
                <a:solidFill>
                  <a:schemeClr val="tx1"/>
                </a:solidFill>
                <a:latin typeface="Tahoma" pitchFamily="34" charset="0"/>
              </a:defRPr>
            </a:lvl1pPr>
            <a:lvl2pPr marL="770686" indent="-296417" defTabSz="966651">
              <a:defRPr sz="2500">
                <a:solidFill>
                  <a:schemeClr val="tx1"/>
                </a:solidFill>
                <a:latin typeface="Tahoma" pitchFamily="34" charset="0"/>
              </a:defRPr>
            </a:lvl2pPr>
            <a:lvl3pPr marL="1185671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3pPr>
            <a:lvl4pPr marL="1659939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4pPr>
            <a:lvl5pPr marL="2134208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5pPr>
            <a:lvl6pPr marL="2608476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6pPr>
            <a:lvl7pPr marL="3082744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7pPr>
            <a:lvl8pPr marL="3557013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8pPr>
            <a:lvl9pPr marL="4031280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03B510-1C91-4F11-8443-D7301C0FF812}" type="slidenum">
              <a:rPr lang="en-US" altLang="en-US" sz="1300">
                <a:latin typeface="Times New Roman" pitchFamily="18" charset="0"/>
              </a:rPr>
              <a:pPr/>
              <a:t>34</a:t>
            </a:fld>
            <a:endParaRPr lang="en-US" altLang="en-US" sz="130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dirty="0" smtClean="0">
                <a:solidFill>
                  <a:schemeClr val="tx2"/>
                </a:solidFill>
              </a:rPr>
              <a:t>at the source</a:t>
            </a:r>
            <a:r>
              <a:rPr lang="en-US" altLang="en-US" b="1" dirty="0" smtClean="0"/>
              <a:t>	</a:t>
            </a:r>
            <a:r>
              <a:rPr lang="en-US" altLang="en-US" b="1" dirty="0" smtClean="0">
                <a:sym typeface="Symbol" pitchFamily="18" charset="2"/>
              </a:rPr>
              <a:t></a:t>
            </a:r>
            <a:r>
              <a:rPr lang="en-US" altLang="en-US" b="1" dirty="0" smtClean="0"/>
              <a:t> BEST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 eliminate, enclose, silencers, fix, specify</a:t>
            </a:r>
            <a:endParaRPr lang="en-US" altLang="en-US" sz="300" dirty="0"/>
          </a:p>
          <a:p>
            <a:r>
              <a:rPr lang="en-US" altLang="en-US" b="1" dirty="0" smtClean="0">
                <a:solidFill>
                  <a:schemeClr val="tx2"/>
                </a:solidFill>
              </a:rPr>
              <a:t>along the path</a:t>
            </a:r>
            <a:r>
              <a:rPr lang="en-US" altLang="en-US" b="1" dirty="0" smtClean="0"/>
              <a:t> 	</a:t>
            </a:r>
            <a:r>
              <a:rPr lang="en-US" altLang="en-US" b="1" dirty="0" smtClean="0">
                <a:sym typeface="Symbol" pitchFamily="18" charset="2"/>
              </a:rPr>
              <a:t></a:t>
            </a:r>
            <a:r>
              <a:rPr lang="en-US" altLang="en-US" b="1" dirty="0" smtClean="0"/>
              <a:t> GOOD</a:t>
            </a:r>
          </a:p>
          <a:p>
            <a:pPr lvl="1"/>
            <a:r>
              <a:rPr lang="en-US" altLang="en-US" dirty="0" smtClean="0"/>
              <a:t>barriers, curtains, absorbers</a:t>
            </a:r>
            <a:endParaRPr lang="en-US" altLang="en-US" sz="300" dirty="0"/>
          </a:p>
          <a:p>
            <a:r>
              <a:rPr lang="en-US" altLang="en-US" b="1" dirty="0" smtClean="0">
                <a:solidFill>
                  <a:schemeClr val="tx2"/>
                </a:solidFill>
              </a:rPr>
              <a:t>at the worker</a:t>
            </a:r>
            <a:r>
              <a:rPr lang="en-US" altLang="en-US" b="1" dirty="0" smtClean="0"/>
              <a:t>	</a:t>
            </a:r>
            <a:r>
              <a:rPr lang="en-US" altLang="en-US" b="1" dirty="0" smtClean="0">
                <a:sym typeface="Symbol" pitchFamily="18" charset="2"/>
              </a:rPr>
              <a:t></a:t>
            </a:r>
            <a:r>
              <a:rPr lang="en-US" altLang="en-US" b="1" dirty="0" smtClean="0"/>
              <a:t> TEMPORARY</a:t>
            </a:r>
          </a:p>
          <a:p>
            <a:pPr lvl="1"/>
            <a:r>
              <a:rPr lang="en-US" altLang="en-US" dirty="0" smtClean="0"/>
              <a:t>PPE, audiometry, rotating exposures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2445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51">
              <a:defRPr sz="2500">
                <a:solidFill>
                  <a:schemeClr val="tx1"/>
                </a:solidFill>
                <a:latin typeface="Tahoma" pitchFamily="34" charset="0"/>
              </a:defRPr>
            </a:lvl1pPr>
            <a:lvl2pPr marL="770686" indent="-296417" defTabSz="966651">
              <a:defRPr sz="2500">
                <a:solidFill>
                  <a:schemeClr val="tx1"/>
                </a:solidFill>
                <a:latin typeface="Tahoma" pitchFamily="34" charset="0"/>
              </a:defRPr>
            </a:lvl2pPr>
            <a:lvl3pPr marL="1185671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3pPr>
            <a:lvl4pPr marL="1659939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4pPr>
            <a:lvl5pPr marL="2134208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5pPr>
            <a:lvl6pPr marL="2608476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6pPr>
            <a:lvl7pPr marL="3082744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7pPr>
            <a:lvl8pPr marL="3557013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8pPr>
            <a:lvl9pPr marL="4031280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98F26A-A7BE-4EAA-ACA7-AF0C60A49762}" type="slidenum">
              <a:rPr lang="en-US" altLang="en-US" sz="1300">
                <a:latin typeface="Times New Roman" pitchFamily="18" charset="0"/>
              </a:rPr>
              <a:pPr/>
              <a:t>35</a:t>
            </a:fld>
            <a:endParaRPr lang="en-US" altLang="en-US" sz="13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579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51">
              <a:defRPr sz="2500">
                <a:solidFill>
                  <a:schemeClr val="tx1"/>
                </a:solidFill>
                <a:latin typeface="Tahoma" pitchFamily="34" charset="0"/>
              </a:defRPr>
            </a:lvl1pPr>
            <a:lvl2pPr marL="770686" indent="-296417" defTabSz="966651">
              <a:defRPr sz="2500">
                <a:solidFill>
                  <a:schemeClr val="tx1"/>
                </a:solidFill>
                <a:latin typeface="Tahoma" pitchFamily="34" charset="0"/>
              </a:defRPr>
            </a:lvl2pPr>
            <a:lvl3pPr marL="1185671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3pPr>
            <a:lvl4pPr marL="1659939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4pPr>
            <a:lvl5pPr marL="2134208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5pPr>
            <a:lvl6pPr marL="2608476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6pPr>
            <a:lvl7pPr marL="3082744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7pPr>
            <a:lvl8pPr marL="3557013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8pPr>
            <a:lvl9pPr marL="4031280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668D74-C53E-4E52-95AC-57A5707F109E}" type="slidenum">
              <a:rPr lang="en-US" altLang="en-US" sz="1300">
                <a:latin typeface="Times New Roman" pitchFamily="18" charset="0"/>
              </a:rPr>
              <a:pPr/>
              <a:t>36</a:t>
            </a:fld>
            <a:endParaRPr lang="en-US" altLang="en-US" sz="130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003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63FA53-D5FF-4393-A76D-DF74A8DD23A4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90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F5001-0120-4E35-A985-005BEA85410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203950" cy="3490913"/>
          </a:xfrm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22775"/>
            <a:ext cx="5153025" cy="41910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45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4EFE6A-53C6-41C2-87F7-0B75F6D485A5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49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11EEE1-99CA-4E04-8B88-3455D49B065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95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A48E2-691E-4F56-9DDA-129B1BBDDAA1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39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401573-FF83-47A3-AE49-8D4E0C43F098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48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51">
              <a:defRPr sz="2500">
                <a:solidFill>
                  <a:schemeClr val="tx1"/>
                </a:solidFill>
                <a:latin typeface="Tahoma" pitchFamily="34" charset="0"/>
              </a:defRPr>
            </a:lvl1pPr>
            <a:lvl2pPr marL="770686" indent="-296417" defTabSz="966651">
              <a:defRPr sz="2500">
                <a:solidFill>
                  <a:schemeClr val="tx1"/>
                </a:solidFill>
                <a:latin typeface="Tahoma" pitchFamily="34" charset="0"/>
              </a:defRPr>
            </a:lvl2pPr>
            <a:lvl3pPr marL="1185671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3pPr>
            <a:lvl4pPr marL="1659939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4pPr>
            <a:lvl5pPr marL="2134208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5pPr>
            <a:lvl6pPr marL="2608476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6pPr>
            <a:lvl7pPr marL="3082744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7pPr>
            <a:lvl8pPr marL="3557013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8pPr>
            <a:lvl9pPr marL="4031280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D2D743-9EC2-4B44-8E14-298097F109C2}" type="slidenum">
              <a:rPr lang="en-US" altLang="en-US" sz="1300">
                <a:latin typeface="Times New Roman" pitchFamily="18" charset="0"/>
              </a:rPr>
              <a:pPr/>
              <a:t>31</a:t>
            </a:fld>
            <a:endParaRPr lang="en-US" altLang="en-US" sz="1300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3812" cy="3586163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2" y="4561226"/>
            <a:ext cx="5363818" cy="4320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3898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51">
              <a:defRPr sz="2500">
                <a:solidFill>
                  <a:schemeClr val="tx1"/>
                </a:solidFill>
                <a:latin typeface="Tahoma" pitchFamily="34" charset="0"/>
              </a:defRPr>
            </a:lvl1pPr>
            <a:lvl2pPr marL="770686" indent="-296417" defTabSz="966651">
              <a:defRPr sz="2500">
                <a:solidFill>
                  <a:schemeClr val="tx1"/>
                </a:solidFill>
                <a:latin typeface="Tahoma" pitchFamily="34" charset="0"/>
              </a:defRPr>
            </a:lvl2pPr>
            <a:lvl3pPr marL="1185671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3pPr>
            <a:lvl4pPr marL="1659939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4pPr>
            <a:lvl5pPr marL="2134208" indent="-237134" defTabSz="966651">
              <a:defRPr sz="2500">
                <a:solidFill>
                  <a:schemeClr val="tx1"/>
                </a:solidFill>
                <a:latin typeface="Tahoma" pitchFamily="34" charset="0"/>
              </a:defRPr>
            </a:lvl5pPr>
            <a:lvl6pPr marL="2608476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6pPr>
            <a:lvl7pPr marL="3082744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7pPr>
            <a:lvl8pPr marL="3557013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8pPr>
            <a:lvl9pPr marL="4031280" indent="-237134" defTabSz="966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50CEC44-062F-47A5-813D-ED19FD657C36}" type="slidenum">
              <a:rPr lang="en-US" altLang="en-US" sz="1300">
                <a:latin typeface="Times New Roman" pitchFamily="18" charset="0"/>
              </a:rPr>
              <a:pPr/>
              <a:t>32</a:t>
            </a:fld>
            <a:endParaRPr lang="en-US" altLang="en-US" sz="130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3812" cy="3586163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2" y="4561226"/>
            <a:ext cx="5363818" cy="4320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4230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36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79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710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C5768-3449-404E-9395-65D8DAE38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61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3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0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57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1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9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6497-5498-4F77-9AD5-CC9075B060C6}" type="datetimeFigureOut">
              <a:rPr lang="en-CA" smtClean="0"/>
              <a:t>16/02/2017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51E57-5348-4D1C-9701-D20F6ADD96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190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x.ox.ac.uk/people/fellow/dr-katherine-venable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workhealth.org/strain/jsdef2.html" TargetMode="Externa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hp.niehs.nih.gov/1307272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hyperlink" Target="http://www.cdc.gov/niosh/docs/96-110/personal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kineticsnoise.com/hvac/index.html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hcow.on.ca/edit/files/general_handouts/noisecalculator.xl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2.emf"/><Relationship Id="rId4" Type="http://schemas.openxmlformats.org/officeDocument/2006/relationships/oleObject" Target="../embeddings/Microsoft_Excel_97-2003_Worksheet1.xls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surveyreports/pdfs/349-12a.pdf" TargetMode="External"/><Relationship Id="rId2" Type="http://schemas.openxmlformats.org/officeDocument/2006/relationships/hyperlink" Target="https://itunes.apple.com/ca/app/splnfft-noise-meter/id355396114?m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hyperlink" Target="https://www.youtube.com/watch?v=jGVN7m3Wd1M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ca/app/revmeter-pro/id357421594?mt=8" TargetMode="External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sha.org/public/hearing/American-National-Standard-on-Classroom-Acoustic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ca/app/wbv/id797629017?mt=8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myhearingtest.net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ccohs.ca/oshanswers/chemicals/iaq_intro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mquestionnaire.se/mmq/mmq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egonairacademy.com/author/kjell-andersso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IAQ and Noise tools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Masood Ahmed MS, CIH, CRSP</a:t>
            </a:r>
          </a:p>
          <a:p>
            <a:r>
              <a:rPr lang="en-CA" dirty="0" smtClean="0"/>
              <a:t>Occupational Hygienist</a:t>
            </a:r>
          </a:p>
          <a:p>
            <a:r>
              <a:rPr lang="en-CA" dirty="0" smtClean="0"/>
              <a:t>OHCOW – South Central/Hamilton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74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379" y="1282120"/>
            <a:ext cx="3166530" cy="4749795"/>
          </a:xfrm>
          <a:prstGeom prst="rect">
            <a:avLst/>
          </a:prstGeom>
        </p:spPr>
      </p:pic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8286" y="374469"/>
            <a:ext cx="8458200" cy="1143000"/>
          </a:xfrm>
        </p:spPr>
        <p:txBody>
          <a:bodyPr/>
          <a:lstStyle/>
          <a:p>
            <a:pPr marL="838200" indent="-838200"/>
            <a:r>
              <a:rPr lang="en-US" altLang="en-US" dirty="0"/>
              <a:t>Asthma Symptom Screening: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1093" y="1824446"/>
            <a:ext cx="4548051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We added a validated set of asthma screening questions put together by </a:t>
            </a:r>
            <a:r>
              <a:rPr lang="en-US" altLang="en-US" b="1" dirty="0" smtClean="0"/>
              <a:t>Kate Venables</a:t>
            </a:r>
            <a:r>
              <a:rPr lang="en-US" altLang="en-US" dirty="0" smtClean="0"/>
              <a:t> </a:t>
            </a:r>
            <a:r>
              <a:rPr lang="en-US" altLang="en-US" dirty="0"/>
              <a:t>et al</a:t>
            </a:r>
            <a:r>
              <a:rPr lang="en-US" altLang="en-US" dirty="0" smtClean="0"/>
              <a:t>., “</a:t>
            </a:r>
            <a:r>
              <a:rPr lang="en-US" altLang="en-US" dirty="0"/>
              <a:t>Respiratory Symptoms Questionnaire for Asthma Epidemiology: Validity and Reproducibility”, </a:t>
            </a:r>
            <a:r>
              <a:rPr lang="en-US" altLang="en-US" dirty="0" smtClean="0"/>
              <a:t>Thorax </a:t>
            </a:r>
            <a:r>
              <a:rPr lang="en-US" altLang="en-US" u="sng" dirty="0"/>
              <a:t>48</a:t>
            </a:r>
            <a:r>
              <a:rPr lang="en-US" altLang="en-US" dirty="0"/>
              <a:t>:214-219 (1993)</a:t>
            </a:r>
          </a:p>
        </p:txBody>
      </p:sp>
      <p:sp>
        <p:nvSpPr>
          <p:cNvPr id="3" name="Rectangle 2"/>
          <p:cNvSpPr/>
          <p:nvPr/>
        </p:nvSpPr>
        <p:spPr>
          <a:xfrm>
            <a:off x="2711996" y="6031915"/>
            <a:ext cx="6074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http://www.stx.ox.ac.uk/people/fellow/dr-katherine-venables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14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4658" name="Group 2"/>
          <p:cNvGraphicFramePr>
            <a:graphicFrameLocks noGrp="1"/>
          </p:cNvGraphicFramePr>
          <p:nvPr/>
        </p:nvGraphicFramePr>
        <p:xfrm>
          <a:off x="1905000" y="1600200"/>
          <a:ext cx="8458200" cy="4419600"/>
        </p:xfrm>
        <a:graphic>
          <a:graphicData uri="http://schemas.openxmlformats.org/drawingml/2006/table">
            <a:tbl>
              <a:tblPr/>
              <a:tblGrid>
                <a:gridCol w="6477000"/>
                <a:gridCol w="1066800"/>
                <a:gridCol w="914400"/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the </a:t>
                      </a:r>
                      <a:r>
                        <a:rPr kumimoji="0" lang="en-US" alt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last four (4) weeks</a:t>
                      </a: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If you run, or climb stairs fast do you ever cough?                                                        		                                         wheeze?                                              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get tight in the chest?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Is your sleep ever broken by wheeze?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difficulty with breathing?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     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ever wake up in the morning with wheeze?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difficulty with breathing?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Do you ever wheeze if you are in a smoky room?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if you are in a dusty place?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4684" name="Rectangle 28"/>
          <p:cNvSpPr>
            <a:spLocks noChangeArrowheads="1"/>
          </p:cNvSpPr>
          <p:nvPr/>
        </p:nvSpPr>
        <p:spPr bwMode="auto">
          <a:xfrm>
            <a:off x="1905000" y="228600"/>
            <a:ext cx="8077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>
                <a:solidFill>
                  <a:schemeClr val="tx2"/>
                </a:solidFill>
                <a:latin typeface="Tahoma" panose="020B0604030504040204" pitchFamily="34" charset="0"/>
              </a:rPr>
              <a:t>Asthma Screening Questions:</a:t>
            </a:r>
          </a:p>
        </p:txBody>
      </p:sp>
    </p:spTree>
    <p:extLst>
      <p:ext uri="{BB962C8B-B14F-4D97-AF65-F5344CB8AC3E}">
        <p14:creationId xmlns:p14="http://schemas.microsoft.com/office/powerpoint/2010/main" val="21014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MM-040 stress vs. JCQ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In order to use the demand/control dimensions we used the MM-040 questions and correlated them with the OHCOW JCQ survey results (used JCQ since 2000)</a:t>
            </a:r>
          </a:p>
          <a:p>
            <a:r>
              <a:rPr lang="en-CA" dirty="0" smtClean="0"/>
              <a:t>Robert Karasek did not want us to include any of the JCQ questions</a:t>
            </a:r>
          </a:p>
          <a:p>
            <a:r>
              <a:rPr lang="en-CA" dirty="0" smtClean="0"/>
              <a:t>MM-040 “too much work” question correlated with the JCQ demands scale (r = 0.55 for females; r = 0.49 for males)</a:t>
            </a:r>
          </a:p>
          <a:p>
            <a:r>
              <a:rPr lang="en-CA" dirty="0" smtClean="0"/>
              <a:t>A combination of the MM-040 “influence”+ “interesting work” questions </a:t>
            </a:r>
            <a:r>
              <a:rPr lang="en-CA" dirty="0"/>
              <a:t>correlated with the JCQ </a:t>
            </a:r>
            <a:r>
              <a:rPr lang="en-CA" dirty="0" smtClean="0"/>
              <a:t>latitude/ control </a:t>
            </a:r>
            <a:r>
              <a:rPr lang="en-CA" dirty="0"/>
              <a:t>scale (r = 0.55 for females; r = </a:t>
            </a:r>
            <a:r>
              <a:rPr lang="en-CA" dirty="0" smtClean="0"/>
              <a:t>0.59 </a:t>
            </a:r>
            <a:r>
              <a:rPr lang="en-CA" dirty="0"/>
              <a:t>for males)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3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5562600" y="3505200"/>
            <a:ext cx="3429000" cy="21336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CA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20163" name="Object 3"/>
          <p:cNvGraphicFramePr>
            <a:graphicFrameLocks noChangeAspect="1"/>
          </p:cNvGraphicFramePr>
          <p:nvPr>
            <p:extLst/>
          </p:nvPr>
        </p:nvGraphicFramePr>
        <p:xfrm>
          <a:off x="1514856" y="1203326"/>
          <a:ext cx="7621588" cy="508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hart" r:id="rId4" imgW="6096000" imgH="4057650" progId="MSGraph.Chart.8">
                  <p:embed followColorScheme="full"/>
                </p:oleObj>
              </mc:Choice>
              <mc:Fallback>
                <p:oleObj name="Chart" r:id="rId4" imgW="6096000" imgH="40576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856" y="1203326"/>
                        <a:ext cx="7621588" cy="508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44958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JCQ Theory:</a:t>
            </a:r>
          </a:p>
        </p:txBody>
      </p:sp>
      <p:sp>
        <p:nvSpPr>
          <p:cNvPr id="220165" name="Line 5"/>
          <p:cNvSpPr>
            <a:spLocks noChangeShapeType="1"/>
          </p:cNvSpPr>
          <p:nvPr/>
        </p:nvSpPr>
        <p:spPr bwMode="auto">
          <a:xfrm flipV="1">
            <a:off x="2566988" y="1341438"/>
            <a:ext cx="6248400" cy="411480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20166" name="Line 6"/>
          <p:cNvSpPr>
            <a:spLocks noChangeShapeType="1"/>
          </p:cNvSpPr>
          <p:nvPr/>
        </p:nvSpPr>
        <p:spPr bwMode="auto">
          <a:xfrm rot="4038365" flipV="1">
            <a:off x="2508250" y="1471613"/>
            <a:ext cx="6248400" cy="411480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6151564" y="4343400"/>
            <a:ext cx="2306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HIGH STRAIN</a:t>
            </a:r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6600826" y="2133600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ACTIVE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2781301" y="2133600"/>
            <a:ext cx="218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</a:rPr>
              <a:t>LOW STRAIN</a:t>
            </a:r>
          </a:p>
        </p:txBody>
      </p:sp>
      <p:sp>
        <p:nvSpPr>
          <p:cNvPr id="220170" name="Text Box 10"/>
          <p:cNvSpPr txBox="1">
            <a:spLocks noChangeArrowheads="1"/>
          </p:cNvSpPr>
          <p:nvPr/>
        </p:nvSpPr>
        <p:spPr bwMode="auto">
          <a:xfrm>
            <a:off x="3203576" y="4343400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</a:rPr>
              <a:t>PASSIVE</a:t>
            </a:r>
          </a:p>
        </p:txBody>
      </p:sp>
      <p:sp>
        <p:nvSpPr>
          <p:cNvPr id="220171" name="Text Box 11"/>
          <p:cNvSpPr txBox="1">
            <a:spLocks noChangeArrowheads="1"/>
          </p:cNvSpPr>
          <p:nvPr/>
        </p:nvSpPr>
        <p:spPr bwMode="auto">
          <a:xfrm>
            <a:off x="7850189" y="304801"/>
            <a:ext cx="2835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active learning,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motivation to develop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new behaviour patterns</a:t>
            </a:r>
          </a:p>
        </p:txBody>
      </p:sp>
      <p:sp>
        <p:nvSpPr>
          <p:cNvPr id="220172" name="Text Box 12"/>
          <p:cNvSpPr txBox="1">
            <a:spLocks noChangeArrowheads="1"/>
          </p:cNvSpPr>
          <p:nvPr/>
        </p:nvSpPr>
        <p:spPr bwMode="auto">
          <a:xfrm>
            <a:off x="7383463" y="5562601"/>
            <a:ext cx="3216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risk of psychological strain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and physical illness</a:t>
            </a:r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3109913" y="6553200"/>
            <a:ext cx="5162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/>
              <a:t>Source:  </a:t>
            </a:r>
            <a:r>
              <a:rPr lang="en-US" altLang="en-US" sz="1600" dirty="0">
                <a:hlinkClick r:id="rId6"/>
              </a:rPr>
              <a:t>http://www.workhealth.org/strain/jsdef2.html</a:t>
            </a:r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32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4152356" cy="2360657"/>
          </a:xfrm>
        </p:spPr>
        <p:txBody>
          <a:bodyPr/>
          <a:lstStyle/>
          <a:p>
            <a:r>
              <a:rPr lang="en-CA" dirty="0" smtClean="0"/>
              <a:t>Here’s how it works: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52" y="0"/>
            <a:ext cx="38550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35" y="2307772"/>
            <a:ext cx="2090187" cy="3722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13" y="4754880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3" y="0"/>
            <a:ext cx="38473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98" y="0"/>
            <a:ext cx="347224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40" y="2342606"/>
            <a:ext cx="1716960" cy="1716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83" y="2416629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5" y="0"/>
            <a:ext cx="35264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9" y="0"/>
            <a:ext cx="383502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64" y="1611086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27" y="0"/>
            <a:ext cx="35424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39" y="0"/>
            <a:ext cx="3519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47" y="0"/>
            <a:ext cx="37949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29" y="0"/>
            <a:ext cx="374072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87" y="4511040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00" y="0"/>
            <a:ext cx="33716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93" y="2508069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0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Text Box 2"/>
          <p:cNvSpPr txBox="1">
            <a:spLocks noChangeArrowheads="1"/>
          </p:cNvSpPr>
          <p:nvPr/>
        </p:nvSpPr>
        <p:spPr bwMode="auto">
          <a:xfrm>
            <a:off x="4590516" y="2994249"/>
            <a:ext cx="3033162" cy="70786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>
              <a:defRPr/>
            </a:pPr>
            <a:r>
              <a:rPr lang="en-CA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HOW I FEEL AT WORK</a:t>
            </a:r>
          </a:p>
          <a:p>
            <a:pPr algn="ctr">
              <a:defRPr/>
            </a:pPr>
            <a:r>
              <a:rPr lang="en-CA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IN MY BUILDING</a:t>
            </a:r>
            <a:endParaRPr lang="en-CA" sz="2000" b="1" dirty="0">
              <a:latin typeface="Tahoma" pitchFamily="34" charset="0"/>
            </a:endParaRPr>
          </a:p>
        </p:txBody>
      </p:sp>
      <p:grpSp>
        <p:nvGrpSpPr>
          <p:cNvPr id="1147907" name="Group 3"/>
          <p:cNvGrpSpPr>
            <a:grpSpLocks/>
          </p:cNvGrpSpPr>
          <p:nvPr/>
        </p:nvGrpSpPr>
        <p:grpSpPr bwMode="auto">
          <a:xfrm>
            <a:off x="738188" y="200025"/>
            <a:ext cx="4252912" cy="2733675"/>
            <a:chOff x="-495" y="126"/>
            <a:chExt cx="2679" cy="1722"/>
          </a:xfrm>
        </p:grpSpPr>
        <p:sp>
          <p:nvSpPr>
            <p:cNvPr id="16406" name="Text Box 4"/>
            <p:cNvSpPr txBox="1">
              <a:spLocks noChangeArrowheads="1"/>
            </p:cNvSpPr>
            <p:nvPr/>
          </p:nvSpPr>
          <p:spPr bwMode="auto">
            <a:xfrm>
              <a:off x="-495" y="126"/>
              <a:ext cx="1464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AutoNum type="arabicPeriod"/>
              </a:pPr>
              <a:r>
                <a:rPr lang="en-CA" altLang="en-US" sz="2000" b="1" dirty="0"/>
                <a:t>THERMAL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 COMFORT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(temp, RH, temp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fluctuations)</a:t>
              </a:r>
            </a:p>
          </p:txBody>
        </p:sp>
        <p:sp>
          <p:nvSpPr>
            <p:cNvPr id="16407" name="Line 5"/>
            <p:cNvSpPr>
              <a:spLocks noChangeShapeType="1"/>
            </p:cNvSpPr>
            <p:nvPr/>
          </p:nvSpPr>
          <p:spPr bwMode="auto">
            <a:xfrm>
              <a:off x="1032" y="936"/>
              <a:ext cx="1152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0" name="Group 6"/>
          <p:cNvGrpSpPr>
            <a:grpSpLocks/>
          </p:cNvGrpSpPr>
          <p:nvPr/>
        </p:nvGrpSpPr>
        <p:grpSpPr bwMode="auto">
          <a:xfrm>
            <a:off x="4498569" y="242888"/>
            <a:ext cx="2698750" cy="2522538"/>
            <a:chOff x="2085" y="297"/>
            <a:chExt cx="1700" cy="1589"/>
          </a:xfrm>
        </p:grpSpPr>
        <p:sp>
          <p:nvSpPr>
            <p:cNvPr id="16404" name="Text Box 7"/>
            <p:cNvSpPr txBox="1">
              <a:spLocks noChangeArrowheads="1"/>
            </p:cNvSpPr>
            <p:nvPr/>
          </p:nvSpPr>
          <p:spPr bwMode="auto">
            <a:xfrm>
              <a:off x="2085" y="297"/>
              <a:ext cx="1700" cy="640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2. VENTILATION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(outdoor air intake,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air movement)</a:t>
              </a:r>
            </a:p>
          </p:txBody>
        </p:sp>
        <p:sp>
          <p:nvSpPr>
            <p:cNvPr id="16405" name="Line 8"/>
            <p:cNvSpPr>
              <a:spLocks noChangeShapeType="1"/>
            </p:cNvSpPr>
            <p:nvPr/>
          </p:nvSpPr>
          <p:spPr bwMode="auto">
            <a:xfrm>
              <a:off x="3073" y="960"/>
              <a:ext cx="19" cy="92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3" name="Group 9"/>
          <p:cNvGrpSpPr>
            <a:grpSpLocks/>
          </p:cNvGrpSpPr>
          <p:nvPr/>
        </p:nvGrpSpPr>
        <p:grpSpPr bwMode="auto">
          <a:xfrm>
            <a:off x="7232651" y="279400"/>
            <a:ext cx="3421063" cy="2606675"/>
            <a:chOff x="3596" y="176"/>
            <a:chExt cx="2155" cy="1642"/>
          </a:xfrm>
        </p:grpSpPr>
        <p:sp>
          <p:nvSpPr>
            <p:cNvPr id="16402" name="Text Box 10"/>
            <p:cNvSpPr txBox="1">
              <a:spLocks noChangeArrowheads="1"/>
            </p:cNvSpPr>
            <p:nvPr/>
          </p:nvSpPr>
          <p:spPr bwMode="auto">
            <a:xfrm>
              <a:off x="3710" y="176"/>
              <a:ext cx="2041" cy="640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AutoNum type="arabicPeriod" startAt="3"/>
              </a:pPr>
              <a:r>
                <a:rPr lang="en-CA" altLang="en-US" sz="2000" b="1" dirty="0"/>
                <a:t>CHEMICAL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 CONTAMINANTS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(from inside or outside)</a:t>
              </a:r>
            </a:p>
          </p:txBody>
        </p:sp>
        <p:sp>
          <p:nvSpPr>
            <p:cNvPr id="16403" name="Line 11"/>
            <p:cNvSpPr>
              <a:spLocks noChangeShapeType="1"/>
            </p:cNvSpPr>
            <p:nvPr/>
          </p:nvSpPr>
          <p:spPr bwMode="auto">
            <a:xfrm flipH="1">
              <a:off x="3596" y="878"/>
              <a:ext cx="635" cy="9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6" name="Group 12"/>
          <p:cNvGrpSpPr>
            <a:grpSpLocks/>
          </p:cNvGrpSpPr>
          <p:nvPr/>
        </p:nvGrpSpPr>
        <p:grpSpPr bwMode="auto">
          <a:xfrm>
            <a:off x="663720" y="2792092"/>
            <a:ext cx="3835400" cy="1016000"/>
            <a:chOff x="232" y="1776"/>
            <a:chExt cx="2416" cy="640"/>
          </a:xfrm>
        </p:grpSpPr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232" y="1776"/>
              <a:ext cx="1655" cy="640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4. BIOLOGICAL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CONTAMINANTS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  (allergens)</a:t>
              </a:r>
            </a:p>
          </p:txBody>
        </p:sp>
        <p:sp>
          <p:nvSpPr>
            <p:cNvPr id="16401" name="Line 14"/>
            <p:cNvSpPr>
              <a:spLocks noChangeShapeType="1"/>
            </p:cNvSpPr>
            <p:nvPr/>
          </p:nvSpPr>
          <p:spPr bwMode="auto">
            <a:xfrm>
              <a:off x="1920" y="2112"/>
              <a:ext cx="728" cy="1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9" name="Group 15"/>
          <p:cNvGrpSpPr>
            <a:grpSpLocks/>
          </p:cNvGrpSpPr>
          <p:nvPr/>
        </p:nvGrpSpPr>
        <p:grpSpPr bwMode="auto">
          <a:xfrm>
            <a:off x="2570018" y="3808257"/>
            <a:ext cx="2771775" cy="2728788"/>
            <a:chOff x="96" y="2234"/>
            <a:chExt cx="1746" cy="1720"/>
          </a:xfrm>
        </p:grpSpPr>
        <p:sp>
          <p:nvSpPr>
            <p:cNvPr id="16398" name="Text Box 16"/>
            <p:cNvSpPr txBox="1">
              <a:spLocks noChangeArrowheads="1"/>
            </p:cNvSpPr>
            <p:nvPr/>
          </p:nvSpPr>
          <p:spPr bwMode="auto">
            <a:xfrm>
              <a:off x="96" y="3120"/>
              <a:ext cx="1746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5. ERGONOMIC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FACTORS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(lighting, noise,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workstation design)</a:t>
              </a:r>
            </a:p>
          </p:txBody>
        </p:sp>
        <p:sp>
          <p:nvSpPr>
            <p:cNvPr id="16399" name="Line 17"/>
            <p:cNvSpPr>
              <a:spLocks noChangeShapeType="1"/>
            </p:cNvSpPr>
            <p:nvPr/>
          </p:nvSpPr>
          <p:spPr bwMode="auto">
            <a:xfrm flipV="1">
              <a:off x="827" y="2234"/>
              <a:ext cx="666" cy="7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22" name="Group 18"/>
          <p:cNvGrpSpPr>
            <a:grpSpLocks/>
          </p:cNvGrpSpPr>
          <p:nvPr/>
        </p:nvGrpSpPr>
        <p:grpSpPr bwMode="auto">
          <a:xfrm>
            <a:off x="7099082" y="3762450"/>
            <a:ext cx="2612994" cy="2730517"/>
            <a:chOff x="3511" y="2370"/>
            <a:chExt cx="1645" cy="1721"/>
          </a:xfrm>
        </p:grpSpPr>
        <p:sp>
          <p:nvSpPr>
            <p:cNvPr id="16396" name="Text Box 19"/>
            <p:cNvSpPr txBox="1">
              <a:spLocks noChangeArrowheads="1"/>
            </p:cNvSpPr>
            <p:nvPr/>
          </p:nvSpPr>
          <p:spPr bwMode="auto">
            <a:xfrm>
              <a:off x="3511" y="3257"/>
              <a:ext cx="1645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6. WORKPLACE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STRESS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(job content, pace,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control, support)</a:t>
              </a:r>
            </a:p>
          </p:txBody>
        </p:sp>
        <p:sp>
          <p:nvSpPr>
            <p:cNvPr id="16397" name="Line 20"/>
            <p:cNvSpPr>
              <a:spLocks noChangeShapeType="1"/>
            </p:cNvSpPr>
            <p:nvPr/>
          </p:nvSpPr>
          <p:spPr bwMode="auto">
            <a:xfrm flipH="1" flipV="1">
              <a:off x="3763" y="2370"/>
              <a:ext cx="532" cy="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25" name="Group 21"/>
          <p:cNvGrpSpPr>
            <a:grpSpLocks/>
          </p:cNvGrpSpPr>
          <p:nvPr/>
        </p:nvGrpSpPr>
        <p:grpSpPr bwMode="auto">
          <a:xfrm>
            <a:off x="7771997" y="2643187"/>
            <a:ext cx="4116388" cy="1323975"/>
            <a:chOff x="3039" y="2928"/>
            <a:chExt cx="2593" cy="834"/>
          </a:xfrm>
        </p:grpSpPr>
        <p:sp>
          <p:nvSpPr>
            <p:cNvPr id="16394" name="Text Box 22"/>
            <p:cNvSpPr txBox="1">
              <a:spLocks noChangeArrowheads="1"/>
            </p:cNvSpPr>
            <p:nvPr/>
          </p:nvSpPr>
          <p:spPr bwMode="auto">
            <a:xfrm>
              <a:off x="3888" y="2928"/>
              <a:ext cx="1744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7. PERSONAL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FACTORS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(age, sex, allergies,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smoking)</a:t>
              </a:r>
            </a:p>
          </p:txBody>
        </p:sp>
        <p:sp>
          <p:nvSpPr>
            <p:cNvPr id="16395" name="Line 23"/>
            <p:cNvSpPr>
              <a:spLocks noChangeShapeType="1"/>
            </p:cNvSpPr>
            <p:nvPr/>
          </p:nvSpPr>
          <p:spPr bwMode="auto">
            <a:xfrm flipH="1">
              <a:off x="3039" y="3456"/>
              <a:ext cx="799" cy="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32" tIns="45716" rIns="91432" bIns="45716">
              <a:spAutoFit/>
            </a:bodyPr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6826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4"/>
          <a:stretch/>
        </p:blipFill>
        <p:spPr>
          <a:xfrm>
            <a:off x="6172076" y="427513"/>
            <a:ext cx="4495924" cy="57084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0" y="427512"/>
            <a:ext cx="4576344" cy="5438900"/>
            <a:chOff x="0" y="0"/>
            <a:chExt cx="4576344" cy="54389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20" b="17586"/>
            <a:stretch/>
          </p:blipFill>
          <p:spPr>
            <a:xfrm>
              <a:off x="0" y="0"/>
              <a:ext cx="4576344" cy="458506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20" b="49010"/>
            <a:stretch/>
          </p:blipFill>
          <p:spPr>
            <a:xfrm>
              <a:off x="0" y="4336868"/>
              <a:ext cx="4572000" cy="110203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20038" y="4306785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92"/>
          <a:stretch/>
        </p:blipFill>
        <p:spPr>
          <a:xfrm>
            <a:off x="5516880" y="1"/>
            <a:ext cx="2962138" cy="260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3994606" cy="68354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12" y="1219200"/>
            <a:ext cx="512948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 b="44349"/>
          <a:stretch/>
        </p:blipFill>
        <p:spPr>
          <a:xfrm>
            <a:off x="1524000" y="4083887"/>
            <a:ext cx="4572000" cy="2752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889"/>
          <a:stretch/>
        </p:blipFill>
        <p:spPr>
          <a:xfrm>
            <a:off x="1524000" y="0"/>
            <a:ext cx="4572000" cy="42062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96000" y="1663121"/>
            <a:ext cx="4572396" cy="3796937"/>
            <a:chOff x="4572000" y="-52251"/>
            <a:chExt cx="4572396" cy="37969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52686"/>
            <a:stretch/>
          </p:blipFill>
          <p:spPr>
            <a:xfrm>
              <a:off x="4572000" y="-52251"/>
              <a:ext cx="4572396" cy="23393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b="61419"/>
            <a:stretch/>
          </p:blipFill>
          <p:spPr>
            <a:xfrm>
              <a:off x="4572000" y="2185241"/>
              <a:ext cx="4572396" cy="1559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7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0" y="728148"/>
            <a:ext cx="4572000" cy="4763589"/>
            <a:chOff x="0" y="1463040"/>
            <a:chExt cx="4572000" cy="47635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80" b="25715"/>
            <a:stretch/>
          </p:blipFill>
          <p:spPr>
            <a:xfrm>
              <a:off x="0" y="1463040"/>
              <a:ext cx="4572000" cy="26476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50" b="54796"/>
            <a:stretch/>
          </p:blipFill>
          <p:spPr>
            <a:xfrm>
              <a:off x="0" y="4110661"/>
              <a:ext cx="4572000" cy="211596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9923"/>
          <a:stretch/>
        </p:blipFill>
        <p:spPr>
          <a:xfrm>
            <a:off x="6095604" y="1480458"/>
            <a:ext cx="4572396" cy="31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3"/>
          <a:stretch/>
        </p:blipFill>
        <p:spPr>
          <a:xfrm>
            <a:off x="6096000" y="498564"/>
            <a:ext cx="4572000" cy="475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1270"/>
          <a:stretch/>
        </p:blipFill>
        <p:spPr>
          <a:xfrm>
            <a:off x="1524000" y="635724"/>
            <a:ext cx="4572000" cy="44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66" y="0"/>
            <a:ext cx="412213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90" y="0"/>
            <a:ext cx="348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Preventing Noise-Induced </a:t>
            </a:r>
            <a:br>
              <a:rPr lang="en-CA" dirty="0" smtClean="0"/>
            </a:br>
            <a:r>
              <a:rPr lang="en-CA" dirty="0" smtClean="0"/>
              <a:t>Hearing Loss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Say what?!?</a:t>
            </a:r>
            <a:endParaRPr lang="en-CA" dirty="0"/>
          </a:p>
        </p:txBody>
      </p:sp>
      <p:pic>
        <p:nvPicPr>
          <p:cNvPr id="2052" name="Picture 4" descr="Image result for listening 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990" y="2132857"/>
            <a:ext cx="2766060" cy="44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4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6925181" cy="1143000"/>
          </a:xfrm>
        </p:spPr>
        <p:txBody>
          <a:bodyPr/>
          <a:lstStyle/>
          <a:p>
            <a:r>
              <a:rPr lang="en-CA" b="1" dirty="0" smtClean="0"/>
              <a:t>stats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1848773"/>
            <a:ext cx="10035926" cy="4863792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“last five years, the annual costs for noise induced hearing loss claims for all sectors in Ontario exceeded </a:t>
            </a:r>
            <a:r>
              <a:rPr lang="en-CA" b="1" dirty="0" smtClean="0"/>
              <a:t>$50 million </a:t>
            </a:r>
            <a:r>
              <a:rPr lang="en-CA" dirty="0" smtClean="0"/>
              <a:t>per year,” (MOL 2014)</a:t>
            </a:r>
          </a:p>
          <a:p>
            <a:endParaRPr lang="en-CA" sz="1560" dirty="0"/>
          </a:p>
          <a:p>
            <a:r>
              <a:rPr lang="en-CA" dirty="0" smtClean="0"/>
              <a:t>the WSIB showed a steady increase in NIHL registered claims from </a:t>
            </a:r>
            <a:r>
              <a:rPr lang="en-CA" b="1" dirty="0" smtClean="0"/>
              <a:t>3653</a:t>
            </a:r>
            <a:r>
              <a:rPr lang="en-CA" dirty="0" smtClean="0"/>
              <a:t> claims in 2005 to </a:t>
            </a:r>
            <a:r>
              <a:rPr lang="en-CA" b="1" dirty="0" smtClean="0"/>
              <a:t>5416</a:t>
            </a:r>
            <a:r>
              <a:rPr lang="en-CA" dirty="0" smtClean="0"/>
              <a:t> claims in 2009 (WSIB, 2011)</a:t>
            </a:r>
          </a:p>
          <a:p>
            <a:endParaRPr lang="en-CA" sz="1560" dirty="0"/>
          </a:p>
          <a:p>
            <a:r>
              <a:rPr lang="en-CA" dirty="0" smtClean="0"/>
              <a:t>Masterson et al. (2013) found </a:t>
            </a:r>
            <a:r>
              <a:rPr lang="en-CA" b="1" dirty="0" smtClean="0"/>
              <a:t>18%</a:t>
            </a:r>
            <a:r>
              <a:rPr lang="en-CA" dirty="0" smtClean="0"/>
              <a:t> of 1,122,722 worker audiograms collected from the NIOSH OHL Surveillance Project met the NIOSH criteria for NIHL</a:t>
            </a:r>
          </a:p>
          <a:p>
            <a:endParaRPr lang="en-CA" sz="1560" dirty="0"/>
          </a:p>
          <a:p>
            <a:r>
              <a:rPr lang="en-CA" dirty="0" err="1" smtClean="0"/>
              <a:t>Stekelenburg</a:t>
            </a:r>
            <a:r>
              <a:rPr lang="en-CA" dirty="0" smtClean="0"/>
              <a:t> (1982) noted that: “… even if </a:t>
            </a:r>
            <a:r>
              <a:rPr lang="en-CA" b="1" dirty="0" smtClean="0"/>
              <a:t>80 </a:t>
            </a:r>
            <a:r>
              <a:rPr lang="en-CA" b="1" dirty="0" err="1" smtClean="0"/>
              <a:t>dBA</a:t>
            </a:r>
            <a:r>
              <a:rPr lang="en-CA" b="1" dirty="0" smtClean="0"/>
              <a:t> </a:t>
            </a:r>
            <a:r>
              <a:rPr lang="en-CA" dirty="0" smtClean="0"/>
              <a:t>is taken as a time weighted average limit … </a:t>
            </a:r>
            <a:r>
              <a:rPr lang="en-CA" b="1" dirty="0" smtClean="0"/>
              <a:t>10%</a:t>
            </a:r>
            <a:r>
              <a:rPr lang="en-CA" dirty="0" smtClean="0"/>
              <a:t> of the exposed population will not be protected against impaired social hearing caused by noise.” </a:t>
            </a:r>
            <a:r>
              <a:rPr lang="en-CA" sz="2760" dirty="0"/>
              <a:t>(page 408)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50" y="34171"/>
            <a:ext cx="2418878" cy="18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3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4033867"/>
            <a:ext cx="9875520" cy="2246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“Over a 45-year working life, </a:t>
            </a:r>
          </a:p>
          <a:p>
            <a:pPr marL="548640" lvl="1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16% of construction workers developed COPD,</a:t>
            </a:r>
          </a:p>
          <a:p>
            <a:pPr marL="548640" lvl="1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11% developed parenchymal radiological abnormality, and </a:t>
            </a:r>
          </a:p>
          <a:p>
            <a:pPr marL="548640" lvl="1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73.8% developed hearing loss.”</a:t>
            </a:r>
            <a:endParaRPr lang="en-CA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7062" y="-113793"/>
            <a:ext cx="9813708" cy="398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75521" y="5589240"/>
            <a:ext cx="4493298" cy="432048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160"/>
          </a:p>
        </p:txBody>
      </p:sp>
    </p:spTree>
    <p:extLst>
      <p:ext uri="{BB962C8B-B14F-4D97-AF65-F5344CB8AC3E}">
        <p14:creationId xmlns:p14="http://schemas.microsoft.com/office/powerpoint/2010/main" val="33094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 smtClean="0"/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15889"/>
            <a:ext cx="106299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911424" y="6365877"/>
            <a:ext cx="594169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40" dirty="0">
                <a:hlinkClick r:id="rId3"/>
              </a:rPr>
              <a:t>http://ehp.niehs.nih.gov/1307272/</a:t>
            </a:r>
            <a:r>
              <a:rPr lang="en-CA" altLang="en-US" sz="144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3446" y="6245877"/>
            <a:ext cx="398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</a:rPr>
              <a:t>Vocal Cord Nodules - teachers</a:t>
            </a:r>
          </a:p>
        </p:txBody>
      </p:sp>
    </p:spTree>
    <p:extLst>
      <p:ext uri="{BB962C8B-B14F-4D97-AF65-F5344CB8AC3E}">
        <p14:creationId xmlns:p14="http://schemas.microsoft.com/office/powerpoint/2010/main" val="41337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IAQ starts with symptoms:</a:t>
            </a:r>
          </a:p>
        </p:txBody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8001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u="sng" dirty="0"/>
              <a:t>Increased prevalence</a:t>
            </a:r>
            <a:r>
              <a:rPr lang="en-US" altLang="en-US" dirty="0"/>
              <a:t> of </a:t>
            </a:r>
            <a:r>
              <a:rPr lang="en-US" altLang="en-US" b="1" dirty="0"/>
              <a:t>non-specific</a:t>
            </a:r>
            <a:r>
              <a:rPr lang="en-US" altLang="en-US" dirty="0"/>
              <a:t>,    common symptoms: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headache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fatigue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irritated eyes, nose, throat and/or skin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symptoms clear when away from building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0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commonly called “</a:t>
            </a:r>
            <a:r>
              <a:rPr lang="en-US" altLang="en-US" b="1" dirty="0">
                <a:solidFill>
                  <a:schemeClr val="accent1"/>
                </a:solidFill>
              </a:rPr>
              <a:t>Sick Building Syndrome</a:t>
            </a:r>
            <a:r>
              <a:rPr lang="en-US" altLang="en-US" dirty="0"/>
              <a:t>” (</a:t>
            </a:r>
            <a:r>
              <a:rPr lang="en-US" altLang="en-US" b="1" dirty="0"/>
              <a:t>SBS</a:t>
            </a:r>
            <a:r>
              <a:rPr lang="en-US" altLang="en-US" dirty="0"/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but more accurately referred to as “</a:t>
            </a:r>
            <a:r>
              <a:rPr lang="en-US" altLang="en-US" b="1" dirty="0"/>
              <a:t>building related non-specific symptoms</a:t>
            </a:r>
            <a:r>
              <a:rPr lang="en-US" altLang="en-US" dirty="0"/>
              <a:t>” (</a:t>
            </a:r>
            <a:r>
              <a:rPr lang="en-US" altLang="en-US" b="1" dirty="0"/>
              <a:t>BRS</a:t>
            </a:r>
            <a:r>
              <a:rPr lang="en-US" altLang="en-US" dirty="0"/>
              <a:t>) or specifically (e.g. mucous membrane irritation)</a:t>
            </a:r>
          </a:p>
        </p:txBody>
      </p:sp>
    </p:spTree>
    <p:extLst>
      <p:ext uri="{BB962C8B-B14F-4D97-AF65-F5344CB8AC3E}">
        <p14:creationId xmlns:p14="http://schemas.microsoft.com/office/powerpoint/2010/main" val="16614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9875520" cy="1771808"/>
          </a:xfrm>
        </p:spPr>
        <p:txBody>
          <a:bodyPr>
            <a:normAutofit/>
          </a:bodyPr>
          <a:lstStyle/>
          <a:p>
            <a:r>
              <a:rPr lang="en-CA" b="1" dirty="0" smtClean="0"/>
              <a:t>What’s the most common used solution to noise concerns?</a:t>
            </a:r>
            <a:endParaRPr lang="en-C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686" y="2089120"/>
            <a:ext cx="4752528" cy="475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601"/>
          <a:stretch/>
        </p:blipFill>
        <p:spPr>
          <a:xfrm>
            <a:off x="1689112" y="2478495"/>
            <a:ext cx="3629203" cy="37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0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en-US" sz="4800" b="1" dirty="0"/>
              <a:t>effectiveness of hearing protectors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87" y="1096963"/>
            <a:ext cx="7603956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Rectangle 5"/>
          <p:cNvSpPr>
            <a:spLocks noChangeArrowheads="1"/>
          </p:cNvSpPr>
          <p:nvPr/>
        </p:nvSpPr>
        <p:spPr bwMode="auto">
          <a:xfrm rot="-5400000">
            <a:off x="8246560" y="3709716"/>
            <a:ext cx="489384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680" dirty="0">
                <a:hlinkClick r:id="rId4"/>
              </a:rPr>
              <a:t>www.cdc.gov/niosh/docs/96-110/personal.html</a:t>
            </a:r>
            <a:r>
              <a:rPr lang="en-US" altLang="en-US" sz="2880" b="1" dirty="0"/>
              <a:t> </a:t>
            </a:r>
            <a:r>
              <a:rPr lang="en-US" altLang="en-US" sz="288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29" y="4801343"/>
            <a:ext cx="1992388" cy="205665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63952" y="6021288"/>
            <a:ext cx="2851517" cy="777688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160"/>
          </a:p>
        </p:txBody>
      </p:sp>
    </p:spTree>
    <p:extLst>
      <p:ext uri="{BB962C8B-B14F-4D97-AF65-F5344CB8AC3E}">
        <p14:creationId xmlns:p14="http://schemas.microsoft.com/office/powerpoint/2010/main" val="31683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en-US" sz="4800" b="1" dirty="0"/>
              <a:t>effectiveness of hearing protectors</a:t>
            </a:r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3079" r="6891" b="6186"/>
          <a:stretch>
            <a:fillRect/>
          </a:stretch>
        </p:blipFill>
        <p:spPr bwMode="auto">
          <a:xfrm>
            <a:off x="2160932" y="918511"/>
            <a:ext cx="7564272" cy="613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473232" y="1960037"/>
            <a:ext cx="518458" cy="518458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160"/>
          </a:p>
        </p:txBody>
      </p:sp>
      <p:sp>
        <p:nvSpPr>
          <p:cNvPr id="5" name="Oval 4"/>
          <p:cNvSpPr/>
          <p:nvPr/>
        </p:nvSpPr>
        <p:spPr>
          <a:xfrm>
            <a:off x="4264819" y="6051768"/>
            <a:ext cx="518458" cy="518458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160"/>
          </a:p>
        </p:txBody>
      </p:sp>
      <p:cxnSp>
        <p:nvCxnSpPr>
          <p:cNvPr id="4" name="Straight Arrow Connector 3"/>
          <p:cNvCxnSpPr>
            <a:stCxn id="5" idx="0"/>
          </p:cNvCxnSpPr>
          <p:nvPr/>
        </p:nvCxnSpPr>
        <p:spPr>
          <a:xfrm flipV="1">
            <a:off x="4524048" y="4465915"/>
            <a:ext cx="0" cy="158585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27037" y="4138046"/>
            <a:ext cx="104868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80" b="1" dirty="0">
                <a:solidFill>
                  <a:srgbClr val="FF0000"/>
                </a:solidFill>
              </a:rPr>
              <a:t>13 dB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514" y="2651314"/>
            <a:ext cx="2132632" cy="220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8286" y="404664"/>
            <a:ext cx="8552556" cy="2243138"/>
          </a:xfrm>
        </p:spPr>
        <p:txBody>
          <a:bodyPr>
            <a:normAutofit/>
          </a:bodyPr>
          <a:lstStyle/>
          <a:p>
            <a:r>
              <a:rPr lang="en-US" altLang="en-US" b="1" dirty="0" smtClean="0"/>
              <a:t>Whatever way you look at it, this is not the permanent solution!</a:t>
            </a:r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86" y="2276476"/>
            <a:ext cx="3801934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2197" name="Text Box 5"/>
          <p:cNvSpPr txBox="1">
            <a:spLocks noChangeArrowheads="1"/>
          </p:cNvSpPr>
          <p:nvPr/>
        </p:nvSpPr>
        <p:spPr bwMode="auto">
          <a:xfrm>
            <a:off x="1170653" y="3711744"/>
            <a:ext cx="49244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4800" b="1" dirty="0">
                <a:solidFill>
                  <a:schemeClr val="tx2"/>
                </a:solidFill>
              </a:rPr>
              <a:t>… nor even a very effective </a:t>
            </a:r>
            <a:r>
              <a:rPr lang="en-US" altLang="en-US" sz="4800" b="1" u="sng" dirty="0">
                <a:solidFill>
                  <a:schemeClr val="tx2"/>
                </a:solidFill>
              </a:rPr>
              <a:t>temporary</a:t>
            </a:r>
            <a:r>
              <a:rPr lang="en-US" altLang="en-US" sz="4800" b="1" dirty="0">
                <a:solidFill>
                  <a:schemeClr val="tx2"/>
                </a:solidFill>
              </a:rPr>
              <a:t> one.</a:t>
            </a:r>
          </a:p>
        </p:txBody>
      </p:sp>
    </p:spTree>
    <p:extLst>
      <p:ext uri="{BB962C8B-B14F-4D97-AF65-F5344CB8AC3E}">
        <p14:creationId xmlns:p14="http://schemas.microsoft.com/office/powerpoint/2010/main" val="32676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2560" y="1"/>
            <a:ext cx="9326880" cy="997112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00B050"/>
                </a:solidFill>
              </a:rPr>
              <a:t>Prevention Opportunities</a:t>
            </a:r>
          </a:p>
        </p:txBody>
      </p:sp>
      <p:pic>
        <p:nvPicPr>
          <p:cNvPr id="48132" name="Picture 7" descr="audiometry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5000" r="6569" b="4333"/>
          <a:stretch>
            <a:fillRect/>
          </a:stretch>
        </p:blipFill>
        <p:spPr bwMode="auto">
          <a:xfrm>
            <a:off x="7391401" y="4402707"/>
            <a:ext cx="2160270" cy="183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Hearing-a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355" y="4276216"/>
            <a:ext cx="203073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9" descr="g6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12" y="4438651"/>
            <a:ext cx="251079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5" descr="HVAC Vibration Isolatio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2"/>
          <a:stretch>
            <a:fillRect/>
          </a:stretch>
        </p:blipFill>
        <p:spPr bwMode="auto">
          <a:xfrm>
            <a:off x="2950475" y="4329113"/>
            <a:ext cx="2084512" cy="194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701040" y="3200402"/>
            <a:ext cx="107899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 "/>
            </a:pPr>
            <a:r>
              <a:rPr lang="en-US" altLang="en-US" sz="3600" b="1" u="sng">
                <a:solidFill>
                  <a:schemeClr val="tx2"/>
                </a:solidFill>
              </a:rPr>
              <a:t>source</a:t>
            </a:r>
            <a:r>
              <a:rPr lang="en-US" altLang="en-US" sz="3600" b="1">
                <a:solidFill>
                  <a:schemeClr val="tx2"/>
                </a:solidFill>
              </a:rPr>
              <a:t> &gt; </a:t>
            </a:r>
            <a:r>
              <a:rPr lang="en-US" altLang="en-US" sz="3600" b="1" u="sng">
                <a:solidFill>
                  <a:schemeClr val="tx2"/>
                </a:solidFill>
              </a:rPr>
              <a:t>path</a:t>
            </a:r>
            <a:r>
              <a:rPr lang="en-US" altLang="en-US" sz="3600" b="1">
                <a:solidFill>
                  <a:schemeClr val="tx2"/>
                </a:solidFill>
              </a:rPr>
              <a:t> &gt; exposure &gt; target &gt; disease</a:t>
            </a:r>
            <a:endParaRPr lang="en-US" altLang="en-US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73077" name="Text Box 21"/>
          <p:cNvSpPr txBox="1">
            <a:spLocks noChangeArrowheads="1"/>
          </p:cNvSpPr>
          <p:nvPr/>
        </p:nvSpPr>
        <p:spPr bwMode="auto">
          <a:xfrm>
            <a:off x="7362409" y="1642002"/>
            <a:ext cx="239649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2880" dirty="0">
                <a:solidFill>
                  <a:schemeClr val="accent1"/>
                </a:solidFill>
              </a:rPr>
              <a:t>check on effectiveness</a:t>
            </a:r>
          </a:p>
          <a:p>
            <a:pPr algn="ctr"/>
            <a:r>
              <a:rPr lang="en-US" altLang="en-US" sz="2880" dirty="0">
                <a:solidFill>
                  <a:schemeClr val="accent1"/>
                </a:solidFill>
              </a:rPr>
              <a:t>of controls</a:t>
            </a:r>
          </a:p>
        </p:txBody>
      </p:sp>
      <p:sp>
        <p:nvSpPr>
          <p:cNvPr id="173078" name="Text Box 22"/>
          <p:cNvSpPr txBox="1">
            <a:spLocks noChangeArrowheads="1"/>
          </p:cNvSpPr>
          <p:nvPr/>
        </p:nvSpPr>
        <p:spPr bwMode="auto">
          <a:xfrm>
            <a:off x="9662161" y="3835401"/>
            <a:ext cx="1863011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2880" b="1">
                <a:solidFill>
                  <a:schemeClr val="accent1"/>
                </a:solidFill>
              </a:rPr>
              <a:t>too late!!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9320" y="1512736"/>
            <a:ext cx="1290226" cy="1687664"/>
            <a:chOff x="266433" y="1260613"/>
            <a:chExt cx="1075188" cy="1406387"/>
          </a:xfrm>
        </p:grpSpPr>
        <p:sp>
          <p:nvSpPr>
            <p:cNvPr id="173060" name="Line 4"/>
            <p:cNvSpPr>
              <a:spLocks noChangeShapeType="1"/>
            </p:cNvSpPr>
            <p:nvPr/>
          </p:nvSpPr>
          <p:spPr bwMode="auto">
            <a:xfrm flipH="1">
              <a:off x="838200" y="1968500"/>
              <a:ext cx="0" cy="6985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216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6433" y="1260613"/>
              <a:ext cx="1075188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800" b="1" dirty="0"/>
                <a:t>Best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26025" y="1516713"/>
            <a:ext cx="1568058" cy="1683688"/>
            <a:chOff x="1763688" y="1263927"/>
            <a:chExt cx="1306715" cy="1403073"/>
          </a:xfrm>
        </p:grpSpPr>
        <p:sp>
          <p:nvSpPr>
            <p:cNvPr id="173074" name="Line 18"/>
            <p:cNvSpPr>
              <a:spLocks noChangeShapeType="1"/>
            </p:cNvSpPr>
            <p:nvPr/>
          </p:nvSpPr>
          <p:spPr bwMode="auto">
            <a:xfrm flipH="1">
              <a:off x="2514600" y="1968500"/>
              <a:ext cx="0" cy="6985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216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63688" y="1263927"/>
              <a:ext cx="1306715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800" b="1" dirty="0"/>
                <a:t>Good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24177" y="1483471"/>
            <a:ext cx="2930674" cy="1716929"/>
            <a:chOff x="3178814" y="1236226"/>
            <a:chExt cx="2442228" cy="1430774"/>
          </a:xfrm>
        </p:grpSpPr>
        <p:sp>
          <p:nvSpPr>
            <p:cNvPr id="173075" name="Line 19"/>
            <p:cNvSpPr>
              <a:spLocks noChangeShapeType="1"/>
            </p:cNvSpPr>
            <p:nvPr/>
          </p:nvSpPr>
          <p:spPr bwMode="auto">
            <a:xfrm flipH="1">
              <a:off x="4343400" y="1968500"/>
              <a:ext cx="0" cy="6985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216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78814" y="1236226"/>
              <a:ext cx="2442228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800" b="1" dirty="0"/>
                <a:t>Temporary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335" y="4345133"/>
            <a:ext cx="2430007" cy="19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2" grpId="0" autoUpdateAnimBg="0"/>
      <p:bldP spid="173077" grpId="0" autoUpdateAnimBg="0"/>
      <p:bldP spid="17307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0590" y="457200"/>
            <a:ext cx="10197466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 smtClean="0"/>
              <a:t>Noise Legislation: O.Reg. 381/15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1578" y="2132014"/>
            <a:ext cx="9587864" cy="446563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880" dirty="0"/>
              <a:t>employers take </a:t>
            </a:r>
            <a:r>
              <a:rPr lang="en-US" altLang="en-US" sz="2880" b="1" dirty="0"/>
              <a:t>all measures reasonably necessary in the circumstances to protect</a:t>
            </a:r>
            <a:r>
              <a:rPr lang="en-US" altLang="en-US" sz="2880" dirty="0"/>
              <a:t> workers from exposure to hazardous sound levels.</a:t>
            </a:r>
          </a:p>
          <a:p>
            <a:pPr eaLnBrk="1" hangingPunct="1">
              <a:lnSpc>
                <a:spcPct val="80000"/>
              </a:lnSpc>
            </a:pPr>
            <a:endParaRPr lang="en-US" altLang="en-US" sz="96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80" b="1" dirty="0"/>
              <a:t>protective measures</a:t>
            </a:r>
            <a:r>
              <a:rPr lang="en-US" altLang="en-US" sz="2880" dirty="0"/>
              <a:t> against noise exposure include engineering controls, work practices and personal protective equipment.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108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80" b="1" dirty="0"/>
              <a:t>assessment of noise levels</a:t>
            </a:r>
            <a:r>
              <a:rPr lang="en-US" altLang="en-US" sz="2880" dirty="0"/>
              <a:t> </a:t>
            </a:r>
            <a:r>
              <a:rPr lang="en-US" altLang="en-US" sz="2880" dirty="0" smtClean="0"/>
              <a:t>shall </a:t>
            </a:r>
            <a:r>
              <a:rPr lang="en-US" altLang="en-US" sz="2880" dirty="0"/>
              <a:t>be done without regard to any use of personal protective equipment.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108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80" dirty="0"/>
              <a:t>every employer shall ensure that </a:t>
            </a:r>
            <a:r>
              <a:rPr lang="en-US" altLang="en-US" sz="2880" b="1" dirty="0"/>
              <a:t>no worker is exposed to a sound level greater than an equivalent sound exposure level of 85 </a:t>
            </a:r>
            <a:r>
              <a:rPr lang="en-US" altLang="en-US" sz="2880" b="1" dirty="0" err="1"/>
              <a:t>dBA</a:t>
            </a:r>
            <a:r>
              <a:rPr lang="en-US" altLang="en-US" sz="2880" b="1" dirty="0"/>
              <a:t>, L</a:t>
            </a:r>
            <a:r>
              <a:rPr lang="en-US" altLang="en-US" sz="2880" b="1" baseline="-25000" dirty="0"/>
              <a:t>ex,8</a:t>
            </a:r>
            <a:r>
              <a:rPr lang="en-US" altLang="en-US" sz="2880" b="1" dirty="0"/>
              <a:t>.</a:t>
            </a:r>
            <a:r>
              <a:rPr lang="en-US" altLang="en-US" sz="2880" dirty="0"/>
              <a:t>  </a:t>
            </a:r>
          </a:p>
        </p:txBody>
      </p:sp>
      <p:pic>
        <p:nvPicPr>
          <p:cNvPr id="4" name="Picture 2" descr="565FG1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87" y="2768077"/>
            <a:ext cx="6913246" cy="25082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32560" y="152400"/>
            <a:ext cx="932688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800" dirty="0"/>
              <a:t>solution: </a:t>
            </a:r>
            <a:br>
              <a:rPr lang="en-US" altLang="en-US" sz="4800" dirty="0"/>
            </a:br>
            <a:r>
              <a:rPr lang="en-US" altLang="en-US" sz="4800" dirty="0"/>
              <a:t>on-line calculator …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128755" y="6289751"/>
            <a:ext cx="99936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hlinkClick r:id="rId3"/>
              </a:rPr>
              <a:t>http://www.ohcow.on.ca/edit/files/general_handouts/noisecalculator.xls</a:t>
            </a:r>
            <a:r>
              <a:rPr lang="en-US" altLang="en-US" sz="2400" dirty="0"/>
              <a:t> </a:t>
            </a: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01" y="1358900"/>
            <a:ext cx="9634061" cy="479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2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54402"/>
              </p:ext>
            </p:extLst>
          </p:nvPr>
        </p:nvGraphicFramePr>
        <p:xfrm>
          <a:off x="838200" y="1"/>
          <a:ext cx="972312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Worksheet" r:id="rId4" imgW="7105785" imgH="7705815" progId="Excel.Sheet.8">
                  <p:embed/>
                </p:oleObj>
              </mc:Choice>
              <mc:Fallback>
                <p:oleObj name="Worksheet" r:id="rId4" imgW="7105785" imgH="770581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1"/>
                        <a:ext cx="972312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68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26" y="214654"/>
            <a:ext cx="10515600" cy="1325563"/>
          </a:xfrm>
        </p:spPr>
        <p:txBody>
          <a:bodyPr/>
          <a:lstStyle/>
          <a:p>
            <a:r>
              <a:rPr lang="en-CA" dirty="0" smtClean="0"/>
              <a:t>Who can measure?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01" y="1111212"/>
            <a:ext cx="8534056" cy="574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do you measure this?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380" y="1588711"/>
            <a:ext cx="1741614" cy="4498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676" y="1588711"/>
            <a:ext cx="2030011" cy="3828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590" y="1588711"/>
            <a:ext cx="1889048" cy="1772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103" y="4101738"/>
            <a:ext cx="2664811" cy="1704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561" y="4391351"/>
            <a:ext cx="1027917" cy="2400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671" y="4278140"/>
            <a:ext cx="1630779" cy="1435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796" y="1922345"/>
            <a:ext cx="2236527" cy="1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432562" y="609600"/>
            <a:ext cx="5268306" cy="1143000"/>
          </a:xfrm>
        </p:spPr>
        <p:txBody>
          <a:bodyPr>
            <a:normAutofit fontScale="90000"/>
          </a:bodyPr>
          <a:lstStyle/>
          <a:p>
            <a:r>
              <a:rPr lang="en-CA" altLang="en-US" b="1" dirty="0" smtClean="0"/>
              <a:t>anyone can measure noise …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343026" y="2564904"/>
            <a:ext cx="6132194" cy="3270746"/>
          </a:xfrm>
        </p:spPr>
        <p:txBody>
          <a:bodyPr>
            <a:normAutofit/>
          </a:bodyPr>
          <a:lstStyle/>
          <a:p>
            <a:r>
              <a:rPr lang="en-CA" altLang="en-US" dirty="0" smtClean="0"/>
              <a:t>NIOSH has reviewed various noise measurement apps and found that some do a reasonable job of measuring sound (and some not so reasonable)</a:t>
            </a:r>
          </a:p>
          <a:p>
            <a:r>
              <a:rPr lang="en-CA" altLang="en-US" dirty="0" smtClean="0"/>
              <a:t>e.g. </a:t>
            </a:r>
            <a:r>
              <a:rPr lang="en-CA" altLang="en-US" dirty="0" err="1" smtClean="0"/>
              <a:t>SPLnFFT</a:t>
            </a:r>
            <a:r>
              <a:rPr lang="en-CA" altLang="en-US" dirty="0" smtClean="0"/>
              <a:t> (US$5.49)</a:t>
            </a: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721758" y="6168099"/>
            <a:ext cx="6609724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40" dirty="0">
                <a:hlinkClick r:id="rId2"/>
              </a:rPr>
              <a:t>https://itunes.apple.com/ca/app/splnfft-noise-meter/id355396114?mt=8</a:t>
            </a:r>
            <a:r>
              <a:rPr lang="en-CA" altLang="en-US" sz="1440" dirty="0"/>
              <a:t> </a:t>
            </a:r>
          </a:p>
        </p:txBody>
      </p:sp>
      <p:sp>
        <p:nvSpPr>
          <p:cNvPr id="45062" name="Rectangle 1"/>
          <p:cNvSpPr>
            <a:spLocks noChangeArrowheads="1"/>
          </p:cNvSpPr>
          <p:nvPr/>
        </p:nvSpPr>
        <p:spPr bwMode="auto">
          <a:xfrm>
            <a:off x="762002" y="5816601"/>
            <a:ext cx="1051941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40" dirty="0">
                <a:hlinkClick r:id="rId3"/>
              </a:rPr>
              <a:t>http://www.cdc.gov/niosh/surveyreports/pdfs/349-12a.pdf</a:t>
            </a:r>
            <a:r>
              <a:rPr lang="en-CA" altLang="en-US" sz="144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52982" y="6525601"/>
            <a:ext cx="54864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40" dirty="0">
                <a:hlinkClick r:id="rId4"/>
              </a:rPr>
              <a:t>https://www.youtube.com/watch?v=jGVN7m3Wd1M</a:t>
            </a:r>
            <a:r>
              <a:rPr lang="en-CA" sz="144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44" y="504313"/>
            <a:ext cx="401419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SoundMeter</a:t>
            </a:r>
            <a:r>
              <a:rPr lang="en-CA" dirty="0" smtClean="0"/>
              <a:t> App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https</a:t>
            </a:r>
            <a:r>
              <a:rPr lang="en-CA" dirty="0"/>
              <a:t>://itunes.apple.com/ca/app/soundmeter/id287615105?mt=8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95" y="0"/>
            <a:ext cx="4988689" cy="55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6406723" cy="1598989"/>
          </a:xfrm>
        </p:spPr>
        <p:txBody>
          <a:bodyPr>
            <a:normAutofit/>
          </a:bodyPr>
          <a:lstStyle/>
          <a:p>
            <a:pPr algn="l"/>
            <a:r>
              <a:rPr lang="en-CA" altLang="en-US" b="1" dirty="0" smtClean="0"/>
              <a:t>app to measure reverberation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2293939"/>
            <a:ext cx="9326880" cy="3802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b="1" dirty="0" smtClean="0"/>
              <a:t>RevMeter Pro </a:t>
            </a:r>
            <a:r>
              <a:rPr lang="en-CA" dirty="0" smtClean="0"/>
              <a:t>– an app to estimate the reverberation time in a room (≈ $7)</a:t>
            </a:r>
          </a:p>
          <a:p>
            <a:pPr>
              <a:defRPr/>
            </a:pPr>
            <a:r>
              <a:rPr lang="en-CA" u="sng" dirty="0" smtClean="0"/>
              <a:t>ANSI S12.60-2002. Acoustical Performance Criteria, Design Requirements, and Guidelines for Schools</a:t>
            </a:r>
          </a:p>
          <a:p>
            <a:pPr lvl="1"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“Unoccupied classroom levels must not exceed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35 dBA</a:t>
            </a:r>
          </a:p>
          <a:p>
            <a:pPr lvl="1">
              <a:defRPr/>
            </a:pPr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he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signal-to-noise ratio 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should be at least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+15 dB </a:t>
            </a:r>
          </a:p>
          <a:p>
            <a:pPr lvl="1"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Unoccupied classroom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reverberation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 must not surpass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0.6 seconds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 in smaller classrooms or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0.7 seconds 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in larger rooms”</a:t>
            </a:r>
          </a:p>
          <a:p>
            <a:pPr lvl="1">
              <a:defRPr/>
            </a:pPr>
            <a:endParaRPr lang="en-CA" dirty="0"/>
          </a:p>
        </p:txBody>
      </p:sp>
      <p:pic>
        <p:nvPicPr>
          <p:cNvPr id="819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-1587"/>
            <a:ext cx="4762500" cy="222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1341120" y="6311901"/>
            <a:ext cx="941832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40" dirty="0">
                <a:hlinkClick r:id="rId3"/>
              </a:rPr>
              <a:t>https://itunes.apple.com/ca/app/revmeter-pro/id357421594?mt=8</a:t>
            </a:r>
            <a:r>
              <a:rPr lang="en-CA" altLang="en-US" sz="1440" dirty="0"/>
              <a:t> </a:t>
            </a:r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1346834" y="5934879"/>
            <a:ext cx="1027938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40" dirty="0">
                <a:hlinkClick r:id="rId4"/>
              </a:rPr>
              <a:t>http://www.asha.org/public/hearing/American-National-Standard-on-Classroom-Acoustics/</a:t>
            </a:r>
            <a:r>
              <a:rPr lang="en-CA" altLang="en-US" sz="144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08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170653" y="491074"/>
            <a:ext cx="5283398" cy="1468963"/>
          </a:xfrm>
        </p:spPr>
        <p:txBody>
          <a:bodyPr>
            <a:normAutofit/>
          </a:bodyPr>
          <a:lstStyle/>
          <a:p>
            <a:pPr algn="l"/>
            <a:r>
              <a:rPr lang="en-CA" altLang="en-US" b="1" dirty="0" smtClean="0"/>
              <a:t>whole body vibration app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1363980" y="2478494"/>
            <a:ext cx="5646420" cy="3369976"/>
          </a:xfrm>
        </p:spPr>
        <p:txBody>
          <a:bodyPr>
            <a:normAutofit/>
          </a:bodyPr>
          <a:lstStyle/>
          <a:p>
            <a:r>
              <a:rPr lang="en-CA" altLang="en-US" dirty="0" smtClean="0"/>
              <a:t>free app which measures whole body vibration (WBV)</a:t>
            </a:r>
          </a:p>
          <a:p>
            <a:r>
              <a:rPr lang="en-CA" altLang="en-US" dirty="0" smtClean="0"/>
              <a:t>well researched with published study to show validity</a:t>
            </a:r>
          </a:p>
          <a:p>
            <a:r>
              <a:rPr lang="en-CA" altLang="en-US" dirty="0" err="1" smtClean="0"/>
              <a:t>i</a:t>
            </a:r>
            <a:r>
              <a:rPr lang="en-CA" altLang="en-US" dirty="0" smtClean="0"/>
              <a:t>-Tunes store search for WBV 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65" y="1"/>
            <a:ext cx="3765235" cy="63266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7132916" y="6378774"/>
            <a:ext cx="4942552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CA" altLang="en-US" sz="1440" dirty="0">
                <a:hlinkClick r:id="rId3"/>
              </a:rPr>
              <a:t>https://itunes.apple.com/ca/app/wbv/id797629017?mt=8</a:t>
            </a:r>
            <a:r>
              <a:rPr lang="en-CA" altLang="en-US" sz="144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53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tle 1"/>
          <p:cNvSpPr>
            <a:spLocks noGrp="1"/>
          </p:cNvSpPr>
          <p:nvPr>
            <p:ph type="title"/>
          </p:nvPr>
        </p:nvSpPr>
        <p:spPr>
          <a:xfrm>
            <a:off x="2351088" y="147638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CA" altLang="en-US" b="1" dirty="0" smtClean="0"/>
              <a:t>Online Audiometric test:</a:t>
            </a:r>
          </a:p>
        </p:txBody>
      </p:sp>
      <p:pic>
        <p:nvPicPr>
          <p:cNvPr id="2058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82" y="698500"/>
            <a:ext cx="915035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2034749" y="4120277"/>
            <a:ext cx="3357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 dirty="0">
                <a:latin typeface="Times New Roman" panose="02020603050405020304" pitchFamily="18" charset="0"/>
                <a:hlinkClick r:id="rId3"/>
              </a:rPr>
              <a:t>http</a:t>
            </a:r>
            <a:r>
              <a:rPr lang="en-CA" altLang="en-US" sz="2400" dirty="0" smtClean="0">
                <a:latin typeface="Times New Roman" panose="02020603050405020304" pitchFamily="18" charset="0"/>
                <a:hlinkClick r:id="rId3"/>
              </a:rPr>
              <a:t>://hearingtest.online/</a:t>
            </a:r>
            <a:r>
              <a:rPr lang="en-CA" altLang="en-US" sz="2400" dirty="0" smtClean="0">
                <a:latin typeface="Times New Roman" panose="02020603050405020304" pitchFamily="18" charset="0"/>
              </a:rPr>
              <a:t> </a:t>
            </a:r>
            <a:endParaRPr lang="en-CA" alt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55" y="0"/>
            <a:ext cx="6829064" cy="6858000"/>
          </a:xfrm>
        </p:spPr>
      </p:pic>
    </p:spTree>
    <p:extLst>
      <p:ext uri="{BB962C8B-B14F-4D97-AF65-F5344CB8AC3E}">
        <p14:creationId xmlns:p14="http://schemas.microsoft.com/office/powerpoint/2010/main" val="1832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Crowd-source dB(A) levels: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1417639"/>
            <a:ext cx="9949517" cy="5440362"/>
          </a:xfrm>
        </p:spPr>
        <p:txBody>
          <a:bodyPr>
            <a:normAutofit fontScale="92500" lnSpcReduction="10000"/>
          </a:bodyPr>
          <a:lstStyle/>
          <a:p>
            <a:pPr marL="617220" indent="-617220">
              <a:buFont typeface="+mj-lt"/>
              <a:buAutoNum type="arabicPeriod"/>
            </a:pPr>
            <a:r>
              <a:rPr lang="en-CA" dirty="0" smtClean="0"/>
              <a:t>pick a date: how about </a:t>
            </a:r>
            <a:r>
              <a:rPr lang="en-CA" b="1" dirty="0" smtClean="0"/>
              <a:t>International </a:t>
            </a:r>
            <a:r>
              <a:rPr lang="en-CA" b="1" dirty="0"/>
              <a:t>Noise Awareness </a:t>
            </a:r>
            <a:r>
              <a:rPr lang="en-CA" b="1" dirty="0" smtClean="0"/>
              <a:t>Day </a:t>
            </a:r>
            <a:r>
              <a:rPr lang="en-CA" dirty="0" smtClean="0"/>
              <a:t>(last Wednesday in April (April 26, 2017))</a:t>
            </a:r>
          </a:p>
          <a:p>
            <a:pPr marL="617220" indent="-617220">
              <a:buFont typeface="+mj-lt"/>
              <a:buAutoNum type="arabicPeriod"/>
            </a:pPr>
            <a:r>
              <a:rPr lang="en-CA" dirty="0" smtClean="0"/>
              <a:t>make it known (</a:t>
            </a:r>
            <a:r>
              <a:rPr lang="en-CA" b="1" dirty="0" smtClean="0"/>
              <a:t>social media</a:t>
            </a:r>
            <a:r>
              <a:rPr lang="en-CA" dirty="0" smtClean="0"/>
              <a:t>?)</a:t>
            </a:r>
          </a:p>
          <a:p>
            <a:pPr marL="617220" indent="-617220">
              <a:buFont typeface="+mj-lt"/>
              <a:buAutoNum type="arabicPeriod"/>
            </a:pPr>
            <a:r>
              <a:rPr lang="en-CA" dirty="0" smtClean="0"/>
              <a:t>coordinate </a:t>
            </a:r>
            <a:r>
              <a:rPr lang="en-CA" b="1" dirty="0" smtClean="0"/>
              <a:t>data collection</a:t>
            </a:r>
            <a:r>
              <a:rPr lang="en-CA" dirty="0" smtClean="0"/>
              <a:t>; e-mail your results to: </a:t>
            </a:r>
          </a:p>
          <a:p>
            <a:pPr marL="1577340" lvl="2" indent="-617220"/>
            <a:r>
              <a:rPr lang="en-CA" dirty="0" smtClean="0"/>
              <a:t>supervisor, H&amp;S rep, </a:t>
            </a:r>
          </a:p>
          <a:p>
            <a:pPr marL="1577340" lvl="2" indent="-617220"/>
            <a:r>
              <a:rPr lang="en-CA" dirty="0" smtClean="0"/>
              <a:t>union, </a:t>
            </a:r>
          </a:p>
          <a:p>
            <a:pPr marL="1577340" lvl="2" indent="-617220"/>
            <a:r>
              <a:rPr lang="en-CA" dirty="0" smtClean="0"/>
              <a:t>OHCOW, </a:t>
            </a:r>
          </a:p>
          <a:p>
            <a:pPr marL="1577340" lvl="2" indent="-617220"/>
            <a:r>
              <a:rPr lang="en-CA" b="1" dirty="0" smtClean="0">
                <a:solidFill>
                  <a:srgbClr val="FF0000"/>
                </a:solidFill>
              </a:rPr>
              <a:t>MOL?</a:t>
            </a:r>
          </a:p>
          <a:p>
            <a:pPr marL="617220" indent="-617220">
              <a:buFont typeface="+mj-lt"/>
              <a:buAutoNum type="arabicPeriod"/>
            </a:pPr>
            <a:r>
              <a:rPr lang="en-CA" dirty="0" smtClean="0"/>
              <a:t>create </a:t>
            </a:r>
            <a:r>
              <a:rPr lang="en-CA" b="1" dirty="0" smtClean="0"/>
              <a:t>a form </a:t>
            </a:r>
            <a:r>
              <a:rPr lang="en-CA" dirty="0" smtClean="0"/>
              <a:t>to accompany measurements:</a:t>
            </a:r>
          </a:p>
          <a:p>
            <a:pPr marL="1577340" lvl="2" indent="-617220"/>
            <a:r>
              <a:rPr lang="en-CA" dirty="0" smtClean="0"/>
              <a:t>location, job, firm, noise sources, number of workers exposed, time exposed</a:t>
            </a:r>
          </a:p>
          <a:p>
            <a:pPr marL="1577340" lvl="2" indent="-617220"/>
            <a:r>
              <a:rPr lang="en-CA" dirty="0" smtClean="0"/>
              <a:t>levels over 85 dBA (what about 80 dBA?)</a:t>
            </a:r>
          </a:p>
          <a:p>
            <a:pPr marL="1577340" lvl="2" indent="-617220"/>
            <a:r>
              <a:rPr lang="en-CA" dirty="0" smtClean="0"/>
              <a:t>is there a sign up?</a:t>
            </a:r>
          </a:p>
          <a:p>
            <a:pPr marL="1577340" lvl="2" indent="-617220"/>
            <a:r>
              <a:rPr lang="en-CA" dirty="0"/>
              <a:t>type of hearing protection? how often used? training?</a:t>
            </a:r>
          </a:p>
          <a:p>
            <a:pPr marL="1577340" lvl="2" indent="-617220"/>
            <a:r>
              <a:rPr lang="en-CA" dirty="0" smtClean="0"/>
              <a:t>have engineering controls been considered (provide list)?</a:t>
            </a:r>
          </a:p>
          <a:p>
            <a:pPr marL="1577340" lvl="2" indent="-617220"/>
            <a:r>
              <a:rPr lang="en-CA" dirty="0" smtClean="0"/>
              <a:t>audiometric testing?</a:t>
            </a:r>
          </a:p>
          <a:p>
            <a:pPr marL="1577340" lvl="2" indent="-617220"/>
            <a:endParaRPr lang="en-CA" dirty="0" smtClean="0"/>
          </a:p>
          <a:p>
            <a:pPr marL="1577340" lvl="2" indent="-617220"/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1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67" y="2397471"/>
            <a:ext cx="5542627" cy="1143000"/>
          </a:xfrm>
        </p:spPr>
        <p:txBody>
          <a:bodyPr>
            <a:noAutofit/>
          </a:bodyPr>
          <a:lstStyle/>
          <a:p>
            <a:r>
              <a:rPr lang="en-CA" sz="7200" b="1" dirty="0" smtClean="0"/>
              <a:t>Questions?</a:t>
            </a:r>
            <a:br>
              <a:rPr lang="en-CA" sz="7200" b="1" dirty="0" smtClean="0"/>
            </a:br>
            <a:r>
              <a:rPr lang="en-CA" sz="4000" b="1" dirty="0" smtClean="0"/>
              <a:t>mahmed@ohcow.on.ca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41757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b="37215"/>
          <a:stretch/>
        </p:blipFill>
        <p:spPr bwMode="auto">
          <a:xfrm>
            <a:off x="7640181" y="3210791"/>
            <a:ext cx="4551820" cy="35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2392"/>
          <a:stretch/>
        </p:blipFill>
        <p:spPr>
          <a:xfrm>
            <a:off x="7640180" y="22517"/>
            <a:ext cx="4551820" cy="3188274"/>
          </a:xfrm>
          <a:prstGeom prst="rect">
            <a:avLst/>
          </a:prstGeom>
        </p:spPr>
      </p:pic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827" y="22517"/>
            <a:ext cx="5758408" cy="1440160"/>
          </a:xfrm>
        </p:spPr>
        <p:txBody>
          <a:bodyPr/>
          <a:lstStyle/>
          <a:p>
            <a:r>
              <a:rPr lang="en-US" altLang="en-US" dirty="0" smtClean="0"/>
              <a:t>What’s the “gold standard”?</a:t>
            </a:r>
            <a:endParaRPr lang="en-US" altLang="en-US" dirty="0"/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827" y="1769904"/>
            <a:ext cx="6141720" cy="456855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 smtClean="0"/>
              <a:t>ASHRAE 62.1-2016 “</a:t>
            </a:r>
            <a:r>
              <a:rPr lang="en-US" altLang="en-US" sz="2000" b="1" u="sng" dirty="0" smtClean="0"/>
              <a:t>Ventilation for Acceptable Indoor Air Quality</a:t>
            </a:r>
            <a:r>
              <a:rPr lang="en-US" altLang="en-US" sz="2000" b="1" dirty="0" smtClean="0"/>
              <a:t>”</a:t>
            </a:r>
            <a:r>
              <a:rPr lang="en-US" altLang="en-US" sz="2000" dirty="0" smtClean="0"/>
              <a:t> states:</a:t>
            </a:r>
            <a:endParaRPr lang="en-US" altLang="en-US" sz="6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6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3. ”</a:t>
            </a:r>
            <a:r>
              <a:rPr lang="en-US" altLang="en-US" sz="2000" b="1" i="1" dirty="0" smtClean="0">
                <a:solidFill>
                  <a:schemeClr val="tx2"/>
                </a:solidFill>
              </a:rPr>
              <a:t>acceptable indoor air quality:</a:t>
            </a:r>
            <a:r>
              <a:rPr lang="en-US" altLang="en-US" sz="2000" dirty="0" smtClean="0"/>
              <a:t>  air in which there are no known contaminants at harmful concentrations as determined by cognizant authorities and with which a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substantial majority (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80% or more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) of the people exposed do not express dissatisfaction</a:t>
            </a:r>
            <a:r>
              <a:rPr lang="en-US" altLang="en-US" sz="2000" dirty="0" smtClean="0"/>
              <a:t>.”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i="1" baseline="30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 smtClean="0"/>
              <a:t>ASHRAE Standard 55-2013 “</a:t>
            </a:r>
            <a:r>
              <a:rPr lang="en-US" altLang="en-US" sz="2000" b="1" u="sng" dirty="0" smtClean="0"/>
              <a:t>Thermal Environmental Conditions for Human Occupancy</a:t>
            </a:r>
            <a:r>
              <a:rPr lang="en-US" altLang="en-US" sz="2000" dirty="0" smtClean="0"/>
              <a:t>” states: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6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CA" altLang="en-US" sz="2000" dirty="0" smtClean="0"/>
              <a:t>3. “</a:t>
            </a:r>
            <a:r>
              <a:rPr lang="en-CA" altLang="en-US" sz="2000" b="1" i="1" dirty="0" smtClean="0">
                <a:solidFill>
                  <a:schemeClr val="tx2"/>
                </a:solidFill>
              </a:rPr>
              <a:t>environment, acceptable thermal: </a:t>
            </a:r>
            <a:r>
              <a:rPr lang="en-CA" altLang="en-US" sz="2000" dirty="0" smtClean="0"/>
              <a:t>a thermal environment that a </a:t>
            </a:r>
            <a:r>
              <a:rPr lang="en-CA" altLang="en-US" sz="2000" b="1" dirty="0" smtClean="0">
                <a:solidFill>
                  <a:schemeClr val="tx2"/>
                </a:solidFill>
              </a:rPr>
              <a:t>substantial majority (</a:t>
            </a:r>
            <a:r>
              <a:rPr lang="en-CA" altLang="en-US" sz="2000" b="1" dirty="0" smtClean="0">
                <a:solidFill>
                  <a:srgbClr val="FF0000"/>
                </a:solidFill>
              </a:rPr>
              <a:t>more than 80%</a:t>
            </a:r>
            <a:r>
              <a:rPr lang="en-CA" altLang="en-US" sz="2000" b="1" dirty="0" smtClean="0">
                <a:solidFill>
                  <a:schemeClr val="tx2"/>
                </a:solidFill>
              </a:rPr>
              <a:t>) of the occupants find thermally acceptable</a:t>
            </a:r>
            <a:r>
              <a:rPr lang="en-CA" altLang="en-US" sz="2000" dirty="0" smtClean="0"/>
              <a:t>.”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778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1" y="365127"/>
            <a:ext cx="4509407" cy="1325563"/>
          </a:xfrm>
        </p:spPr>
        <p:txBody>
          <a:bodyPr>
            <a:normAutofit fontScale="90000"/>
          </a:bodyPr>
          <a:lstStyle/>
          <a:p>
            <a:r>
              <a:rPr lang="en-CA" sz="4000" dirty="0"/>
              <a:t>OHCOW’s experience with IAQ surveys: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757704" cy="4351338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In 1993 we tried using the Ontario </a:t>
            </a:r>
            <a:r>
              <a:rPr lang="en-CA" b="1" dirty="0" smtClean="0"/>
              <a:t>Ministry of Labour’s </a:t>
            </a:r>
            <a:r>
              <a:rPr lang="en-CA" dirty="0" smtClean="0"/>
              <a:t>IAQ questionnaire – (1987? - 6 pages)</a:t>
            </a:r>
          </a:p>
          <a:p>
            <a:r>
              <a:rPr lang="en-CA" dirty="0"/>
              <a:t>A</a:t>
            </a:r>
            <a:r>
              <a:rPr lang="en-CA" dirty="0" smtClean="0"/>
              <a:t>lso tried the </a:t>
            </a:r>
            <a:r>
              <a:rPr lang="en-CA" b="1" dirty="0" smtClean="0"/>
              <a:t>NIOSH survey </a:t>
            </a:r>
            <a:r>
              <a:rPr lang="en-CA" dirty="0" smtClean="0"/>
              <a:t>developed for an investigation of the Library of Congress – Madison Building (January 1991) (11 pages)</a:t>
            </a:r>
          </a:p>
          <a:p>
            <a:r>
              <a:rPr lang="en-CA" dirty="0" smtClean="0"/>
              <a:t>Found the Kjell </a:t>
            </a:r>
            <a:r>
              <a:rPr lang="en-CA" dirty="0" err="1" smtClean="0"/>
              <a:t>Andersson’s</a:t>
            </a:r>
            <a:r>
              <a:rPr lang="en-CA" dirty="0" smtClean="0"/>
              <a:t> </a:t>
            </a:r>
            <a:r>
              <a:rPr lang="en-CA" b="1" dirty="0" smtClean="0"/>
              <a:t>MM-040 Indoor Climate </a:t>
            </a:r>
            <a:r>
              <a:rPr lang="en-CA" dirty="0" smtClean="0"/>
              <a:t>(1988 - 2 page) – preferred because it was the shortest</a:t>
            </a:r>
          </a:p>
          <a:p>
            <a:r>
              <a:rPr lang="en-CA" dirty="0" smtClean="0"/>
              <a:t>Since 1993 we have used the survey in </a:t>
            </a:r>
            <a:r>
              <a:rPr lang="en-CA" b="1" dirty="0" smtClean="0"/>
              <a:t>over 120 buildings</a:t>
            </a:r>
            <a:r>
              <a:rPr lang="en-CA" dirty="0" smtClean="0"/>
              <a:t> and collected over </a:t>
            </a:r>
            <a:r>
              <a:rPr lang="en-CA" b="1" dirty="0" smtClean="0"/>
              <a:t>7000 surveys</a:t>
            </a:r>
          </a:p>
          <a:p>
            <a:r>
              <a:rPr lang="en-CA" dirty="0" smtClean="0"/>
              <a:t>Currently have a version available through SurveyMonkey along with a spreadsheet that produces an automated report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148148" y="6311899"/>
            <a:ext cx="5325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2"/>
              </a:rPr>
              <a:t>http://www.ccohs.ca/oshanswers/chemicals/iaq_intro.html</a:t>
            </a:r>
            <a:r>
              <a:rPr lang="en-CA" sz="16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0109"/>
          <a:stretch/>
        </p:blipFill>
        <p:spPr>
          <a:xfrm>
            <a:off x="8029304" y="1"/>
            <a:ext cx="2638697" cy="16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4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685800"/>
            <a:ext cx="8282876" cy="1524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Survey Instrument &amp; Methodology:</a:t>
            </a:r>
          </a:p>
        </p:txBody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1388" y="2209800"/>
            <a:ext cx="8075612" cy="4267200"/>
          </a:xfrm>
        </p:spPr>
        <p:txBody>
          <a:bodyPr>
            <a:normAutofit lnSpcReduction="10000"/>
          </a:bodyPr>
          <a:lstStyle/>
          <a:p>
            <a:pPr marL="341313" indent="-341313"/>
            <a:r>
              <a:rPr lang="en-US" altLang="en-US" dirty="0" smtClean="0"/>
              <a:t>use Swedish “MM-040 Questionnaire”:</a:t>
            </a:r>
          </a:p>
          <a:p>
            <a:pPr marL="1601788" lvl="3" indent="-231775"/>
            <a:r>
              <a:rPr lang="en-US" altLang="en-US" sz="2300" dirty="0"/>
              <a:t>Andersson K., and </a:t>
            </a:r>
            <a:r>
              <a:rPr lang="en-US" altLang="en-US" sz="2300" dirty="0" err="1"/>
              <a:t>Fagerlund</a:t>
            </a:r>
            <a:r>
              <a:rPr lang="en-US" altLang="en-US" sz="2300" dirty="0"/>
              <a:t> I., “Questionnaire as an Instrument when Evaluating Indoor Climate”, Healthy Buildings ’88, Vol 3 p139-145 (1988)</a:t>
            </a:r>
          </a:p>
          <a:p>
            <a:pPr lvl="4" eaLnBrk="1" hangingPunct="1">
              <a:lnSpc>
                <a:spcPct val="90000"/>
              </a:lnSpc>
            </a:pPr>
            <a:endParaRPr lang="en-US" altLang="en-US" sz="700" dirty="0"/>
          </a:p>
          <a:p>
            <a:pPr marL="341313" indent="-341313"/>
            <a:r>
              <a:rPr lang="en-US" altLang="en-US" dirty="0" smtClean="0"/>
              <a:t>compare with data for buildings without air quality problems (206 respondents):</a:t>
            </a:r>
          </a:p>
          <a:p>
            <a:pPr lvl="4" eaLnBrk="1" hangingPunct="1">
              <a:lnSpc>
                <a:spcPct val="90000"/>
              </a:lnSpc>
            </a:pPr>
            <a:endParaRPr lang="en-US" altLang="en-US" sz="700" dirty="0"/>
          </a:p>
          <a:p>
            <a:pPr marL="1601788" lvl="3" indent="-231775"/>
            <a:r>
              <a:rPr lang="en-CA" altLang="en-US" sz="2300" dirty="0"/>
              <a:t>Hill B., Craft B., and </a:t>
            </a:r>
            <a:r>
              <a:rPr lang="en-CA" altLang="en-US" sz="2300" dirty="0" err="1"/>
              <a:t>Burkart</a:t>
            </a:r>
            <a:r>
              <a:rPr lang="en-CA" altLang="en-US" sz="2300" dirty="0"/>
              <a:t>, J., </a:t>
            </a:r>
            <a:r>
              <a:rPr lang="en-US" altLang="en-US" sz="2300" dirty="0"/>
              <a:t>“Carbon Dioxide, Particulates and Subjective Human Responses in Office Buildings Without Histories of Indoor Air Quality Problems”, </a:t>
            </a:r>
            <a:r>
              <a:rPr lang="en-US" altLang="en-US" sz="2300" dirty="0" err="1"/>
              <a:t>Appl</a:t>
            </a:r>
            <a:r>
              <a:rPr lang="en-US" altLang="en-US" sz="2300" dirty="0"/>
              <a:t> </a:t>
            </a:r>
            <a:r>
              <a:rPr lang="en-US" altLang="en-US" sz="2300" dirty="0" err="1"/>
              <a:t>Occup</a:t>
            </a:r>
            <a:r>
              <a:rPr lang="en-US" altLang="en-US" sz="2300" dirty="0"/>
              <a:t> Environ </a:t>
            </a:r>
            <a:r>
              <a:rPr lang="en-US" altLang="en-US" sz="2300" dirty="0" err="1"/>
              <a:t>Hyg</a:t>
            </a:r>
            <a:r>
              <a:rPr lang="en-US" altLang="en-US" sz="2300" dirty="0"/>
              <a:t> J </a:t>
            </a:r>
            <a:r>
              <a:rPr lang="en-US" altLang="en-US" sz="2300" u="sng" dirty="0"/>
              <a:t>7</a:t>
            </a:r>
            <a:r>
              <a:rPr lang="en-US" altLang="en-US" sz="2300" dirty="0"/>
              <a:t>:101-111 (1992)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84" y="-9526"/>
            <a:ext cx="9541475" cy="889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6816" y="435020"/>
            <a:ext cx="535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http://www.mmquestionnaire.se/mmq/mmq.html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Kjell Andersson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25625"/>
            <a:ext cx="4666161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dirty="0" smtClean="0"/>
              <a:t>“Kjell </a:t>
            </a:r>
            <a:r>
              <a:rPr lang="en-CA" dirty="0"/>
              <a:t>Andersson, Doctor and Civil Engineer, </a:t>
            </a:r>
            <a:r>
              <a:rPr lang="en-CA" dirty="0" err="1"/>
              <a:t>Miljömedicin</a:t>
            </a:r>
            <a:r>
              <a:rPr lang="en-CA" dirty="0"/>
              <a:t> MM </a:t>
            </a:r>
            <a:r>
              <a:rPr lang="en-CA" dirty="0" err="1"/>
              <a:t>Konsult</a:t>
            </a:r>
            <a:r>
              <a:rPr lang="en-CA" dirty="0"/>
              <a:t> </a:t>
            </a:r>
            <a:r>
              <a:rPr lang="en-CA" dirty="0" smtClean="0"/>
              <a:t>AB</a:t>
            </a:r>
            <a:endParaRPr lang="en-CA" sz="1000" dirty="0"/>
          </a:p>
          <a:p>
            <a:r>
              <a:rPr lang="en-CA" dirty="0"/>
              <a:t>Kjell is a specialist in Occupational and Environmental Medicine and has mainly worked with indoor air issues and risk communication. </a:t>
            </a:r>
            <a:endParaRPr lang="en-CA" dirty="0" smtClean="0"/>
          </a:p>
          <a:p>
            <a:r>
              <a:rPr lang="en-CA" dirty="0" smtClean="0"/>
              <a:t>He </a:t>
            </a:r>
            <a:r>
              <a:rPr lang="en-CA" dirty="0"/>
              <a:t>worked over 27 years in the Medical Service of Environmental Medicine and Epidemiology at the Environmental Medicine Development at the </a:t>
            </a:r>
            <a:r>
              <a:rPr lang="en-CA" dirty="0" err="1"/>
              <a:t>Örebro</a:t>
            </a:r>
            <a:r>
              <a:rPr lang="en-CA" dirty="0"/>
              <a:t> University Hospital. </a:t>
            </a:r>
            <a:endParaRPr lang="en-CA" dirty="0" smtClean="0"/>
          </a:p>
          <a:p>
            <a:r>
              <a:rPr lang="en-CA" dirty="0" smtClean="0"/>
              <a:t>Kjell </a:t>
            </a:r>
            <a:r>
              <a:rPr lang="en-CA" dirty="0"/>
              <a:t>worked with method development and education and is behind the development of the so-called </a:t>
            </a:r>
            <a:r>
              <a:rPr lang="en-CA" dirty="0" err="1"/>
              <a:t>Örebro</a:t>
            </a:r>
            <a:r>
              <a:rPr lang="en-CA" dirty="0"/>
              <a:t> Forms for mapping indoor environments</a:t>
            </a:r>
            <a:r>
              <a:rPr lang="en-CA" dirty="0" smtClean="0"/>
              <a:t>.”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948" y="870857"/>
            <a:ext cx="3376127" cy="4726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6595" y="6193212"/>
            <a:ext cx="622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http://www.swegonairacademy.com/author/kjell-andersson/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92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MM-040 Contents: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Background factors (demographics)</a:t>
            </a:r>
          </a:p>
          <a:p>
            <a:r>
              <a:rPr lang="en-CA" dirty="0" smtClean="0"/>
              <a:t>Work environment (12)</a:t>
            </a:r>
          </a:p>
          <a:p>
            <a:r>
              <a:rPr lang="en-CA" dirty="0" smtClean="0"/>
              <a:t>Work conditions (stress – stimulating work, workload, influence, help from co-workers)</a:t>
            </a:r>
          </a:p>
          <a:p>
            <a:r>
              <a:rPr lang="en-CA" dirty="0" smtClean="0"/>
              <a:t>Health Conditions (asthma, hay fever, eczema)</a:t>
            </a:r>
          </a:p>
          <a:p>
            <a:r>
              <a:rPr lang="en-CA" dirty="0" smtClean="0"/>
              <a:t>Present symptoms (12 + “other”)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02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1528</Words>
  <Application>Microsoft Office PowerPoint</Application>
  <PresentationFormat>Widescreen</PresentationFormat>
  <Paragraphs>236</Paragraphs>
  <Slides>49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Symbol</vt:lpstr>
      <vt:lpstr>Tahoma</vt:lpstr>
      <vt:lpstr>Times New Roman</vt:lpstr>
      <vt:lpstr>Webdings</vt:lpstr>
      <vt:lpstr>Office Theme</vt:lpstr>
      <vt:lpstr>Chart</vt:lpstr>
      <vt:lpstr>Worksheet</vt:lpstr>
      <vt:lpstr>IAQ and Noise tools</vt:lpstr>
      <vt:lpstr>PowerPoint Presentation</vt:lpstr>
      <vt:lpstr>IAQ starts with symptoms:</vt:lpstr>
      <vt:lpstr>How do you measure this?</vt:lpstr>
      <vt:lpstr>What’s the “gold standard”?</vt:lpstr>
      <vt:lpstr>OHCOW’s experience with IAQ surveys:</vt:lpstr>
      <vt:lpstr>Survey Instrument &amp; Methodology:</vt:lpstr>
      <vt:lpstr>Kjell Andersson</vt:lpstr>
      <vt:lpstr>MM-040 Contents:</vt:lpstr>
      <vt:lpstr>Asthma Symptom Screening:</vt:lpstr>
      <vt:lpstr>PowerPoint Presentation</vt:lpstr>
      <vt:lpstr>MM-040 stress vs. JCQ</vt:lpstr>
      <vt:lpstr>JCQ Theory:</vt:lpstr>
      <vt:lpstr>Here’s how it works: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Preventing Noise-Induced  Hearing Loss</vt:lpstr>
      <vt:lpstr>stats</vt:lpstr>
      <vt:lpstr>PowerPoint Presentation</vt:lpstr>
      <vt:lpstr>PowerPoint Presentation</vt:lpstr>
      <vt:lpstr>What’s the most common used solution to noise concerns?</vt:lpstr>
      <vt:lpstr>effectiveness of hearing protectors</vt:lpstr>
      <vt:lpstr>effectiveness of hearing protectors</vt:lpstr>
      <vt:lpstr>Whatever way you look at it, this is not the permanent solution!</vt:lpstr>
      <vt:lpstr>Prevention Opportunities</vt:lpstr>
      <vt:lpstr>Noise Legislation: O.Reg. 381/15</vt:lpstr>
      <vt:lpstr>solution:  on-line calculator …</vt:lpstr>
      <vt:lpstr>PowerPoint Presentation</vt:lpstr>
      <vt:lpstr>Who can measure?</vt:lpstr>
      <vt:lpstr>PowerPoint Presentation</vt:lpstr>
      <vt:lpstr>PowerPoint Presentation</vt:lpstr>
      <vt:lpstr>PowerPoint Presentation</vt:lpstr>
      <vt:lpstr>anyone can measure noise …</vt:lpstr>
      <vt:lpstr>SoundMeter App </vt:lpstr>
      <vt:lpstr>app to measure reverberation</vt:lpstr>
      <vt:lpstr>whole body vibration app</vt:lpstr>
      <vt:lpstr>Online Audiometric test:</vt:lpstr>
      <vt:lpstr>PowerPoint Presentation</vt:lpstr>
      <vt:lpstr>Crowd-source dB(A) levels:</vt:lpstr>
      <vt:lpstr>Questions? mahmed@ohcow.on.ca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IAQ and Noise tools</dc:title>
  <dc:creator>Masood Ahmed</dc:creator>
  <cp:lastModifiedBy>Linda O'Neill</cp:lastModifiedBy>
  <cp:revision>25</cp:revision>
  <dcterms:created xsi:type="dcterms:W3CDTF">2017-02-08T18:59:55Z</dcterms:created>
  <dcterms:modified xsi:type="dcterms:W3CDTF">2017-02-16T14:50:33Z</dcterms:modified>
</cp:coreProperties>
</file>