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0" r:id="rId3"/>
    <p:sldId id="259" r:id="rId4"/>
    <p:sldId id="261" r:id="rId5"/>
    <p:sldId id="258" r:id="rId6"/>
    <p:sldId id="262" r:id="rId7"/>
    <p:sldId id="263" r:id="rId8"/>
    <p:sldId id="265" r:id="rId9"/>
    <p:sldId id="267" r:id="rId10"/>
    <p:sldId id="266" r:id="rId11"/>
    <p:sldId id="268" r:id="rId12"/>
    <p:sldId id="264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900863" cy="9291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9"/>
    <p:restoredTop sz="68269" autoAdjust="0"/>
  </p:normalViewPr>
  <p:slideViewPr>
    <p:cSldViewPr>
      <p:cViewPr varScale="1">
        <p:scale>
          <a:sx n="79" d="100"/>
          <a:sy n="79" d="100"/>
        </p:scale>
        <p:origin x="230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9D6459-97A6-406F-A908-47FE1F4300AE}" type="doc">
      <dgm:prSet loTypeId="urn:microsoft.com/office/officeart/2005/8/layout/venn1" loCatId="relationship" qsTypeId="urn:microsoft.com/office/officeart/2005/8/quickstyle/simple5" qsCatId="simple" csTypeId="urn:microsoft.com/office/officeart/2005/8/colors/colorful3" csCatId="colorful" phldr="1"/>
      <dgm:spPr/>
    </dgm:pt>
    <dgm:pt modelId="{FB3DD3E5-AEEE-4A4E-8592-1E1E7F7CE552}">
      <dgm:prSet/>
      <dgm:spPr>
        <a:blipFill dpi="0" rotWithShape="0">
          <a:blip xmlns:r="http://schemas.openxmlformats.org/officeDocument/2006/relationships" r:embed="rId1">
            <a:alphaModFix amt="51000"/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a:blipFill>
      </dgm:spPr>
      <dgm:t>
        <a:bodyPr/>
        <a:lstStyle/>
        <a:p>
          <a:r>
            <a:rPr lang="en-CA" b="1" dirty="0" smtClean="0">
              <a:solidFill>
                <a:schemeClr val="tx1"/>
              </a:solidFill>
            </a:rPr>
            <a:t>Awkward/Fixed</a:t>
          </a:r>
        </a:p>
        <a:p>
          <a:r>
            <a:rPr lang="en-CA" b="1" dirty="0" smtClean="0">
              <a:solidFill>
                <a:schemeClr val="tx1"/>
              </a:solidFill>
            </a:rPr>
            <a:t>Posture</a:t>
          </a:r>
          <a:endParaRPr lang="en-CA" b="1" dirty="0">
            <a:solidFill>
              <a:schemeClr val="tx1"/>
            </a:solidFill>
          </a:endParaRPr>
        </a:p>
      </dgm:t>
    </dgm:pt>
    <dgm:pt modelId="{A162ABBA-A5D1-4CD1-9570-DAB999BC2CD2}" type="parTrans" cxnId="{9E110C99-0122-4F3E-8250-929120B76470}">
      <dgm:prSet/>
      <dgm:spPr/>
      <dgm:t>
        <a:bodyPr/>
        <a:lstStyle/>
        <a:p>
          <a:endParaRPr lang="en-CA"/>
        </a:p>
      </dgm:t>
    </dgm:pt>
    <dgm:pt modelId="{94A8B734-0808-4CF2-BEEE-9F48CF909C14}" type="sibTrans" cxnId="{9E110C99-0122-4F3E-8250-929120B76470}">
      <dgm:prSet/>
      <dgm:spPr/>
      <dgm:t>
        <a:bodyPr/>
        <a:lstStyle/>
        <a:p>
          <a:endParaRPr lang="en-CA"/>
        </a:p>
      </dgm:t>
    </dgm:pt>
    <dgm:pt modelId="{6AC6A763-4F67-4396-A718-27F0EDEF61B1}">
      <dgm:prSet custT="1"/>
      <dgm:spPr>
        <a:blipFill dpi="0" rotWithShape="0">
          <a:blip xmlns:r="http://schemas.openxmlformats.org/officeDocument/2006/relationships" r:embed="rId2">
            <a:alphaModFix amt="63000"/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a:blipFill>
      </dgm:spPr>
      <dgm:t>
        <a:bodyPr/>
        <a:lstStyle/>
        <a:p>
          <a:endParaRPr lang="en-CA" sz="1700" dirty="0" smtClean="0">
            <a:solidFill>
              <a:schemeClr val="tx1"/>
            </a:solidFill>
          </a:endParaRPr>
        </a:p>
        <a:p>
          <a:r>
            <a:rPr lang="en-CA" sz="2400" b="1" dirty="0" smtClean="0">
              <a:solidFill>
                <a:schemeClr val="tx1"/>
              </a:solidFill>
            </a:rPr>
            <a:t>Repetition</a:t>
          </a:r>
          <a:endParaRPr lang="en-CA" sz="1700" b="1" dirty="0">
            <a:solidFill>
              <a:schemeClr val="tx1"/>
            </a:solidFill>
          </a:endParaRPr>
        </a:p>
      </dgm:t>
    </dgm:pt>
    <dgm:pt modelId="{3E54E5A9-E362-4F10-9E54-6C74EDE36103}" type="parTrans" cxnId="{90853330-FD4D-49C5-A168-AA044B2170E8}">
      <dgm:prSet/>
      <dgm:spPr/>
      <dgm:t>
        <a:bodyPr/>
        <a:lstStyle/>
        <a:p>
          <a:endParaRPr lang="en-CA"/>
        </a:p>
      </dgm:t>
    </dgm:pt>
    <dgm:pt modelId="{9D629133-0FBD-449F-A567-CC96C9F3AC85}" type="sibTrans" cxnId="{90853330-FD4D-49C5-A168-AA044B2170E8}">
      <dgm:prSet/>
      <dgm:spPr/>
      <dgm:t>
        <a:bodyPr/>
        <a:lstStyle/>
        <a:p>
          <a:endParaRPr lang="en-CA"/>
        </a:p>
      </dgm:t>
    </dgm:pt>
    <dgm:pt modelId="{F9461891-50F9-4FF1-B53D-664B719F6916}">
      <dgm:prSet custT="1"/>
      <dgm:spPr>
        <a:blipFill dpi="0" rotWithShape="0">
          <a:blip xmlns:r="http://schemas.openxmlformats.org/officeDocument/2006/relationships"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a:blipFill>
      </dgm:spPr>
      <dgm:t>
        <a:bodyPr/>
        <a:lstStyle/>
        <a:p>
          <a:endParaRPr lang="en-CA" sz="2300" dirty="0" smtClean="0"/>
        </a:p>
        <a:p>
          <a:r>
            <a:rPr lang="en-CA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Force</a:t>
          </a:r>
          <a:endParaRPr lang="en-CA" sz="32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9F63DC-014E-4850-94B9-6FECD538A5CC}" type="sibTrans" cxnId="{5FB8351A-5B39-4A17-B941-E437AA0D0041}">
      <dgm:prSet/>
      <dgm:spPr/>
      <dgm:t>
        <a:bodyPr/>
        <a:lstStyle/>
        <a:p>
          <a:endParaRPr lang="en-CA"/>
        </a:p>
      </dgm:t>
    </dgm:pt>
    <dgm:pt modelId="{9BD2ED2B-5DD3-4671-A2FE-032C6C44D780}" type="parTrans" cxnId="{5FB8351A-5B39-4A17-B941-E437AA0D0041}">
      <dgm:prSet/>
      <dgm:spPr/>
      <dgm:t>
        <a:bodyPr/>
        <a:lstStyle/>
        <a:p>
          <a:endParaRPr lang="en-CA"/>
        </a:p>
      </dgm:t>
    </dgm:pt>
    <dgm:pt modelId="{CCA4F87D-17BE-49CA-A40E-C498BBDC59FC}" type="pres">
      <dgm:prSet presAssocID="{BD9D6459-97A6-406F-A908-47FE1F4300AE}" presName="compositeShape" presStyleCnt="0">
        <dgm:presLayoutVars>
          <dgm:chMax val="7"/>
          <dgm:dir/>
          <dgm:resizeHandles val="exact"/>
        </dgm:presLayoutVars>
      </dgm:prSet>
      <dgm:spPr/>
    </dgm:pt>
    <dgm:pt modelId="{5C16C2B1-9178-4B6C-AF9E-94609659E1A2}" type="pres">
      <dgm:prSet presAssocID="{F9461891-50F9-4FF1-B53D-664B719F6916}" presName="circ1" presStyleLbl="vennNode1" presStyleIdx="0" presStyleCnt="3" custLinFactNeighborX="-265" custLinFactNeighborY="562"/>
      <dgm:spPr/>
      <dgm:t>
        <a:bodyPr/>
        <a:lstStyle/>
        <a:p>
          <a:endParaRPr lang="en-CA"/>
        </a:p>
      </dgm:t>
    </dgm:pt>
    <dgm:pt modelId="{293953BF-E94B-4E0C-A94E-15339000A596}" type="pres">
      <dgm:prSet presAssocID="{F9461891-50F9-4FF1-B53D-664B719F691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64BF116F-B9D6-482B-8E87-BAFBA02F9C1D}" type="pres">
      <dgm:prSet presAssocID="{FB3DD3E5-AEEE-4A4E-8592-1E1E7F7CE552}" presName="circ2" presStyleLbl="vennNode1" presStyleIdx="1" presStyleCnt="3" custLinFactNeighborX="6509" custLinFactNeighborY="-3737"/>
      <dgm:spPr/>
      <dgm:t>
        <a:bodyPr/>
        <a:lstStyle/>
        <a:p>
          <a:endParaRPr lang="en-CA"/>
        </a:p>
      </dgm:t>
    </dgm:pt>
    <dgm:pt modelId="{6339EA8D-42A3-440C-BFB9-C62D2B4F63C4}" type="pres">
      <dgm:prSet presAssocID="{FB3DD3E5-AEEE-4A4E-8592-1E1E7F7CE55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6AD90744-14F1-4A85-AC32-4BFA4EED0708}" type="pres">
      <dgm:prSet presAssocID="{6AC6A763-4F67-4396-A718-27F0EDEF61B1}" presName="circ3" presStyleLbl="vennNode1" presStyleIdx="2" presStyleCnt="3" custLinFactNeighborX="1427" custLinFactNeighborY="-3208"/>
      <dgm:spPr/>
      <dgm:t>
        <a:bodyPr/>
        <a:lstStyle/>
        <a:p>
          <a:endParaRPr lang="en-CA"/>
        </a:p>
      </dgm:t>
    </dgm:pt>
    <dgm:pt modelId="{4CD5B41F-DE7C-41A9-97D2-EE5F6C028594}" type="pres">
      <dgm:prSet presAssocID="{6AC6A763-4F67-4396-A718-27F0EDEF61B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FC3F5C74-F9C5-47F4-B56F-FCC7F9CA6C01}" type="presOf" srcId="{FB3DD3E5-AEEE-4A4E-8592-1E1E7F7CE552}" destId="{6339EA8D-42A3-440C-BFB9-C62D2B4F63C4}" srcOrd="1" destOrd="0" presId="urn:microsoft.com/office/officeart/2005/8/layout/venn1"/>
    <dgm:cxn modelId="{22E15F44-AD22-4E5A-8EB6-85418556EE52}" type="presOf" srcId="{BD9D6459-97A6-406F-A908-47FE1F4300AE}" destId="{CCA4F87D-17BE-49CA-A40E-C498BBDC59FC}" srcOrd="0" destOrd="0" presId="urn:microsoft.com/office/officeart/2005/8/layout/venn1"/>
    <dgm:cxn modelId="{FE684EE8-F445-491F-B107-27F39BA725EB}" type="presOf" srcId="{6AC6A763-4F67-4396-A718-27F0EDEF61B1}" destId="{6AD90744-14F1-4A85-AC32-4BFA4EED0708}" srcOrd="0" destOrd="0" presId="urn:microsoft.com/office/officeart/2005/8/layout/venn1"/>
    <dgm:cxn modelId="{AD47E959-4A5D-40C2-9CA7-72F4B4A17A1C}" type="presOf" srcId="{F9461891-50F9-4FF1-B53D-664B719F6916}" destId="{5C16C2B1-9178-4B6C-AF9E-94609659E1A2}" srcOrd="0" destOrd="0" presId="urn:microsoft.com/office/officeart/2005/8/layout/venn1"/>
    <dgm:cxn modelId="{EF15C0C8-58CF-4567-A406-5E33A018DDAF}" type="presOf" srcId="{6AC6A763-4F67-4396-A718-27F0EDEF61B1}" destId="{4CD5B41F-DE7C-41A9-97D2-EE5F6C028594}" srcOrd="1" destOrd="0" presId="urn:microsoft.com/office/officeart/2005/8/layout/venn1"/>
    <dgm:cxn modelId="{9E110C99-0122-4F3E-8250-929120B76470}" srcId="{BD9D6459-97A6-406F-A908-47FE1F4300AE}" destId="{FB3DD3E5-AEEE-4A4E-8592-1E1E7F7CE552}" srcOrd="1" destOrd="0" parTransId="{A162ABBA-A5D1-4CD1-9570-DAB999BC2CD2}" sibTransId="{94A8B734-0808-4CF2-BEEE-9F48CF909C14}"/>
    <dgm:cxn modelId="{90853330-FD4D-49C5-A168-AA044B2170E8}" srcId="{BD9D6459-97A6-406F-A908-47FE1F4300AE}" destId="{6AC6A763-4F67-4396-A718-27F0EDEF61B1}" srcOrd="2" destOrd="0" parTransId="{3E54E5A9-E362-4F10-9E54-6C74EDE36103}" sibTransId="{9D629133-0FBD-449F-A567-CC96C9F3AC85}"/>
    <dgm:cxn modelId="{289C8928-9440-402D-89E3-7A9759269F5F}" type="presOf" srcId="{FB3DD3E5-AEEE-4A4E-8592-1E1E7F7CE552}" destId="{64BF116F-B9D6-482B-8E87-BAFBA02F9C1D}" srcOrd="0" destOrd="0" presId="urn:microsoft.com/office/officeart/2005/8/layout/venn1"/>
    <dgm:cxn modelId="{5FB8351A-5B39-4A17-B941-E437AA0D0041}" srcId="{BD9D6459-97A6-406F-A908-47FE1F4300AE}" destId="{F9461891-50F9-4FF1-B53D-664B719F6916}" srcOrd="0" destOrd="0" parTransId="{9BD2ED2B-5DD3-4671-A2FE-032C6C44D780}" sibTransId="{779F63DC-014E-4850-94B9-6FECD538A5CC}"/>
    <dgm:cxn modelId="{E8A1B374-BB20-4C1C-8DE8-5961B0E601D8}" type="presOf" srcId="{F9461891-50F9-4FF1-B53D-664B719F6916}" destId="{293953BF-E94B-4E0C-A94E-15339000A596}" srcOrd="1" destOrd="0" presId="urn:microsoft.com/office/officeart/2005/8/layout/venn1"/>
    <dgm:cxn modelId="{10DFBEFF-B172-4793-8055-845AF1C6235C}" type="presParOf" srcId="{CCA4F87D-17BE-49CA-A40E-C498BBDC59FC}" destId="{5C16C2B1-9178-4B6C-AF9E-94609659E1A2}" srcOrd="0" destOrd="0" presId="urn:microsoft.com/office/officeart/2005/8/layout/venn1"/>
    <dgm:cxn modelId="{6EE50C66-6187-4263-A6FE-3E807F3DE320}" type="presParOf" srcId="{CCA4F87D-17BE-49CA-A40E-C498BBDC59FC}" destId="{293953BF-E94B-4E0C-A94E-15339000A596}" srcOrd="1" destOrd="0" presId="urn:microsoft.com/office/officeart/2005/8/layout/venn1"/>
    <dgm:cxn modelId="{A409078A-4214-4998-A8C9-ED36F8D52D88}" type="presParOf" srcId="{CCA4F87D-17BE-49CA-A40E-C498BBDC59FC}" destId="{64BF116F-B9D6-482B-8E87-BAFBA02F9C1D}" srcOrd="2" destOrd="0" presId="urn:microsoft.com/office/officeart/2005/8/layout/venn1"/>
    <dgm:cxn modelId="{DCCC4E3B-E8BE-471E-A219-9D62A36332B6}" type="presParOf" srcId="{CCA4F87D-17BE-49CA-A40E-C498BBDC59FC}" destId="{6339EA8D-42A3-440C-BFB9-C62D2B4F63C4}" srcOrd="3" destOrd="0" presId="urn:microsoft.com/office/officeart/2005/8/layout/venn1"/>
    <dgm:cxn modelId="{0FDC44AB-24D4-48EB-B957-C8EC336B2722}" type="presParOf" srcId="{CCA4F87D-17BE-49CA-A40E-C498BBDC59FC}" destId="{6AD90744-14F1-4A85-AC32-4BFA4EED0708}" srcOrd="4" destOrd="0" presId="urn:microsoft.com/office/officeart/2005/8/layout/venn1"/>
    <dgm:cxn modelId="{8B90F08D-688A-4E4B-9ACD-30A3E44434CA}" type="presParOf" srcId="{CCA4F87D-17BE-49CA-A40E-C498BBDC59FC}" destId="{4CD5B41F-DE7C-41A9-97D2-EE5F6C028594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90374" cy="466196"/>
          </a:xfrm>
          <a:prstGeom prst="rect">
            <a:avLst/>
          </a:prstGeom>
        </p:spPr>
        <p:txBody>
          <a:bodyPr vert="horz" lIns="92528" tIns="46264" rIns="92528" bIns="46264" rtlCol="0"/>
          <a:lstStyle>
            <a:lvl1pPr algn="l">
              <a:defRPr sz="1200"/>
            </a:lvl1pPr>
          </a:lstStyle>
          <a:p>
            <a:r>
              <a:rPr lang="it-IT" smtClean="0"/>
              <a:t>2016 USW HSE Conference - Ergonomics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8892" y="0"/>
            <a:ext cx="2990374" cy="466196"/>
          </a:xfrm>
          <a:prstGeom prst="rect">
            <a:avLst/>
          </a:prstGeom>
        </p:spPr>
        <p:txBody>
          <a:bodyPr vert="horz" lIns="92528" tIns="46264" rIns="92528" bIns="46264" rtlCol="0"/>
          <a:lstStyle>
            <a:lvl1pPr algn="r">
              <a:defRPr sz="1200"/>
            </a:lvl1pPr>
          </a:lstStyle>
          <a:p>
            <a:fld id="{F7CDC5A1-9031-48BC-96C0-00D733FF2C80}" type="datetimeFigureOut">
              <a:rPr lang="en-CA" smtClean="0"/>
              <a:t>05/12/2016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5444"/>
            <a:ext cx="2990374" cy="466195"/>
          </a:xfrm>
          <a:prstGeom prst="rect">
            <a:avLst/>
          </a:prstGeom>
        </p:spPr>
        <p:txBody>
          <a:bodyPr vert="horz" lIns="92528" tIns="46264" rIns="92528" bIns="46264" rtlCol="0" anchor="b"/>
          <a:lstStyle>
            <a:lvl1pPr algn="l">
              <a:defRPr sz="1200"/>
            </a:lvl1pPr>
          </a:lstStyle>
          <a:p>
            <a:r>
              <a:rPr lang="en-CA" smtClean="0"/>
              <a:t>Slides prepared by Mike Sonne, PhD, CCPE - OHCOW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8892" y="8825444"/>
            <a:ext cx="2990374" cy="466195"/>
          </a:xfrm>
          <a:prstGeom prst="rect">
            <a:avLst/>
          </a:prstGeom>
        </p:spPr>
        <p:txBody>
          <a:bodyPr vert="horz" lIns="92528" tIns="46264" rIns="92528" bIns="46264" rtlCol="0" anchor="b"/>
          <a:lstStyle>
            <a:lvl1pPr algn="r">
              <a:defRPr sz="1200"/>
            </a:lvl1pPr>
          </a:lstStyle>
          <a:p>
            <a:fld id="{66BB9B39-16D3-4C61-8723-5DD2393504C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9784527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0374" cy="464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28" tIns="46264" rIns="92528" bIns="46264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r>
              <a:rPr lang="it-IT" smtClean="0"/>
              <a:t>2016 USW HSE Conference - Ergonomics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8892" y="0"/>
            <a:ext cx="2990374" cy="464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28" tIns="46264" rIns="92528" bIns="46264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28713" y="696913"/>
            <a:ext cx="4645025" cy="3484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0087" y="4413528"/>
            <a:ext cx="5520690" cy="418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28" tIns="46264" rIns="92528" bIns="462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5443"/>
            <a:ext cx="2990374" cy="464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28" tIns="46264" rIns="92528" bIns="46264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r>
              <a:rPr lang="en-CA" smtClean="0"/>
              <a:t>Slides prepared by Mike Sonne, PhD, CCPE - OHCOW</a:t>
            </a: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8892" y="8825443"/>
            <a:ext cx="2990374" cy="464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28" tIns="46264" rIns="92528" bIns="4626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0920313-50C8-482D-B78F-F764E5F8FF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6649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1791" indent="-2891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6602" indent="-23132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9242" indent="-23132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1883" indent="-23132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4524" indent="-231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7164" indent="-231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9805" indent="-231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32446" indent="-231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BF93E8B-EC6E-4923-A653-BDBF7202604F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Slides prepared by Mike Sonne, PhD, CCPE - OHCOW</a:t>
            </a:r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2016 USW HSE Conference - Ergonomics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206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3838" y="223838"/>
            <a:ext cx="2813050" cy="21097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D998F-69CE-4CB7-982B-7F0FC6F727D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Slides prepared by Mike Sonne, PhD, CCPE - OHCOW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2016 USW HSE Conference - Ergonomics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818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3838" y="223838"/>
            <a:ext cx="2813050" cy="21097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b="1" dirty="0" smtClean="0"/>
          </a:p>
          <a:p>
            <a:pPr>
              <a:buFont typeface="Arial" pitchFamily="34" charset="0"/>
              <a:buNone/>
            </a:pPr>
            <a:endParaRPr lang="en-US" i="1" dirty="0" smtClean="0">
              <a:solidFill>
                <a:srgbClr val="00B050"/>
              </a:solidFill>
            </a:endParaRPr>
          </a:p>
          <a:p>
            <a:pPr>
              <a:buFont typeface="Arial" pitchFamily="34" charset="0"/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D998F-69CE-4CB7-982B-7F0FC6F727D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Slides prepared by Mike Sonne, PhD, CCPE - OHCOW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2016 USW HSE Conference - Ergonomics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87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3838" y="223838"/>
            <a:ext cx="2813050" cy="21097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D998F-69CE-4CB7-982B-7F0FC6F727D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78690" y="435747"/>
            <a:ext cx="3504370" cy="1781976"/>
          </a:xfrm>
          <a:prstGeom prst="rect">
            <a:avLst/>
          </a:prstGeom>
          <a:noFill/>
        </p:spPr>
        <p:txBody>
          <a:bodyPr wrap="square" lIns="88343" tIns="44171" rIns="88343" bIns="44171" rtlCol="0">
            <a:spAutoFit/>
          </a:bodyPr>
          <a:lstStyle/>
          <a:p>
            <a:r>
              <a:rPr lang="en-CA" sz="1100" i="1" dirty="0"/>
              <a:t>Gather  workplace specific examples of force, repetition and posture  to share with participants as needed:</a:t>
            </a:r>
          </a:p>
          <a:p>
            <a:r>
              <a:rPr lang="en-CA" sz="1100" b="1" i="1" dirty="0"/>
              <a:t>Force :</a:t>
            </a:r>
          </a:p>
          <a:p>
            <a:endParaRPr lang="en-CA" sz="1100" b="1" i="1" dirty="0"/>
          </a:p>
          <a:p>
            <a:r>
              <a:rPr lang="en-CA" sz="1100" b="1" i="1" dirty="0"/>
              <a:t>Repetition:</a:t>
            </a:r>
          </a:p>
          <a:p>
            <a:endParaRPr lang="en-CA" sz="1100" b="1" i="1" dirty="0"/>
          </a:p>
          <a:p>
            <a:r>
              <a:rPr lang="en-CA" sz="1100" b="1" i="1" dirty="0"/>
              <a:t>Posture :</a:t>
            </a:r>
          </a:p>
          <a:p>
            <a:endParaRPr lang="en-CA" sz="1100" b="1" i="1" dirty="0"/>
          </a:p>
          <a:p>
            <a:r>
              <a:rPr lang="en-CA" sz="1100" b="1" i="1" dirty="0"/>
              <a:t>Secondary Hazards: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Slides prepared by Mike Sonne, PhD, CCPE - OHCOW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2016 USW HSE Conference - Ergonomics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257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Page </a:t>
            </a:r>
            <a:fld id="{7A50C9FA-C882-4FB7-A78F-91AF2FC376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8274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Page </a:t>
            </a:r>
            <a:fld id="{1BC94C74-CEEE-4C59-A885-AC187AC872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9052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Page </a:t>
            </a:r>
            <a:fld id="{95BD518E-1E30-4BF6-BA82-802E58667D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090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4A4845"/>
                </a:solidFill>
              </a:defRPr>
            </a:lvl1pPr>
            <a:lvl2pPr>
              <a:defRPr sz="2400">
                <a:solidFill>
                  <a:srgbClr val="4A4845"/>
                </a:solidFill>
              </a:defRPr>
            </a:lvl2pPr>
            <a:lvl3pPr>
              <a:defRPr sz="2000">
                <a:solidFill>
                  <a:srgbClr val="4A4845"/>
                </a:solidFill>
              </a:defRPr>
            </a:lvl3pPr>
            <a:lvl4pPr>
              <a:defRPr sz="1800">
                <a:solidFill>
                  <a:srgbClr val="4A4845"/>
                </a:solidFill>
              </a:defRPr>
            </a:lvl4pPr>
            <a:lvl5pPr>
              <a:defRPr sz="1800">
                <a:solidFill>
                  <a:srgbClr val="4A484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638152" y="1610248"/>
            <a:ext cx="4038600" cy="4525963"/>
          </a:xfrm>
        </p:spPr>
        <p:txBody>
          <a:bodyPr/>
          <a:lstStyle>
            <a:lvl1pPr>
              <a:defRPr sz="2800">
                <a:solidFill>
                  <a:srgbClr val="4A4845"/>
                </a:solidFill>
              </a:defRPr>
            </a:lvl1pPr>
            <a:lvl2pPr>
              <a:defRPr sz="2400">
                <a:solidFill>
                  <a:srgbClr val="4A4845"/>
                </a:solidFill>
              </a:defRPr>
            </a:lvl2pPr>
            <a:lvl3pPr>
              <a:defRPr sz="2000">
                <a:solidFill>
                  <a:srgbClr val="4A4845"/>
                </a:solidFill>
              </a:defRPr>
            </a:lvl3pPr>
            <a:lvl4pPr>
              <a:defRPr sz="1800">
                <a:solidFill>
                  <a:srgbClr val="4A4845"/>
                </a:solidFill>
              </a:defRPr>
            </a:lvl4pPr>
            <a:lvl5pPr>
              <a:defRPr sz="1800">
                <a:solidFill>
                  <a:srgbClr val="4A484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5872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F50B7-F503-418D-A11C-B2F206AA1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500063" y="1643063"/>
            <a:ext cx="8286750" cy="40719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01869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/>
              <a:t>Page </a:t>
            </a:r>
            <a:fld id="{D9C02798-D75C-40FE-AB90-43F96847FCEF}" type="slidenum">
              <a:rPr lang="en-US" altLang="en-US" b="1" smtClean="0"/>
              <a:pPr/>
              <a:t>‹#›</a:t>
            </a:fld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4093836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Page </a:t>
            </a:r>
            <a:fld id="{3E8F54DE-58C3-426B-BA06-0676017E7F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6745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Page </a:t>
            </a:r>
            <a:fld id="{2A5B1D4C-8208-4927-9727-A9278ED25E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6085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Page </a:t>
            </a:r>
            <a:fld id="{277D5539-E104-40E7-A56D-2080E34D23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6217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Page </a:t>
            </a:r>
            <a:fld id="{07025131-4F55-4328-A0EE-84384BBF8C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0636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Page </a:t>
            </a:r>
            <a:fld id="{094D4921-6812-4728-A5CC-F8BBCB03AB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9392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Page </a:t>
            </a:r>
            <a:fld id="{555C7026-FEC9-43D9-9BBD-02776BBC1C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160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Page </a:t>
            </a:r>
            <a:fld id="{338610EF-E666-4421-B257-D832E4AC43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5645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OHCOW ppt foote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5363"/>
            <a:ext cx="9144000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750"/>
            <a:ext cx="21336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altLang="en-US"/>
              <a:t>Page </a:t>
            </a:r>
            <a:fld id="{0E07972A-E95C-41F7-83AF-A3884CC9D94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msonne@ohcow.on.ca" TargetMode="External"/><Relationship Id="rId2" Type="http://schemas.openxmlformats.org/officeDocument/2006/relationships/hyperlink" Target="http://www.ohcow.on.ca/ergotool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475656" y="1340768"/>
            <a:ext cx="5819378" cy="3675414"/>
            <a:chOff x="1475656" y="1340768"/>
            <a:chExt cx="5819378" cy="3675414"/>
          </a:xfrm>
        </p:grpSpPr>
        <p:pic>
          <p:nvPicPr>
            <p:cNvPr id="1026" name="Picture 2" descr="http://ecx.images-amazon.com/images/I/51zLSaOxtAL._SL1000_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1782835"/>
              <a:ext cx="4184827" cy="2791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s://upload.wikimedia.org/wikipedia/commons/a/a7/IPhone_6S_Rose_Gold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1340768"/>
              <a:ext cx="1858938" cy="36754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47688" y="2100276"/>
              <a:ext cx="3015116" cy="168876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8063" y="1729827"/>
              <a:ext cx="1622729" cy="2884852"/>
            </a:xfrm>
            <a:prstGeom prst="rect">
              <a:avLst/>
            </a:prstGeom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Page </a:t>
            </a:r>
            <a:fld id="{7A50C9FA-C882-4FB7-A78F-91AF2FC37666}" type="slidenum">
              <a:rPr lang="en-US" altLang="en-US" smtClean="0"/>
              <a:pPr/>
              <a:t>1</a:t>
            </a:fld>
            <a:endParaRPr lang="en-US" alt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67238"/>
            <a:ext cx="9144000" cy="147002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ffectLst/>
              </a:rPr>
              <a:t>ErgoTools:</a:t>
            </a:r>
            <a:br>
              <a:rPr lang="en-US" altLang="en-US" dirty="0" smtClean="0">
                <a:effectLst/>
              </a:rPr>
            </a:br>
            <a:r>
              <a:rPr lang="en-US" altLang="en-US" sz="3200" dirty="0" smtClean="0"/>
              <a:t>Desktop and Mobile Applications for MSD Prevention</a:t>
            </a:r>
            <a:endParaRPr lang="en-US" altLang="en-US" sz="3200" dirty="0" smtClean="0">
              <a:effectLst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629150"/>
            <a:ext cx="6400800" cy="1752600"/>
          </a:xfrm>
        </p:spPr>
        <p:txBody>
          <a:bodyPr/>
          <a:lstStyle/>
          <a:p>
            <a:pPr eaLnBrk="1" hangingPunct="1"/>
            <a:r>
              <a:rPr lang="en-US" altLang="en-US" sz="2400" b="1" dirty="0" smtClean="0"/>
              <a:t>Mike Sonne, PhD, CCPE</a:t>
            </a:r>
          </a:p>
          <a:p>
            <a:pPr eaLnBrk="1" hangingPunct="1"/>
            <a:r>
              <a:rPr lang="en-US" altLang="en-US" sz="1800" i="1" dirty="0" smtClean="0"/>
              <a:t>Ergonomist</a:t>
            </a:r>
          </a:p>
          <a:p>
            <a:pPr eaLnBrk="1" hangingPunct="1"/>
            <a:r>
              <a:rPr lang="en-US" altLang="en-US" sz="1800" dirty="0" smtClean="0"/>
              <a:t>Occupational Health Clinics for Ontario Workers, </a:t>
            </a:r>
          </a:p>
          <a:p>
            <a:pPr eaLnBrk="1" hangingPunct="1"/>
            <a:r>
              <a:rPr lang="en-US" altLang="en-US" sz="1800" dirty="0" smtClean="0"/>
              <a:t>Hamilton, 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ErgoTools - ROSA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731917" cy="4802218"/>
          </a:xfrm>
        </p:spPr>
        <p:txBody>
          <a:bodyPr/>
          <a:lstStyle/>
          <a:p>
            <a:r>
              <a:rPr lang="en-CA" dirty="0" smtClean="0"/>
              <a:t>Scores of 5 or greater – ↑ Discomfort</a:t>
            </a:r>
          </a:p>
          <a:p>
            <a:r>
              <a:rPr lang="en-CA" dirty="0" smtClean="0"/>
              <a:t>Have an Ergonomics Assessment completed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Page </a:t>
            </a:r>
            <a:fld id="{D9C02798-D75C-40FE-AB90-43F96847FCEF}" type="slidenum">
              <a:rPr lang="en-US" altLang="en-US" b="1" smtClean="0"/>
              <a:pPr/>
              <a:t>10</a:t>
            </a:fld>
            <a:endParaRPr lang="en-US" alt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983" y="2267744"/>
            <a:ext cx="7068033" cy="359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4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ErgoTools – ROSA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8945"/>
            <a:ext cx="8229600" cy="4525963"/>
          </a:xfrm>
        </p:spPr>
        <p:txBody>
          <a:bodyPr/>
          <a:lstStyle/>
          <a:p>
            <a:r>
              <a:rPr lang="en-CA" dirty="0" smtClean="0"/>
              <a:t>Excel Worksheet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Page </a:t>
            </a:r>
            <a:fld id="{D9C02798-D75C-40FE-AB90-43F96847FCEF}" type="slidenum">
              <a:rPr lang="en-US" altLang="en-US" b="1" smtClean="0"/>
              <a:pPr/>
              <a:t>11</a:t>
            </a:fld>
            <a:endParaRPr lang="en-US" alt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276872"/>
            <a:ext cx="7406431" cy="18876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2132856"/>
            <a:ext cx="5472608" cy="388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76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Other Tools – Strain Index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Page </a:t>
            </a:r>
            <a:fld id="{555C7026-FEC9-43D9-9BBD-02776BBC1C77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670" y="1124744"/>
            <a:ext cx="6754659" cy="4823988"/>
          </a:xfrm>
          <a:prstGeom prst="rect">
            <a:avLst/>
          </a:prstGeom>
        </p:spPr>
      </p:pic>
      <p:sp>
        <p:nvSpPr>
          <p:cNvPr id="11" name="Cloud 10"/>
          <p:cNvSpPr/>
          <p:nvPr/>
        </p:nvSpPr>
        <p:spPr>
          <a:xfrm>
            <a:off x="6084168" y="1247683"/>
            <a:ext cx="2808312" cy="1749269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Repetitive, Upper Extremity Tasks</a:t>
            </a:r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27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MAE Equation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Page </a:t>
            </a:r>
            <a:fld id="{2A5B1D4C-8208-4927-9727-A9278ED25EC9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8101984" cy="4464496"/>
          </a:xfrm>
          <a:prstGeom prst="rect">
            <a:avLst/>
          </a:prstGeom>
        </p:spPr>
      </p:pic>
      <p:sp>
        <p:nvSpPr>
          <p:cNvPr id="8" name="Cloud 7"/>
          <p:cNvSpPr/>
          <p:nvPr/>
        </p:nvSpPr>
        <p:spPr>
          <a:xfrm>
            <a:off x="6084168" y="1247683"/>
            <a:ext cx="2808312" cy="1749269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Repetitive Work Assessment</a:t>
            </a:r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32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RULA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Page </a:t>
            </a:r>
            <a:fld id="{07025131-4F55-4328-A0EE-84384BBF8C49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196752"/>
            <a:ext cx="6408712" cy="4842374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6228184" y="927363"/>
            <a:ext cx="2592288" cy="1867346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Postural Assessment</a:t>
            </a:r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5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Rohmert</a:t>
            </a:r>
            <a:r>
              <a:rPr lang="en-CA" dirty="0" smtClean="0"/>
              <a:t> Rest Allowance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Page </a:t>
            </a:r>
            <a:fld id="{07025131-4F55-4328-A0EE-84384BBF8C49}" type="slidenum">
              <a:rPr lang="en-US" altLang="en-US" smtClean="0"/>
              <a:pPr/>
              <a:t>15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417638"/>
            <a:ext cx="6636608" cy="4608934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6323856" y="1268760"/>
            <a:ext cx="2592288" cy="1867346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Metabolic Rest Allowance</a:t>
            </a:r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42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NIOSH Lifting Equation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Page </a:t>
            </a:r>
            <a:fld id="{07025131-4F55-4328-A0EE-84384BBF8C49}" type="slidenum">
              <a:rPr lang="en-US" altLang="en-US" smtClean="0"/>
              <a:pPr/>
              <a:t>16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196752"/>
            <a:ext cx="5400600" cy="4572962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6323856" y="1268760"/>
            <a:ext cx="2592288" cy="1867346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Biomechanical Lifting Analysis</a:t>
            </a:r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55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Future Work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Incorporate Strain Index volume 2</a:t>
            </a:r>
          </a:p>
          <a:p>
            <a:r>
              <a:rPr lang="en-CA" dirty="0" smtClean="0"/>
              <a:t>Integrate database for assessment storage</a:t>
            </a:r>
          </a:p>
          <a:p>
            <a:r>
              <a:rPr lang="en-CA" dirty="0" smtClean="0"/>
              <a:t>Recommendations for assessment results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Page </a:t>
            </a:r>
            <a:fld id="{07025131-4F55-4328-A0EE-84384BBF8C49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910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OHCOW - ErgoTools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Page </a:t>
            </a:r>
            <a:fld id="{D9C02798-D75C-40FE-AB90-43F96847FCEF}" type="slidenum">
              <a:rPr lang="en-US" altLang="en-US" b="1" smtClean="0"/>
              <a:pPr/>
              <a:t>18</a:t>
            </a:fld>
            <a:endParaRPr lang="en-US" alt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586" y="1431188"/>
            <a:ext cx="5792828" cy="43952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12160" y="5013176"/>
            <a:ext cx="1512168" cy="93610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8626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7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6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  <p:bldP spid="6" grpId="4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OHCOW - ErgoTools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hlinkClick r:id="rId2"/>
              </a:rPr>
              <a:t>www.ohcow.on.ca/ergotools</a:t>
            </a:r>
            <a:endParaRPr lang="en-CA" dirty="0" smtClean="0"/>
          </a:p>
          <a:p>
            <a:pPr lvl="1"/>
            <a:r>
              <a:rPr lang="en-CA" dirty="0" smtClean="0"/>
              <a:t>Mike Sonne, PhD, CCPE	</a:t>
            </a:r>
          </a:p>
          <a:p>
            <a:pPr lvl="1"/>
            <a:r>
              <a:rPr lang="en-CA" dirty="0" smtClean="0">
                <a:hlinkClick r:id="rId3"/>
              </a:rPr>
              <a:t>msonne@ohcow.on.ca</a:t>
            </a:r>
            <a:endParaRPr lang="en-CA" dirty="0" smtClean="0"/>
          </a:p>
          <a:p>
            <a:pPr lvl="1"/>
            <a:r>
              <a:rPr lang="en-CA" dirty="0" smtClean="0"/>
              <a:t>1-877-817-0336 ext. 2232</a:t>
            </a:r>
          </a:p>
          <a:p>
            <a:pPr lvl="1"/>
            <a:endParaRPr lang="en-CA" dirty="0"/>
          </a:p>
          <a:p>
            <a:r>
              <a:rPr lang="en-CA" dirty="0" smtClean="0"/>
              <a:t>Thanks!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Page </a:t>
            </a:r>
            <a:fld id="{D9C02798-D75C-40FE-AB90-43F96847FCEF}" type="slidenum">
              <a:rPr lang="en-US" altLang="en-US" b="1" smtClean="0"/>
              <a:pPr/>
              <a:t>19</a:t>
            </a:fld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374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aseline="0">
                <a:solidFill>
                  <a:srgbClr val="FF5D00"/>
                </a:solidFill>
              </a:defRPr>
            </a:lvl1pPr>
          </a:lstStyle>
          <a:p>
            <a:r>
              <a:rPr lang="en-US" sz="4000" dirty="0" smtClean="0">
                <a:solidFill>
                  <a:schemeClr val="tx1"/>
                </a:solidFill>
              </a:rPr>
              <a:t>What is an MSD?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quarter" idx="13"/>
          </p:nvPr>
        </p:nvSpPr>
        <p:spPr>
          <a:xfrm>
            <a:off x="683568" y="1255639"/>
            <a:ext cx="7776864" cy="4477617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rgbClr val="4A4845"/>
                </a:solidFill>
              </a:defRPr>
            </a:lvl1pPr>
            <a:lvl2pPr>
              <a:defRPr sz="2400" baseline="0">
                <a:solidFill>
                  <a:srgbClr val="4A4845"/>
                </a:solidFill>
              </a:defRPr>
            </a:lvl2pPr>
            <a:lvl3pPr>
              <a:buNone/>
              <a:defRPr sz="2000">
                <a:solidFill>
                  <a:srgbClr val="4A4845"/>
                </a:solidFill>
              </a:defRPr>
            </a:lvl3pPr>
            <a:lvl4pPr>
              <a:defRPr sz="1800">
                <a:solidFill>
                  <a:srgbClr val="4A4845"/>
                </a:solidFill>
              </a:defRPr>
            </a:lvl4pPr>
            <a:lvl5pPr>
              <a:defRPr sz="1800">
                <a:solidFill>
                  <a:srgbClr val="4A484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CA" dirty="0" smtClean="0">
                <a:solidFill>
                  <a:schemeClr val="tx1"/>
                </a:solidFill>
              </a:rPr>
              <a:t>Your body is made up of </a:t>
            </a:r>
            <a:r>
              <a:rPr lang="en-CA" spc="-100" dirty="0" smtClean="0">
                <a:solidFill>
                  <a:schemeClr val="tx1"/>
                </a:solidFill>
              </a:rPr>
              <a:t>muscles, tendons, nerves, joints, spinal discs and other tissues. This is the </a:t>
            </a:r>
            <a:r>
              <a:rPr lang="en-CA" spc="-100" dirty="0" smtClean="0">
                <a:solidFill>
                  <a:srgbClr val="0065C3"/>
                </a:solidFill>
              </a:rPr>
              <a:t>musculoskeletal system. </a:t>
            </a:r>
          </a:p>
          <a:p>
            <a:r>
              <a:rPr lang="en-CA" dirty="0" smtClean="0">
                <a:solidFill>
                  <a:schemeClr val="tx1"/>
                </a:solidFill>
              </a:rPr>
              <a:t>When you injure a part of this system as a result of particular workplace hazards it is called a </a:t>
            </a:r>
            <a:r>
              <a:rPr lang="en-CA" dirty="0" smtClean="0">
                <a:solidFill>
                  <a:srgbClr val="0065C3"/>
                </a:solidFill>
              </a:rPr>
              <a:t>Musculoskeletal Disorder</a:t>
            </a:r>
            <a:r>
              <a:rPr lang="en-CA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CA" dirty="0" smtClean="0">
                <a:solidFill>
                  <a:schemeClr val="tx1"/>
                </a:solidFill>
              </a:rPr>
              <a:t>or</a:t>
            </a:r>
            <a:r>
              <a:rPr lang="en-CA" dirty="0" smtClean="0"/>
              <a:t> </a:t>
            </a:r>
            <a:r>
              <a:rPr lang="en-CA" dirty="0" smtClean="0">
                <a:solidFill>
                  <a:srgbClr val="0065C3"/>
                </a:solidFill>
              </a:rPr>
              <a:t>MSD.</a:t>
            </a:r>
          </a:p>
        </p:txBody>
      </p:sp>
      <p:pic>
        <p:nvPicPr>
          <p:cNvPr id="8" name="Picture 7" descr="iStock_000001399670Medium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3953056"/>
            <a:ext cx="6497424" cy="2089597"/>
          </a:xfrm>
          <a:prstGeom prst="rect">
            <a:avLst/>
          </a:prstGeom>
        </p:spPr>
      </p:pic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7000892" y="5715016"/>
            <a:ext cx="2143108" cy="3586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050" dirty="0" smtClean="0">
                <a:solidFill>
                  <a:srgbClr val="0065C3"/>
                </a:solidFill>
                <a:latin typeface="+mj-lt"/>
                <a:ea typeface="+mj-ea"/>
                <a:cs typeface="+mj-cs"/>
              </a:rPr>
              <a:t>Image Source: Istockphoto.com</a:t>
            </a:r>
            <a:endParaRPr kumimoji="0" lang="en-CA" sz="1050" b="0" i="0" u="none" strike="noStrike" kern="1200" cap="none" spc="0" normalizeH="0" baseline="0" noProof="0" dirty="0" smtClean="0">
              <a:ln>
                <a:noFill/>
              </a:ln>
              <a:solidFill>
                <a:srgbClr val="0065C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F50B7-F503-418D-A11C-B2F206AA1DE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0854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Cost Ontario workplaces </a:t>
            </a:r>
            <a:r>
              <a:rPr lang="en-CA" sz="2400" dirty="0" smtClean="0">
                <a:solidFill>
                  <a:srgbClr val="C00000"/>
                </a:solidFill>
              </a:rPr>
              <a:t>$1.2 Billion</a:t>
            </a:r>
            <a:r>
              <a:rPr lang="en-CA" sz="2400" dirty="0" smtClean="0">
                <a:solidFill>
                  <a:srgbClr val="0065C3"/>
                </a:solidFill>
              </a:rPr>
              <a:t> </a:t>
            </a:r>
            <a:r>
              <a:rPr lang="en-CA" sz="2400" dirty="0" smtClean="0"/>
              <a:t>per year</a:t>
            </a:r>
          </a:p>
          <a:p>
            <a:r>
              <a:rPr lang="en-CA" sz="2400" dirty="0" smtClean="0"/>
              <a:t>MSDs </a:t>
            </a:r>
            <a:r>
              <a:rPr lang="en-CA" sz="2400" dirty="0" smtClean="0">
                <a:solidFill>
                  <a:srgbClr val="C00000"/>
                </a:solidFill>
              </a:rPr>
              <a:t>account for 44% of injuries</a:t>
            </a:r>
            <a:r>
              <a:rPr lang="en-CA" sz="2400" dirty="0" smtClean="0">
                <a:solidFill>
                  <a:srgbClr val="0065C3"/>
                </a:solidFill>
              </a:rPr>
              <a:t> </a:t>
            </a:r>
            <a:r>
              <a:rPr lang="en-CA" sz="2400" dirty="0" smtClean="0"/>
              <a:t>where a worker missed work</a:t>
            </a:r>
          </a:p>
          <a:p>
            <a:r>
              <a:rPr lang="en-CA" sz="2400" dirty="0" smtClean="0">
                <a:solidFill>
                  <a:srgbClr val="C00000"/>
                </a:solidFill>
              </a:rPr>
              <a:t>Preventing MSDs</a:t>
            </a:r>
            <a:r>
              <a:rPr lang="en-CA" sz="2400" dirty="0" smtClean="0">
                <a:solidFill>
                  <a:srgbClr val="0065C3"/>
                </a:solidFill>
              </a:rPr>
              <a:t> </a:t>
            </a:r>
            <a:r>
              <a:rPr lang="en-CA" sz="2400" dirty="0" smtClean="0"/>
              <a:t>means more employees </a:t>
            </a:r>
            <a:r>
              <a:rPr lang="en-CA" sz="2400" dirty="0" smtClean="0">
                <a:solidFill>
                  <a:srgbClr val="C00000"/>
                </a:solidFill>
              </a:rPr>
              <a:t>go home healthy and safe </a:t>
            </a:r>
            <a:r>
              <a:rPr lang="en-CA" sz="2400" dirty="0" smtClean="0"/>
              <a:t>at the end of the day</a:t>
            </a:r>
            <a:endParaRPr lang="en-CA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38152" y="1643050"/>
            <a:ext cx="4038600" cy="449316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CA" sz="7200" spc="-500" dirty="0" smtClean="0">
                <a:solidFill>
                  <a:srgbClr val="C00000"/>
                </a:solidFill>
              </a:rPr>
              <a:t>$1.2 </a:t>
            </a:r>
            <a:r>
              <a:rPr lang="en-CA" sz="7200" dirty="0" smtClean="0">
                <a:solidFill>
                  <a:srgbClr val="C00000"/>
                </a:solidFill>
              </a:rPr>
              <a:t>Billion</a:t>
            </a:r>
          </a:p>
          <a:p>
            <a:pPr algn="ctr">
              <a:buNone/>
            </a:pPr>
            <a:r>
              <a:rPr lang="en-CA" sz="11500" dirty="0" smtClean="0">
                <a:solidFill>
                  <a:srgbClr val="C00000"/>
                </a:solidFill>
              </a:rPr>
              <a:t>44%</a:t>
            </a:r>
            <a:endParaRPr lang="en-CA" sz="8000" dirty="0">
              <a:solidFill>
                <a:srgbClr val="C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200" baseline="0">
                <a:solidFill>
                  <a:srgbClr val="FF5D00"/>
                </a:solidFill>
              </a:defRPr>
            </a:lvl1pPr>
          </a:lstStyle>
          <a:p>
            <a:r>
              <a:rPr lang="en-US" sz="4000" dirty="0" smtClean="0">
                <a:solidFill>
                  <a:schemeClr val="tx1"/>
                </a:solidFill>
                <a:effectLst/>
              </a:rPr>
              <a:t>The Most Common Type of </a:t>
            </a:r>
            <a:br>
              <a:rPr lang="en-US" sz="4000" dirty="0" smtClean="0">
                <a:solidFill>
                  <a:schemeClr val="tx1"/>
                </a:solidFill>
                <a:effectLst/>
              </a:rPr>
            </a:br>
            <a:r>
              <a:rPr lang="en-US" sz="4000" dirty="0" smtClean="0">
                <a:solidFill>
                  <a:schemeClr val="tx1"/>
                </a:solidFill>
                <a:effectLst/>
              </a:rPr>
              <a:t>Injury in Ontario</a:t>
            </a:r>
            <a:endParaRPr lang="en-US" sz="40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526960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4000" dirty="0" smtClean="0">
                <a:solidFill>
                  <a:schemeClr val="tx1"/>
                </a:solidFill>
              </a:rPr>
              <a:t>MSD Hazards</a:t>
            </a:r>
            <a:endParaRPr lang="en-CA" sz="4000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-285784" y="1571612"/>
          <a:ext cx="9715568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522020" y="1109947"/>
            <a:ext cx="2056882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/>
              <a:t>Duration</a:t>
            </a:r>
            <a:endParaRPr lang="en-CA" sz="24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F50B7-F503-418D-A11C-B2F206AA1DE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3161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Ergonomics Tools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Page </a:t>
            </a:r>
            <a:fld id="{D9C02798-D75C-40FE-AB90-43F96847FCEF}" type="slidenum">
              <a:rPr lang="en-US" altLang="en-US" b="1" smtClean="0"/>
              <a:pPr/>
              <a:t>5</a:t>
            </a:fld>
            <a:endParaRPr lang="en-US" altLang="en-US" b="1" dirty="0"/>
          </a:p>
        </p:txBody>
      </p:sp>
      <p:grpSp>
        <p:nvGrpSpPr>
          <p:cNvPr id="14" name="Group 13"/>
          <p:cNvGrpSpPr/>
          <p:nvPr/>
        </p:nvGrpSpPr>
        <p:grpSpPr>
          <a:xfrm>
            <a:off x="2843808" y="1299317"/>
            <a:ext cx="3456384" cy="4610207"/>
            <a:chOff x="2915816" y="1268760"/>
            <a:chExt cx="3456384" cy="4610207"/>
          </a:xfrm>
        </p:grpSpPr>
        <p:pic>
          <p:nvPicPr>
            <p:cNvPr id="2050" name="Picture 2" descr="limes_guy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16" y="1268760"/>
              <a:ext cx="3456384" cy="4610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 rot="21251728">
              <a:off x="4578201" y="4094016"/>
              <a:ext cx="936104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b="1" dirty="0" smtClean="0">
                  <a:solidFill>
                    <a:schemeClr val="tx1"/>
                  </a:solidFill>
                </a:rPr>
                <a:t>ROSA</a:t>
              </a:r>
              <a:endParaRPr lang="en-CA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437163">
              <a:off x="3612735" y="3684427"/>
              <a:ext cx="936104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b="1" dirty="0" smtClean="0">
                  <a:solidFill>
                    <a:schemeClr val="tx1"/>
                  </a:solidFill>
                </a:rPr>
                <a:t>RULA</a:t>
              </a:r>
              <a:endParaRPr lang="en-CA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437163">
              <a:off x="3646773" y="5133786"/>
              <a:ext cx="936104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b="1" dirty="0" smtClean="0">
                  <a:solidFill>
                    <a:schemeClr val="tx1"/>
                  </a:solidFill>
                </a:rPr>
                <a:t>NIOSH</a:t>
              </a:r>
              <a:endParaRPr lang="en-CA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21447632">
              <a:off x="3512413" y="4429727"/>
              <a:ext cx="936104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050" b="1" dirty="0" smtClean="0">
                  <a:solidFill>
                    <a:schemeClr val="tx1"/>
                  </a:solidFill>
                </a:rPr>
                <a:t>STRAIN INDEX</a:t>
              </a:r>
              <a:endParaRPr lang="en-CA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20428215">
              <a:off x="4489285" y="3770113"/>
              <a:ext cx="936104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100" b="1" dirty="0" smtClean="0">
                  <a:solidFill>
                    <a:schemeClr val="tx1"/>
                  </a:solidFill>
                </a:rPr>
                <a:t>ROHMERT</a:t>
              </a:r>
              <a:endParaRPr lang="en-CA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510150">
              <a:off x="4622797" y="4651690"/>
              <a:ext cx="841324" cy="3448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b="1" dirty="0" smtClean="0">
                  <a:solidFill>
                    <a:schemeClr val="tx1"/>
                  </a:solidFill>
                </a:rPr>
                <a:t>MAE</a:t>
              </a:r>
              <a:endParaRPr lang="en-CA" b="1" dirty="0">
                <a:solidFill>
                  <a:schemeClr val="tx1"/>
                </a:solidFill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4283968" y="4869160"/>
              <a:ext cx="100056" cy="21587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4126700" y="4836908"/>
              <a:ext cx="100056" cy="21587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3967673" y="4816152"/>
              <a:ext cx="100056" cy="21587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Cloud 17"/>
          <p:cNvSpPr/>
          <p:nvPr/>
        </p:nvSpPr>
        <p:spPr>
          <a:xfrm rot="19661468">
            <a:off x="405714" y="1819429"/>
            <a:ext cx="2448272" cy="1872208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>
                <a:solidFill>
                  <a:schemeClr val="tx1"/>
                </a:solidFill>
              </a:rPr>
              <a:t>Pen and Paper</a:t>
            </a:r>
            <a:endParaRPr lang="en-CA" sz="2800" dirty="0">
              <a:solidFill>
                <a:schemeClr val="tx1"/>
              </a:solidFill>
            </a:endParaRPr>
          </a:p>
        </p:txBody>
      </p:sp>
      <p:sp>
        <p:nvSpPr>
          <p:cNvPr id="21" name="Cloud 20"/>
          <p:cNvSpPr/>
          <p:nvPr/>
        </p:nvSpPr>
        <p:spPr>
          <a:xfrm rot="2475887">
            <a:off x="6381899" y="1811794"/>
            <a:ext cx="2448272" cy="1872208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 smtClean="0">
                <a:solidFill>
                  <a:schemeClr val="tx1"/>
                </a:solidFill>
              </a:rPr>
              <a:t>Desktop Only</a:t>
            </a:r>
            <a:endParaRPr lang="en-CA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0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898776" cy="1162050"/>
          </a:xfrm>
        </p:spPr>
        <p:txBody>
          <a:bodyPr/>
          <a:lstStyle/>
          <a:p>
            <a:r>
              <a:rPr lang="en-CA" sz="4000" dirty="0" smtClean="0"/>
              <a:t>Presenting: ErgoTools!</a:t>
            </a:r>
            <a:endParaRPr lang="en-CA" sz="4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454281" cy="469106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Combination of 6 commonly used Ergonomics </a:t>
            </a:r>
            <a:r>
              <a:rPr lang="en-CA" sz="2000" dirty="0" smtClean="0"/>
              <a:t>tools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800" dirty="0" smtClean="0"/>
              <a:t>RULA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800" dirty="0" smtClean="0"/>
              <a:t>ROSA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800" dirty="0" smtClean="0"/>
              <a:t>MAE Equation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800" dirty="0" err="1" smtClean="0"/>
              <a:t>Rohmert</a:t>
            </a:r>
            <a:r>
              <a:rPr lang="en-CA" sz="1800" dirty="0" smtClean="0"/>
              <a:t> Rest Allowance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800" dirty="0" smtClean="0"/>
              <a:t>Strain Index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800" dirty="0" smtClean="0"/>
              <a:t>NIOSH Lifting Equation</a:t>
            </a:r>
            <a:endParaRPr lang="en-CA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Works well on desktops, as well as cell phones and tablets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Give a preliminary idea into if jobs are acceptable for known MSD prevention standards</a:t>
            </a:r>
          </a:p>
          <a:p>
            <a:endParaRPr lang="en-C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Page </a:t>
            </a:r>
            <a:fld id="{D9C02798-D75C-40FE-AB90-43F96847FCEF}" type="slidenum">
              <a:rPr lang="en-US" altLang="en-US" b="1" smtClean="0"/>
              <a:pPr/>
              <a:t>6</a:t>
            </a:fld>
            <a:endParaRPr lang="en-US" altLang="en-US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5077036" y="116632"/>
            <a:ext cx="2952328" cy="5837219"/>
            <a:chOff x="5436096" y="1340768"/>
            <a:chExt cx="1858938" cy="3675414"/>
          </a:xfrm>
        </p:grpSpPr>
        <p:pic>
          <p:nvPicPr>
            <p:cNvPr id="8" name="Picture 4" descr="https://upload.wikimedia.org/wikipedia/commons/a/a7/IPhone_6S_Rose_Gold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1340768"/>
              <a:ext cx="1858938" cy="36754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8063" y="1729827"/>
              <a:ext cx="1622729" cy="28848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271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ErgoTools - Use</a:t>
            </a:r>
            <a:endParaRPr lang="en-CA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Tools require some training – targeted at ergonomists, or JHSC members with ergo training</a:t>
            </a:r>
          </a:p>
          <a:p>
            <a:r>
              <a:rPr lang="en-CA" dirty="0" smtClean="0"/>
              <a:t>Can be used to do screening assessments: ROSA Example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Page </a:t>
            </a:r>
            <a:fld id="{555C7026-FEC9-43D9-9BBD-02776BBC1C77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280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ErgoTools - ROSA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68760"/>
          </a:xfrm>
        </p:spPr>
        <p:txBody>
          <a:bodyPr/>
          <a:lstStyle/>
          <a:p>
            <a:r>
              <a:rPr lang="en-CA" dirty="0" smtClean="0"/>
              <a:t>The Rapid Office Strain Assessment – Allows a quick evaluation of the office workstation, provides a 1-10 scale representing risk level (10 is higher)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Page </a:t>
            </a:r>
            <a:fld id="{D9C02798-D75C-40FE-AB90-43F96847FCEF}" type="slidenum">
              <a:rPr lang="en-US" altLang="en-US" b="1" smtClean="0"/>
              <a:pPr/>
              <a:t>8</a:t>
            </a:fld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293337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Page </a:t>
            </a:r>
            <a:fld id="{D9C02798-D75C-40FE-AB90-43F96847FCEF}" type="slidenum">
              <a:rPr lang="en-US" altLang="en-US" b="1" smtClean="0"/>
              <a:pPr/>
              <a:t>9</a:t>
            </a:fld>
            <a:endParaRPr lang="en-US" alt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16632"/>
            <a:ext cx="7838356" cy="585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18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6462</TotalTime>
  <Words>464</Words>
  <Application>Microsoft Office PowerPoint</Application>
  <PresentationFormat>On-screen Show (4:3)</PresentationFormat>
  <Paragraphs>113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Arial</vt:lpstr>
      <vt:lpstr>1_Default Design</vt:lpstr>
      <vt:lpstr>ErgoTools: Desktop and Mobile Applications for MSD Prevention</vt:lpstr>
      <vt:lpstr>What is an MSD?</vt:lpstr>
      <vt:lpstr>The Most Common Type of  Injury in Ontario</vt:lpstr>
      <vt:lpstr>MSD Hazards</vt:lpstr>
      <vt:lpstr>Ergonomics Tools</vt:lpstr>
      <vt:lpstr>Presenting: ErgoTools!</vt:lpstr>
      <vt:lpstr>ErgoTools - Use</vt:lpstr>
      <vt:lpstr>ErgoTools - ROSA</vt:lpstr>
      <vt:lpstr>PowerPoint Presentation</vt:lpstr>
      <vt:lpstr>ErgoTools - ROSA</vt:lpstr>
      <vt:lpstr>ErgoTools – ROSA</vt:lpstr>
      <vt:lpstr>Other Tools – Strain Index</vt:lpstr>
      <vt:lpstr>MAE Equation</vt:lpstr>
      <vt:lpstr>RULA</vt:lpstr>
      <vt:lpstr>Rohmert Rest Allowance</vt:lpstr>
      <vt:lpstr>NIOSH Lifting Equation</vt:lpstr>
      <vt:lpstr>Future Work</vt:lpstr>
      <vt:lpstr>OHCOW - ErgoTools</vt:lpstr>
      <vt:lpstr>OHCOW - ErgoTools</vt:lpstr>
    </vt:vector>
  </TitlesOfParts>
  <Company>OHCOW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Mike Sonne</dc:creator>
  <cp:lastModifiedBy>Linda O'Neill</cp:lastModifiedBy>
  <cp:revision>45</cp:revision>
  <cp:lastPrinted>2016-09-12T18:09:30Z</cp:lastPrinted>
  <dcterms:created xsi:type="dcterms:W3CDTF">2008-10-15T16:52:12Z</dcterms:created>
  <dcterms:modified xsi:type="dcterms:W3CDTF">2016-12-05T21:28:51Z</dcterms:modified>
</cp:coreProperties>
</file>