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1"/>
  </p:notesMasterIdLst>
  <p:sldIdLst>
    <p:sldId id="256" r:id="rId3"/>
    <p:sldId id="259" r:id="rId4"/>
    <p:sldId id="275" r:id="rId5"/>
    <p:sldId id="276" r:id="rId6"/>
    <p:sldId id="278" r:id="rId7"/>
    <p:sldId id="262" r:id="rId8"/>
    <p:sldId id="274" r:id="rId9"/>
    <p:sldId id="266" r:id="rId10"/>
    <p:sldId id="273" r:id="rId11"/>
    <p:sldId id="279" r:id="rId12"/>
    <p:sldId id="271" r:id="rId13"/>
    <p:sldId id="272" r:id="rId14"/>
    <p:sldId id="280" r:id="rId15"/>
    <p:sldId id="268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5" r:id="rId24"/>
    <p:sldId id="289" r:id="rId25"/>
    <p:sldId id="290" r:id="rId26"/>
    <p:sldId id="292" r:id="rId27"/>
    <p:sldId id="288" r:id="rId28"/>
    <p:sldId id="294" r:id="rId29"/>
    <p:sldId id="27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1DD41-491C-4B55-8C1E-1016E933E94B}" type="datetimeFigureOut">
              <a:rPr lang="en-CA" smtClean="0"/>
              <a:t>02/12/2016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0965-0426-498B-9AE6-D358A56122A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8173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51CB35-AF23-4FBB-A5CC-617E92581F52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030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E63FA53-D5FF-4393-A76D-DF74A8DD23A4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129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1A85ED7-7A46-4543-A6EF-45E51A213443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756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F5001-0120-4E35-A985-005BEA85410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7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4550" cy="3490913"/>
          </a:xfrm>
          <a:ln/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22775"/>
            <a:ext cx="5153025" cy="41910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364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04EFE6A-53C6-41C2-87F7-0B75F6D485A5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74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11EEE1-99CA-4E04-8B88-3455D49B0654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83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1A48E2-691E-4F56-9DDA-129B1BBDDAA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682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altLang="en-US" smtClean="0"/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3401573-FF83-47A3-AE49-8D4E0C43F098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267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3000" y="6350075"/>
            <a:ext cx="2057400" cy="365125"/>
          </a:xfrm>
        </p:spPr>
        <p:txBody>
          <a:bodyPr/>
          <a:lstStyle/>
          <a:p>
            <a:fld id="{5D1B3E0D-0A3C-4CB1-881B-08B8CF1A90CD}" type="datetimeFigureOut">
              <a:rPr lang="en-CA" smtClean="0"/>
              <a:t>02/12/2016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83842" y="6350075"/>
            <a:ext cx="2762055" cy="371401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71380" y="6350075"/>
            <a:ext cx="643969" cy="371401"/>
          </a:xfrm>
        </p:spPr>
        <p:txBody>
          <a:bodyPr/>
          <a:lstStyle/>
          <a:p>
            <a:fld id="{2C3FF4AC-9BAF-4081-A805-786D8330E656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5" y="104909"/>
            <a:ext cx="4505156" cy="9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55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8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231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01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67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15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8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3E0D-0A3C-4CB1-881B-08B8CF1A90CD}" type="datetimeFigureOut">
              <a:rPr lang="en-CA" smtClean="0"/>
              <a:t>02/12/2016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4AC-9BAF-4081-A805-786D8330E6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9167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3E0D-0A3C-4CB1-881B-08B8CF1A90CD}" type="datetimeFigureOut">
              <a:rPr lang="en-CA" smtClean="0"/>
              <a:t>02/12/2016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4AC-9BAF-4081-A805-786D8330E6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00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3E0D-0A3C-4CB1-881B-08B8CF1A90CD}" type="datetimeFigureOut">
              <a:rPr lang="en-CA" smtClean="0"/>
              <a:t>02/12/2016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FF4AC-9BAF-4081-A805-786D8330E65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204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8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1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7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6873" y="6356351"/>
            <a:ext cx="1694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B3E0D-0A3C-4CB1-881B-08B8CF1A90CD}" type="datetimeFigureOut">
              <a:rPr lang="en-CA" smtClean="0"/>
              <a:t>02/12/2016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9143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77492" y="6356351"/>
            <a:ext cx="1237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FF4AC-9BAF-4081-A805-786D8330E656}" type="slidenum">
              <a:rPr lang="en-CA" smtClean="0"/>
              <a:t>‹#›</a:t>
            </a:fld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5" y="5978675"/>
            <a:ext cx="831778" cy="742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208314" y="6213957"/>
            <a:ext cx="1793464" cy="5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4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40CB527-BD53-48CE-87DD-90D773A2B7FB}" type="datetimeFigureOut">
              <a:rPr lang="en-CA" smtClean="0">
                <a:solidFill>
                  <a:srgbClr val="D6ECFF"/>
                </a:solidFill>
              </a:rPr>
              <a:pPr/>
              <a:t>02/12/2016</a:t>
            </a:fld>
            <a:endParaRPr lang="en-CA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CA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1F85B00-E148-4886-A7D2-ABE511FA7CE1}" type="slidenum">
              <a:rPr lang="en-CA" smtClean="0">
                <a:solidFill>
                  <a:srgbClr val="D6ECFF"/>
                </a:solidFill>
              </a:rPr>
              <a:pPr/>
              <a:t>‹#›</a:t>
            </a:fld>
            <a:endParaRPr lang="en-CA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28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Comic Sans MS" pitchFamily="66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tx.ox.ac.uk/people/fellow/dr-katherine-venable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workhealth.org/strain/jsdef2.html" TargetMode="Externa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app.ccohs.ca/ohcow_iaq/www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ccohs.ca/oshanswers/chemicals/iaq_intro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mquestionnaire.se/mmq/mmq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egonairacademy.com/author/kjell-andersson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3174" y="1070112"/>
            <a:ext cx="7772400" cy="2387600"/>
          </a:xfrm>
        </p:spPr>
        <p:txBody>
          <a:bodyPr/>
          <a:lstStyle/>
          <a:p>
            <a:r>
              <a:rPr lang="en-CA" dirty="0" smtClean="0"/>
              <a:t>AirAssess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8029" y="3621673"/>
            <a:ext cx="6858000" cy="1655762"/>
          </a:xfrm>
        </p:spPr>
        <p:txBody>
          <a:bodyPr/>
          <a:lstStyle/>
          <a:p>
            <a:r>
              <a:rPr lang="en-CA" dirty="0" smtClean="0"/>
              <a:t>A Smartphone App to help workers identify &amp; resolve Indoor Air Quality (IAQ) issues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6" y="1658178"/>
            <a:ext cx="2023123" cy="3599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11" y="78270"/>
            <a:ext cx="3774349" cy="105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MM-040 Contents: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Background factors (demographics)</a:t>
            </a:r>
          </a:p>
          <a:p>
            <a:r>
              <a:rPr lang="en-CA" dirty="0" smtClean="0"/>
              <a:t>Work environment (12)</a:t>
            </a:r>
          </a:p>
          <a:p>
            <a:r>
              <a:rPr lang="en-CA" dirty="0" smtClean="0"/>
              <a:t>Work conditions (stress – stimulating work, workload, influence, help from co-workers)</a:t>
            </a:r>
          </a:p>
          <a:p>
            <a:r>
              <a:rPr lang="en-CA" dirty="0" smtClean="0"/>
              <a:t>Health Conditions (asthma, hay fever, eczema)</a:t>
            </a:r>
          </a:p>
          <a:p>
            <a:r>
              <a:rPr lang="en-CA" dirty="0" smtClean="0"/>
              <a:t>Present symptoms (12 + “other”)</a:t>
            </a:r>
          </a:p>
          <a:p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334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379" y="1282119"/>
            <a:ext cx="3166530" cy="4749795"/>
          </a:xfrm>
          <a:prstGeom prst="rect">
            <a:avLst/>
          </a:prstGeom>
        </p:spPr>
      </p:pic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44286" y="374469"/>
            <a:ext cx="8458200" cy="1143000"/>
          </a:xfrm>
        </p:spPr>
        <p:txBody>
          <a:bodyPr/>
          <a:lstStyle/>
          <a:p>
            <a:pPr marL="838200" indent="-838200"/>
            <a:r>
              <a:rPr lang="en-US" altLang="en-US" dirty="0"/>
              <a:t>Asthma Symptom Screening: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092" y="1824446"/>
            <a:ext cx="4548051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dirty="0"/>
              <a:t>We added a validated set of asthma screening questions put together by </a:t>
            </a:r>
            <a:r>
              <a:rPr lang="en-US" altLang="en-US" b="1" dirty="0" smtClean="0"/>
              <a:t>Kate Venables</a:t>
            </a:r>
            <a:r>
              <a:rPr lang="en-US" altLang="en-US" dirty="0" smtClean="0"/>
              <a:t> </a:t>
            </a:r>
            <a:r>
              <a:rPr lang="en-US" altLang="en-US" dirty="0"/>
              <a:t>et </a:t>
            </a:r>
            <a:r>
              <a:rPr lang="en-US" altLang="en-US" dirty="0" err="1"/>
              <a:t>al</a:t>
            </a:r>
            <a:r>
              <a:rPr lang="en-US" altLang="en-US" dirty="0" err="1" smtClean="0"/>
              <a:t>.,“</a:t>
            </a:r>
            <a:r>
              <a:rPr lang="en-US" altLang="en-US" dirty="0" err="1"/>
              <a:t>Respiratory</a:t>
            </a:r>
            <a:r>
              <a:rPr lang="en-US" altLang="en-US" dirty="0"/>
              <a:t> Symptoms Questionnaire for Asthma Epidemiology: Validity and Reproducibility”, </a:t>
            </a:r>
            <a:r>
              <a:rPr lang="en-US" altLang="en-US" dirty="0" smtClean="0"/>
              <a:t>Thorax </a:t>
            </a:r>
            <a:r>
              <a:rPr lang="en-US" altLang="en-US" u="sng" dirty="0"/>
              <a:t>48</a:t>
            </a:r>
            <a:r>
              <a:rPr lang="en-US" altLang="en-US" dirty="0"/>
              <a:t>:214-219 (1993)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7995" y="6031915"/>
            <a:ext cx="6074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www.stx.ox.ac.uk/people/fellow/dr-katherine-venables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40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4658" name="Group 2"/>
          <p:cNvGraphicFramePr>
            <a:graphicFrameLocks noGrp="1"/>
          </p:cNvGraphicFramePr>
          <p:nvPr/>
        </p:nvGraphicFramePr>
        <p:xfrm>
          <a:off x="381000" y="1600200"/>
          <a:ext cx="8458200" cy="4419600"/>
        </p:xfrm>
        <a:graphic>
          <a:graphicData uri="http://schemas.openxmlformats.org/drawingml/2006/table">
            <a:tbl>
              <a:tblPr/>
              <a:tblGrid>
                <a:gridCol w="6477000"/>
                <a:gridCol w="1066800"/>
                <a:gridCol w="914400"/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the </a:t>
                      </a:r>
                      <a:r>
                        <a:rPr kumimoji="0" lang="en-US" alt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last four (4) weeks</a:t>
                      </a: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If you run, or climb stairs fast do you ever cough?                                                        		                                         wheeze?                                              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get tight in the chest?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Is your sleep ever broken by wheeze?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difficulty with breathing?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     </a:t>
                      </a: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ever wake up in the morning with wheeze?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difficulty with breathing?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Do you ever wheeze if you are in a smoky room?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if you are in a dusty place?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  <a:sym typeface="Webdings" panose="05030102010509060703" pitchFamily="18" charset="2"/>
                        </a:rPr>
                        <a:t></a:t>
                      </a:r>
                      <a:r>
                        <a:rPr kumimoji="0" lang="en-US" altLang="en-US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kumimoji="0" lang="en-US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Webdings" panose="05030102010509060703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4684" name="Rectangle 28"/>
          <p:cNvSpPr>
            <a:spLocks noChangeArrowheads="1"/>
          </p:cNvSpPr>
          <p:nvPr/>
        </p:nvSpPr>
        <p:spPr bwMode="auto">
          <a:xfrm>
            <a:off x="381000" y="228600"/>
            <a:ext cx="8077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b="1">
                <a:solidFill>
                  <a:schemeClr val="tx2"/>
                </a:solidFill>
                <a:latin typeface="Tahoma" panose="020B0604030504040204" pitchFamily="34" charset="0"/>
              </a:rPr>
              <a:t>Asthma Screening Questions:</a:t>
            </a:r>
          </a:p>
        </p:txBody>
      </p:sp>
    </p:spTree>
    <p:extLst>
      <p:ext uri="{BB962C8B-B14F-4D97-AF65-F5344CB8AC3E}">
        <p14:creationId xmlns:p14="http://schemas.microsoft.com/office/powerpoint/2010/main" val="21517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MM-040 stress vs. JCQ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/>
              <a:t>In order to use the demand/control dimensions we used the MM-040 questions and correlated them with the OHCOW JCQ survey results (used JCQ since 2000)</a:t>
            </a:r>
          </a:p>
          <a:p>
            <a:r>
              <a:rPr lang="en-CA" dirty="0" smtClean="0"/>
              <a:t>Robert Karasek did not want us to include any of the JCQ questions</a:t>
            </a:r>
          </a:p>
          <a:p>
            <a:r>
              <a:rPr lang="en-CA" dirty="0" smtClean="0"/>
              <a:t>MM-040 “too much work” question correlated with the JCQ demands scale (r = 0.55 for females; r = 0.49 for males)</a:t>
            </a:r>
          </a:p>
          <a:p>
            <a:r>
              <a:rPr lang="en-CA" dirty="0" smtClean="0"/>
              <a:t>A combination of the MM-040 “influence”+ “interesting work” questions </a:t>
            </a:r>
            <a:r>
              <a:rPr lang="en-CA" dirty="0"/>
              <a:t>correlated with the JCQ </a:t>
            </a:r>
            <a:r>
              <a:rPr lang="en-CA" dirty="0" smtClean="0"/>
              <a:t>latitude/ control </a:t>
            </a:r>
            <a:r>
              <a:rPr lang="en-CA" dirty="0"/>
              <a:t>scale (r = 0.55 for females; r = </a:t>
            </a:r>
            <a:r>
              <a:rPr lang="en-CA" dirty="0" smtClean="0"/>
              <a:t>0.59 </a:t>
            </a:r>
            <a:r>
              <a:rPr lang="en-CA" dirty="0"/>
              <a:t>for males)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32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4038600" y="3505200"/>
            <a:ext cx="3429000" cy="21336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CA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20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862133"/>
              </p:ext>
            </p:extLst>
          </p:nvPr>
        </p:nvGraphicFramePr>
        <p:xfrm>
          <a:off x="-9144" y="1203325"/>
          <a:ext cx="7621588" cy="508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Chart" r:id="rId4" imgW="6096051" imgH="4051317" progId="MSGraph.Chart.8">
                  <p:embed followColorScheme="full"/>
                </p:oleObj>
              </mc:Choice>
              <mc:Fallback>
                <p:oleObj name="Chart" r:id="rId4" imgW="6096051" imgH="405131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144" y="1203325"/>
                        <a:ext cx="7621588" cy="5084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4495800" cy="762000"/>
          </a:xfrm>
        </p:spPr>
        <p:txBody>
          <a:bodyPr/>
          <a:lstStyle/>
          <a:p>
            <a:pPr eaLnBrk="1" hangingPunct="1"/>
            <a:r>
              <a:rPr lang="en-US" altLang="en-US" smtClean="0"/>
              <a:t>JCQ Theory:</a:t>
            </a:r>
          </a:p>
        </p:txBody>
      </p:sp>
      <p:sp>
        <p:nvSpPr>
          <p:cNvPr id="220165" name="Line 5"/>
          <p:cNvSpPr>
            <a:spLocks noChangeShapeType="1"/>
          </p:cNvSpPr>
          <p:nvPr/>
        </p:nvSpPr>
        <p:spPr bwMode="auto">
          <a:xfrm flipV="1">
            <a:off x="1042988" y="1341438"/>
            <a:ext cx="6248400" cy="411480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20166" name="Line 6"/>
          <p:cNvSpPr>
            <a:spLocks noChangeShapeType="1"/>
          </p:cNvSpPr>
          <p:nvPr/>
        </p:nvSpPr>
        <p:spPr bwMode="auto">
          <a:xfrm rot="4038365" flipV="1">
            <a:off x="984250" y="1471613"/>
            <a:ext cx="6248400" cy="4114800"/>
          </a:xfrm>
          <a:prstGeom prst="line">
            <a:avLst/>
          </a:prstGeom>
          <a:noFill/>
          <a:ln w="63500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4627563" y="4343400"/>
            <a:ext cx="2306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</a:rPr>
              <a:t>HIGH STRAIN</a:t>
            </a:r>
          </a:p>
        </p:txBody>
      </p:sp>
      <p:sp>
        <p:nvSpPr>
          <p:cNvPr id="220168" name="Text Box 8"/>
          <p:cNvSpPr txBox="1">
            <a:spLocks noChangeArrowheads="1"/>
          </p:cNvSpPr>
          <p:nvPr/>
        </p:nvSpPr>
        <p:spPr bwMode="auto">
          <a:xfrm>
            <a:off x="5076825" y="2133600"/>
            <a:ext cx="132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ACTIVE</a:t>
            </a:r>
          </a:p>
        </p:txBody>
      </p:sp>
      <p:sp>
        <p:nvSpPr>
          <p:cNvPr id="220169" name="Text Box 9"/>
          <p:cNvSpPr txBox="1">
            <a:spLocks noChangeArrowheads="1"/>
          </p:cNvSpPr>
          <p:nvPr/>
        </p:nvSpPr>
        <p:spPr bwMode="auto">
          <a:xfrm>
            <a:off x="1257300" y="2133600"/>
            <a:ext cx="218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</a:rPr>
              <a:t>LOW STRAIN</a:t>
            </a:r>
          </a:p>
        </p:txBody>
      </p:sp>
      <p:sp>
        <p:nvSpPr>
          <p:cNvPr id="220170" name="Text Box 10"/>
          <p:cNvSpPr txBox="1">
            <a:spLocks noChangeArrowheads="1"/>
          </p:cNvSpPr>
          <p:nvPr/>
        </p:nvSpPr>
        <p:spPr bwMode="auto">
          <a:xfrm>
            <a:off x="1679575" y="4343400"/>
            <a:ext cx="152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C000"/>
                </a:solidFill>
              </a:rPr>
              <a:t>PASSIVE</a:t>
            </a:r>
          </a:p>
        </p:txBody>
      </p:sp>
      <p:sp>
        <p:nvSpPr>
          <p:cNvPr id="220171" name="Text Box 11"/>
          <p:cNvSpPr txBox="1">
            <a:spLocks noChangeArrowheads="1"/>
          </p:cNvSpPr>
          <p:nvPr/>
        </p:nvSpPr>
        <p:spPr bwMode="auto">
          <a:xfrm>
            <a:off x="6326188" y="304800"/>
            <a:ext cx="28352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active learning,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motivation to develop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new behaviour patterns</a:t>
            </a:r>
          </a:p>
        </p:txBody>
      </p:sp>
      <p:sp>
        <p:nvSpPr>
          <p:cNvPr id="220172" name="Text Box 12"/>
          <p:cNvSpPr txBox="1">
            <a:spLocks noChangeArrowheads="1"/>
          </p:cNvSpPr>
          <p:nvPr/>
        </p:nvSpPr>
        <p:spPr bwMode="auto">
          <a:xfrm>
            <a:off x="5859462" y="5562600"/>
            <a:ext cx="3216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risk of psychological strain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and physical illness</a:t>
            </a:r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1585913" y="6553200"/>
            <a:ext cx="5162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/>
              <a:t>Source:  </a:t>
            </a:r>
            <a:r>
              <a:rPr lang="en-US" altLang="en-US" sz="1600" dirty="0">
                <a:hlinkClick r:id="rId6"/>
              </a:rPr>
              <a:t>http://www.workhealth.org/strain/jsdef2.html</a:t>
            </a:r>
            <a:r>
              <a:rPr lang="en-US" alt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96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152356" cy="2360657"/>
          </a:xfrm>
        </p:spPr>
        <p:txBody>
          <a:bodyPr/>
          <a:lstStyle/>
          <a:p>
            <a:r>
              <a:rPr lang="en-CA" dirty="0" smtClean="0"/>
              <a:t>Here’s how it works: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52" y="0"/>
            <a:ext cx="38550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4" y="2307772"/>
            <a:ext cx="2090187" cy="3722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13" y="4754880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3" y="0"/>
            <a:ext cx="384733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98" y="0"/>
            <a:ext cx="347224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040" y="2342606"/>
            <a:ext cx="1716960" cy="1716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83" y="2416629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94" y="0"/>
            <a:ext cx="352643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918" y="0"/>
            <a:ext cx="383502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64" y="1611086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7" y="0"/>
            <a:ext cx="35424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39" y="0"/>
            <a:ext cx="3519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6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46" y="0"/>
            <a:ext cx="37949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8" y="0"/>
            <a:ext cx="374072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87" y="4511040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1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71194" y="526699"/>
            <a:ext cx="887280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tx2"/>
                </a:solidFill>
              </a:rPr>
              <a:t>How </a:t>
            </a:r>
            <a:r>
              <a:rPr lang="en-US" altLang="en-US" sz="4000" b="1" dirty="0" smtClean="0">
                <a:solidFill>
                  <a:schemeClr val="tx2"/>
                </a:solidFill>
              </a:rPr>
              <a:t>common </a:t>
            </a:r>
            <a:r>
              <a:rPr lang="en-US" altLang="en-US" sz="4000" b="1" dirty="0">
                <a:solidFill>
                  <a:schemeClr val="tx2"/>
                </a:solidFill>
              </a:rPr>
              <a:t>are IAQ </a:t>
            </a:r>
            <a:r>
              <a:rPr lang="en-US" altLang="en-US" sz="4000" b="1" dirty="0" smtClean="0">
                <a:solidFill>
                  <a:schemeClr val="tx2"/>
                </a:solidFill>
              </a:rPr>
              <a:t>problems</a:t>
            </a:r>
            <a:r>
              <a:rPr lang="en-US" altLang="en-US" sz="4000" b="1" dirty="0">
                <a:solidFill>
                  <a:schemeClr val="tx2"/>
                </a:solidFill>
              </a:rPr>
              <a:t>?</a:t>
            </a:r>
          </a:p>
        </p:txBody>
      </p:sp>
      <p:graphicFrame>
        <p:nvGraphicFramePr>
          <p:cNvPr id="11950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233312"/>
              </p:ext>
            </p:extLst>
          </p:nvPr>
        </p:nvGraphicFramePr>
        <p:xfrm>
          <a:off x="657555" y="2390424"/>
          <a:ext cx="3765550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Organization Chart" r:id="rId4" imgW="6667200" imgH="3898800" progId="OrgPlusWOPX.4">
                  <p:embed followColorScheme="full"/>
                </p:oleObj>
              </mc:Choice>
              <mc:Fallback>
                <p:oleObj name="Organization Chart" r:id="rId4" imgW="6667200" imgH="3898800" progId="OrgPlusWOPX.4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555" y="2390424"/>
                        <a:ext cx="3765550" cy="2251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50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27921"/>
              </p:ext>
            </p:extLst>
          </p:nvPr>
        </p:nvGraphicFramePr>
        <p:xfrm>
          <a:off x="4686630" y="2469799"/>
          <a:ext cx="3778250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Organization Chart" r:id="rId6" imgW="6654600" imgH="3676320" progId="OrgPlusWOPX.4">
                  <p:embed followColorScheme="textAndBackground"/>
                </p:oleObj>
              </mc:Choice>
              <mc:Fallback>
                <p:oleObj name="Organization Chart" r:id="rId6" imgW="6654600" imgH="3676320" progId="OrgPlusWOPX.4">
                  <p:embed followColorScheme="textAndBackground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630" y="2469799"/>
                        <a:ext cx="3778250" cy="208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95013" name="Group 5"/>
          <p:cNvGrpSpPr>
            <a:grpSpLocks/>
          </p:cNvGrpSpPr>
          <p:nvPr/>
        </p:nvGrpSpPr>
        <p:grpSpPr bwMode="auto">
          <a:xfrm>
            <a:off x="1549730" y="4630386"/>
            <a:ext cx="6019800" cy="457200"/>
            <a:chOff x="864" y="3216"/>
            <a:chExt cx="3792" cy="288"/>
          </a:xfrm>
        </p:grpSpPr>
        <p:sp>
          <p:nvSpPr>
            <p:cNvPr id="12294" name="Line 6"/>
            <p:cNvSpPr>
              <a:spLocks noChangeShapeType="1"/>
            </p:cNvSpPr>
            <p:nvPr/>
          </p:nvSpPr>
          <p:spPr bwMode="auto">
            <a:xfrm flipH="1">
              <a:off x="3408" y="3504"/>
              <a:ext cx="12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 flipV="1">
              <a:off x="3408" y="321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296" name="Line 8"/>
            <p:cNvSpPr>
              <a:spLocks noChangeShapeType="1"/>
            </p:cNvSpPr>
            <p:nvPr/>
          </p:nvSpPr>
          <p:spPr bwMode="auto">
            <a:xfrm flipV="1">
              <a:off x="4656" y="321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297" name="Line 9"/>
            <p:cNvSpPr>
              <a:spLocks noChangeShapeType="1"/>
            </p:cNvSpPr>
            <p:nvPr/>
          </p:nvSpPr>
          <p:spPr bwMode="auto">
            <a:xfrm flipH="1">
              <a:off x="2112" y="3504"/>
              <a:ext cx="12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298" name="Line 10"/>
            <p:cNvSpPr>
              <a:spLocks noChangeShapeType="1"/>
            </p:cNvSpPr>
            <p:nvPr/>
          </p:nvSpPr>
          <p:spPr bwMode="auto">
            <a:xfrm flipV="1">
              <a:off x="2112" y="321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H="1">
              <a:off x="864" y="3504"/>
              <a:ext cx="12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flipV="1">
              <a:off x="864" y="3216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3703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99" y="0"/>
            <a:ext cx="33716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3" y="2508069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2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4"/>
          <a:stretch/>
        </p:blipFill>
        <p:spPr>
          <a:xfrm>
            <a:off x="4648076" y="427512"/>
            <a:ext cx="4495924" cy="570846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7512"/>
            <a:ext cx="4576344" cy="5438900"/>
            <a:chOff x="0" y="0"/>
            <a:chExt cx="4576344" cy="54389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20" b="17586"/>
            <a:stretch/>
          </p:blipFill>
          <p:spPr>
            <a:xfrm>
              <a:off x="0" y="0"/>
              <a:ext cx="4576344" cy="458506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20" b="49010"/>
            <a:stretch/>
          </p:blipFill>
          <p:spPr>
            <a:xfrm>
              <a:off x="0" y="4336868"/>
              <a:ext cx="4572000" cy="110203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96038" y="4306785"/>
            <a:ext cx="1716960" cy="171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92"/>
          <a:stretch/>
        </p:blipFill>
        <p:spPr>
          <a:xfrm>
            <a:off x="3992880" y="1"/>
            <a:ext cx="2962138" cy="260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3994606" cy="68354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12" y="1219200"/>
            <a:ext cx="512948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7" b="44349"/>
          <a:stretch/>
        </p:blipFill>
        <p:spPr>
          <a:xfrm>
            <a:off x="0" y="4083886"/>
            <a:ext cx="4572000" cy="27523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889"/>
          <a:stretch/>
        </p:blipFill>
        <p:spPr>
          <a:xfrm>
            <a:off x="0" y="0"/>
            <a:ext cx="4572000" cy="42062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72000" y="1663120"/>
            <a:ext cx="4572396" cy="3796937"/>
            <a:chOff x="4572000" y="-52251"/>
            <a:chExt cx="4572396" cy="37969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t="52686"/>
            <a:stretch/>
          </p:blipFill>
          <p:spPr>
            <a:xfrm>
              <a:off x="4572000" y="-52251"/>
              <a:ext cx="4572396" cy="233933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b="61419"/>
            <a:stretch/>
          </p:blipFill>
          <p:spPr>
            <a:xfrm>
              <a:off x="4572000" y="2185241"/>
              <a:ext cx="4572396" cy="1559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06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728147"/>
            <a:ext cx="4572000" cy="4763589"/>
            <a:chOff x="0" y="1463040"/>
            <a:chExt cx="4572000" cy="47635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80" b="25715"/>
            <a:stretch/>
          </p:blipFill>
          <p:spPr>
            <a:xfrm>
              <a:off x="0" y="1463040"/>
              <a:ext cx="4572000" cy="26476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50" b="54796"/>
            <a:stretch/>
          </p:blipFill>
          <p:spPr>
            <a:xfrm>
              <a:off x="0" y="4110661"/>
              <a:ext cx="4572000" cy="211596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39923"/>
          <a:stretch/>
        </p:blipFill>
        <p:spPr>
          <a:xfrm>
            <a:off x="4571604" y="1480457"/>
            <a:ext cx="4572396" cy="310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3"/>
          <a:stretch/>
        </p:blipFill>
        <p:spPr>
          <a:xfrm>
            <a:off x="4572000" y="498563"/>
            <a:ext cx="4572000" cy="4759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1270"/>
          <a:stretch/>
        </p:blipFill>
        <p:spPr>
          <a:xfrm>
            <a:off x="0" y="635723"/>
            <a:ext cx="4572000" cy="44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5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65" y="0"/>
            <a:ext cx="412213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90" y="0"/>
            <a:ext cx="3482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Beta version access: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Try it out at:</a:t>
            </a:r>
          </a:p>
          <a:p>
            <a:pPr marL="0" indent="0">
              <a:buNone/>
            </a:pPr>
            <a:r>
              <a:rPr lang="en-CA" dirty="0" smtClean="0"/>
              <a:t>	</a:t>
            </a:r>
            <a:r>
              <a:rPr lang="en-CA" dirty="0" smtClean="0">
                <a:hlinkClick r:id="rId2"/>
              </a:rPr>
              <a:t>http</a:t>
            </a:r>
            <a:r>
              <a:rPr lang="en-CA" dirty="0">
                <a:hlinkClick r:id="rId2"/>
              </a:rPr>
              <a:t>://app.ccohs.ca/ohcow_iaq/www</a:t>
            </a:r>
            <a:r>
              <a:rPr lang="en-CA" dirty="0" smtClean="0">
                <a:hlinkClick r:id="rId2"/>
              </a:rPr>
              <a:t>/</a:t>
            </a:r>
            <a:r>
              <a:rPr lang="en-CA" dirty="0" smtClean="0"/>
              <a:t>  </a:t>
            </a:r>
          </a:p>
          <a:p>
            <a:pPr marL="0" indent="0">
              <a:buNone/>
            </a:pPr>
            <a:r>
              <a:rPr lang="en-CA" dirty="0" smtClean="0"/>
              <a:t>Let us know what you think … any suggestions?</a:t>
            </a:r>
          </a:p>
          <a:p>
            <a:endParaRPr lang="en-CA" dirty="0"/>
          </a:p>
          <a:p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		</a:t>
            </a:r>
            <a:r>
              <a:rPr lang="en-CA" sz="4400" b="1" dirty="0" smtClean="0">
                <a:solidFill>
                  <a:srgbClr val="FF0000"/>
                </a:solidFill>
              </a:rPr>
              <a:t>Thank you CCOHS!</a:t>
            </a:r>
            <a:endParaRPr lang="en-CA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future …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750296" cy="4114800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Real-time, intelligent ventilation systems linked to occupants via an app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659" y="51584"/>
            <a:ext cx="3589341" cy="68338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4948" y="365107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err="1" smtClean="0"/>
              <a:t>Konis</a:t>
            </a:r>
            <a:r>
              <a:rPr lang="en-CA" dirty="0" smtClean="0"/>
              <a:t> &amp; Zhang, “Occupant-Aware Energy Management - Simulated Energy Savings Achievable Through Application of Temperature </a:t>
            </a:r>
            <a:r>
              <a:rPr lang="en-CA" dirty="0" err="1" smtClean="0"/>
              <a:t>Setpoints</a:t>
            </a:r>
            <a:r>
              <a:rPr lang="en-CA" dirty="0" smtClean="0"/>
              <a:t> Learned Through End-User Feedback”, ASHRAE and IBPSA-USA </a:t>
            </a:r>
            <a:r>
              <a:rPr lang="en-CA" dirty="0" err="1" smtClean="0"/>
              <a:t>SimBuild</a:t>
            </a:r>
            <a:r>
              <a:rPr lang="en-CA" dirty="0" smtClean="0"/>
              <a:t> 2016: Building Performance Modeling Conference, Salt Lake City, UT, 2016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368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IAQ starts with symptoms:</a:t>
            </a:r>
          </a:p>
        </p:txBody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001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u="sng" dirty="0" smtClean="0"/>
              <a:t>Increased prevalence</a:t>
            </a:r>
            <a:r>
              <a:rPr lang="en-US" altLang="en-US" sz="2800" dirty="0" smtClean="0"/>
              <a:t> of </a:t>
            </a:r>
            <a:r>
              <a:rPr lang="en-US" altLang="en-US" sz="2800" b="1" dirty="0" smtClean="0"/>
              <a:t>non-specific</a:t>
            </a:r>
            <a:r>
              <a:rPr lang="en-US" altLang="en-US" sz="2800" dirty="0" smtClean="0"/>
              <a:t>,    common symptoms: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headache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fatigue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irritated eyes, nose, throat and/or skin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 smtClean="0"/>
              <a:t>symptoms clear when away from building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0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commonly called “</a:t>
            </a:r>
            <a:r>
              <a:rPr lang="en-US" altLang="en-US" sz="2800" b="1" dirty="0" smtClean="0">
                <a:solidFill>
                  <a:schemeClr val="accent1"/>
                </a:solidFill>
              </a:rPr>
              <a:t>Sick Building Syndrome</a:t>
            </a:r>
            <a:r>
              <a:rPr lang="en-US" altLang="en-US" sz="2800" dirty="0" smtClean="0"/>
              <a:t>” (</a:t>
            </a:r>
            <a:r>
              <a:rPr lang="en-US" altLang="en-US" sz="2800" b="1" dirty="0" smtClean="0"/>
              <a:t>SBS</a:t>
            </a:r>
            <a:r>
              <a:rPr lang="en-US" altLang="en-US" sz="2800" dirty="0" smtClean="0"/>
              <a:t>)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but more accurately referred to as “</a:t>
            </a:r>
            <a:r>
              <a:rPr lang="en-US" altLang="en-US" sz="2800" b="1" dirty="0" smtClean="0"/>
              <a:t>building related non-specific symptoms</a:t>
            </a:r>
            <a:r>
              <a:rPr lang="en-US" altLang="en-US" sz="2800" dirty="0" smtClean="0"/>
              <a:t>” (</a:t>
            </a:r>
            <a:r>
              <a:rPr lang="en-US" altLang="en-US" sz="2800" b="1" dirty="0" smtClean="0"/>
              <a:t>BRS</a:t>
            </a:r>
            <a:r>
              <a:rPr lang="en-US" altLang="en-US" sz="2800" dirty="0" smtClean="0"/>
              <a:t>) or specifically (e.g. mucous membrane irritation)</a:t>
            </a:r>
          </a:p>
        </p:txBody>
      </p:sp>
    </p:spTree>
    <p:extLst>
      <p:ext uri="{BB962C8B-B14F-4D97-AF65-F5344CB8AC3E}">
        <p14:creationId xmlns:p14="http://schemas.microsoft.com/office/powerpoint/2010/main" val="8305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6" name="Text Box 2"/>
          <p:cNvSpPr txBox="1">
            <a:spLocks noChangeArrowheads="1"/>
          </p:cNvSpPr>
          <p:nvPr/>
        </p:nvSpPr>
        <p:spPr bwMode="auto">
          <a:xfrm>
            <a:off x="3910288" y="3048000"/>
            <a:ext cx="3033162" cy="70786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0" tIns="45711" rIns="91420" bIns="45711">
            <a:spAutoFit/>
          </a:bodyPr>
          <a:lstStyle/>
          <a:p>
            <a:pPr algn="ctr">
              <a:defRPr/>
            </a:pPr>
            <a:r>
              <a:rPr lang="en-CA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HOW I FEEL AT WORK</a:t>
            </a:r>
          </a:p>
          <a:p>
            <a:pPr algn="ctr">
              <a:defRPr/>
            </a:pPr>
            <a:r>
              <a:rPr lang="en-CA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IN MY BUILDING</a:t>
            </a:r>
            <a:endParaRPr lang="en-CA" sz="2000" b="1" dirty="0">
              <a:latin typeface="Tahoma" pitchFamily="34" charset="0"/>
            </a:endParaRPr>
          </a:p>
        </p:txBody>
      </p:sp>
      <p:grpSp>
        <p:nvGrpSpPr>
          <p:cNvPr id="1147907" name="Group 3"/>
          <p:cNvGrpSpPr>
            <a:grpSpLocks/>
          </p:cNvGrpSpPr>
          <p:nvPr/>
        </p:nvGrpSpPr>
        <p:grpSpPr bwMode="auto">
          <a:xfrm>
            <a:off x="287338" y="228600"/>
            <a:ext cx="3598862" cy="2819400"/>
            <a:chOff x="181" y="144"/>
            <a:chExt cx="2267" cy="1776"/>
          </a:xfrm>
        </p:grpSpPr>
        <p:sp>
          <p:nvSpPr>
            <p:cNvPr id="16406" name="Text Box 4"/>
            <p:cNvSpPr txBox="1">
              <a:spLocks noChangeArrowheads="1"/>
            </p:cNvSpPr>
            <p:nvPr/>
          </p:nvSpPr>
          <p:spPr bwMode="auto">
            <a:xfrm>
              <a:off x="181" y="144"/>
              <a:ext cx="1464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AutoNum type="arabicPeriod"/>
              </a:pPr>
              <a:r>
                <a:rPr lang="en-CA" altLang="en-US" sz="2000" b="1" dirty="0"/>
                <a:t>THERMAL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 COMFORT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(temp, RH, temp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fluctuations)</a:t>
              </a:r>
            </a:p>
          </p:txBody>
        </p:sp>
        <p:sp>
          <p:nvSpPr>
            <p:cNvPr id="16407" name="Line 5"/>
            <p:cNvSpPr>
              <a:spLocks noChangeShapeType="1"/>
            </p:cNvSpPr>
            <p:nvPr/>
          </p:nvSpPr>
          <p:spPr bwMode="auto">
            <a:xfrm>
              <a:off x="1296" y="1008"/>
              <a:ext cx="1152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0" name="Group 6"/>
          <p:cNvGrpSpPr>
            <a:grpSpLocks/>
          </p:cNvGrpSpPr>
          <p:nvPr/>
        </p:nvGrpSpPr>
        <p:grpSpPr bwMode="auto">
          <a:xfrm>
            <a:off x="2895600" y="457200"/>
            <a:ext cx="2698750" cy="2514600"/>
            <a:chOff x="1824" y="288"/>
            <a:chExt cx="1700" cy="1584"/>
          </a:xfrm>
        </p:grpSpPr>
        <p:sp>
          <p:nvSpPr>
            <p:cNvPr id="16404" name="Text Box 7"/>
            <p:cNvSpPr txBox="1">
              <a:spLocks noChangeArrowheads="1"/>
            </p:cNvSpPr>
            <p:nvPr/>
          </p:nvSpPr>
          <p:spPr bwMode="auto">
            <a:xfrm>
              <a:off x="1824" y="288"/>
              <a:ext cx="1700" cy="640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2. VENTILATION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(outdoor air intake,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air movement)</a:t>
              </a:r>
            </a:p>
          </p:txBody>
        </p:sp>
        <p:sp>
          <p:nvSpPr>
            <p:cNvPr id="16405" name="Line 8"/>
            <p:cNvSpPr>
              <a:spLocks noChangeShapeType="1"/>
            </p:cNvSpPr>
            <p:nvPr/>
          </p:nvSpPr>
          <p:spPr bwMode="auto">
            <a:xfrm>
              <a:off x="2640" y="960"/>
              <a:ext cx="672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3" name="Group 9"/>
          <p:cNvGrpSpPr>
            <a:grpSpLocks/>
          </p:cNvGrpSpPr>
          <p:nvPr/>
        </p:nvGrpSpPr>
        <p:grpSpPr bwMode="auto">
          <a:xfrm>
            <a:off x="5791201" y="457200"/>
            <a:ext cx="3240088" cy="2514600"/>
            <a:chOff x="3648" y="288"/>
            <a:chExt cx="2041" cy="1584"/>
          </a:xfrm>
        </p:grpSpPr>
        <p:sp>
          <p:nvSpPr>
            <p:cNvPr id="16402" name="Text Box 10"/>
            <p:cNvSpPr txBox="1">
              <a:spLocks noChangeArrowheads="1"/>
            </p:cNvSpPr>
            <p:nvPr/>
          </p:nvSpPr>
          <p:spPr bwMode="auto">
            <a:xfrm>
              <a:off x="3648" y="288"/>
              <a:ext cx="2041" cy="640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AutoNum type="arabicPeriod" startAt="3"/>
              </a:pPr>
              <a:r>
                <a:rPr lang="en-CA" altLang="en-US" sz="2000" b="1" dirty="0"/>
                <a:t>CHEMICAL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 CONTAMINANTS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(from inside or outside)</a:t>
              </a:r>
            </a:p>
          </p:txBody>
        </p:sp>
        <p:sp>
          <p:nvSpPr>
            <p:cNvPr id="16403" name="Line 11"/>
            <p:cNvSpPr>
              <a:spLocks noChangeShapeType="1"/>
            </p:cNvSpPr>
            <p:nvPr/>
          </p:nvSpPr>
          <p:spPr bwMode="auto">
            <a:xfrm flipH="1">
              <a:off x="4080" y="960"/>
              <a:ext cx="0" cy="91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6" name="Group 12"/>
          <p:cNvGrpSpPr>
            <a:grpSpLocks/>
          </p:cNvGrpSpPr>
          <p:nvPr/>
        </p:nvGrpSpPr>
        <p:grpSpPr bwMode="auto">
          <a:xfrm>
            <a:off x="368300" y="2819400"/>
            <a:ext cx="3517900" cy="1016000"/>
            <a:chOff x="232" y="1776"/>
            <a:chExt cx="2216" cy="640"/>
          </a:xfrm>
        </p:grpSpPr>
        <p:sp>
          <p:nvSpPr>
            <p:cNvPr id="16400" name="Text Box 13"/>
            <p:cNvSpPr txBox="1">
              <a:spLocks noChangeArrowheads="1"/>
            </p:cNvSpPr>
            <p:nvPr/>
          </p:nvSpPr>
          <p:spPr bwMode="auto">
            <a:xfrm>
              <a:off x="232" y="1776"/>
              <a:ext cx="1655" cy="640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4. BIOLOGICAL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CONTAMINANTS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  (allergens)</a:t>
              </a:r>
            </a:p>
          </p:txBody>
        </p:sp>
        <p:sp>
          <p:nvSpPr>
            <p:cNvPr id="16401" name="Line 14"/>
            <p:cNvSpPr>
              <a:spLocks noChangeShapeType="1"/>
            </p:cNvSpPr>
            <p:nvPr/>
          </p:nvSpPr>
          <p:spPr bwMode="auto">
            <a:xfrm>
              <a:off x="1920" y="2112"/>
              <a:ext cx="52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19" name="Group 15"/>
          <p:cNvGrpSpPr>
            <a:grpSpLocks/>
          </p:cNvGrpSpPr>
          <p:nvPr/>
        </p:nvGrpSpPr>
        <p:grpSpPr bwMode="auto">
          <a:xfrm>
            <a:off x="152400" y="3810000"/>
            <a:ext cx="3733800" cy="2465428"/>
            <a:chOff x="96" y="2400"/>
            <a:chExt cx="2352" cy="1554"/>
          </a:xfrm>
        </p:grpSpPr>
        <p:sp>
          <p:nvSpPr>
            <p:cNvPr id="16398" name="Text Box 16"/>
            <p:cNvSpPr txBox="1">
              <a:spLocks noChangeArrowheads="1"/>
            </p:cNvSpPr>
            <p:nvPr/>
          </p:nvSpPr>
          <p:spPr bwMode="auto">
            <a:xfrm>
              <a:off x="96" y="3120"/>
              <a:ext cx="1746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5. ERGONOMIC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FACTORS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(lighting, noise,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workstation design)</a:t>
              </a:r>
            </a:p>
          </p:txBody>
        </p:sp>
        <p:sp>
          <p:nvSpPr>
            <p:cNvPr id="16399" name="Line 17"/>
            <p:cNvSpPr>
              <a:spLocks noChangeShapeType="1"/>
            </p:cNvSpPr>
            <p:nvPr/>
          </p:nvSpPr>
          <p:spPr bwMode="auto">
            <a:xfrm flipV="1">
              <a:off x="1680" y="2400"/>
              <a:ext cx="768" cy="7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22" name="Group 18"/>
          <p:cNvGrpSpPr>
            <a:grpSpLocks/>
          </p:cNvGrpSpPr>
          <p:nvPr/>
        </p:nvGrpSpPr>
        <p:grpSpPr bwMode="auto">
          <a:xfrm>
            <a:off x="3276600" y="3886201"/>
            <a:ext cx="2612994" cy="2694025"/>
            <a:chOff x="2064" y="2448"/>
            <a:chExt cx="1645" cy="1698"/>
          </a:xfrm>
        </p:grpSpPr>
        <p:sp>
          <p:nvSpPr>
            <p:cNvPr id="16396" name="Text Box 19"/>
            <p:cNvSpPr txBox="1">
              <a:spLocks noChangeArrowheads="1"/>
            </p:cNvSpPr>
            <p:nvPr/>
          </p:nvSpPr>
          <p:spPr bwMode="auto">
            <a:xfrm>
              <a:off x="2064" y="3312"/>
              <a:ext cx="1645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6. WORKPLACE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STRESS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(job content, pace,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control, support)</a:t>
              </a:r>
            </a:p>
          </p:txBody>
        </p:sp>
        <p:sp>
          <p:nvSpPr>
            <p:cNvPr id="16397" name="Line 20"/>
            <p:cNvSpPr>
              <a:spLocks noChangeShapeType="1"/>
            </p:cNvSpPr>
            <p:nvPr/>
          </p:nvSpPr>
          <p:spPr bwMode="auto">
            <a:xfrm flipV="1">
              <a:off x="2784" y="2448"/>
              <a:ext cx="528" cy="86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  <p:grpSp>
        <p:nvGrpSpPr>
          <p:cNvPr id="1147925" name="Group 21"/>
          <p:cNvGrpSpPr>
            <a:grpSpLocks/>
          </p:cNvGrpSpPr>
          <p:nvPr/>
        </p:nvGrpSpPr>
        <p:grpSpPr bwMode="auto">
          <a:xfrm>
            <a:off x="6172200" y="3810000"/>
            <a:ext cx="2768600" cy="2162175"/>
            <a:chOff x="3888" y="2400"/>
            <a:chExt cx="1744" cy="1362"/>
          </a:xfrm>
        </p:grpSpPr>
        <p:sp>
          <p:nvSpPr>
            <p:cNvPr id="16394" name="Text Box 22"/>
            <p:cNvSpPr txBox="1">
              <a:spLocks noChangeArrowheads="1"/>
            </p:cNvSpPr>
            <p:nvPr/>
          </p:nvSpPr>
          <p:spPr bwMode="auto">
            <a:xfrm>
              <a:off x="3888" y="2928"/>
              <a:ext cx="1744" cy="834"/>
            </a:xfrm>
            <a:prstGeom prst="rect">
              <a:avLst/>
            </a:prstGeom>
            <a:solidFill>
              <a:srgbClr val="00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20" tIns="45711" rIns="91420" bIns="45711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7. PERSONAL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FACTORS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(age, sex, allergies,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en-US" sz="2000" b="1" dirty="0"/>
                <a:t>     smoking)</a:t>
              </a:r>
            </a:p>
          </p:txBody>
        </p:sp>
        <p:sp>
          <p:nvSpPr>
            <p:cNvPr id="16395" name="Line 23"/>
            <p:cNvSpPr>
              <a:spLocks noChangeShapeType="1"/>
            </p:cNvSpPr>
            <p:nvPr/>
          </p:nvSpPr>
          <p:spPr bwMode="auto">
            <a:xfrm flipH="1" flipV="1">
              <a:off x="4080" y="2400"/>
              <a:ext cx="0" cy="52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6" rIns="91432" bIns="45716">
              <a:spAutoFit/>
            </a:bodyPr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1324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How do you measure this?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380" y="1588710"/>
            <a:ext cx="1741614" cy="4498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675" y="1588710"/>
            <a:ext cx="2030011" cy="3828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90" y="1588710"/>
            <a:ext cx="1889048" cy="1772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102" y="4101737"/>
            <a:ext cx="2664811" cy="1704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560" y="4391350"/>
            <a:ext cx="1027917" cy="2400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70" y="4278139"/>
            <a:ext cx="1630779" cy="1435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95" y="1922345"/>
            <a:ext cx="2236527" cy="15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b="37215"/>
          <a:stretch/>
        </p:blipFill>
        <p:spPr bwMode="auto">
          <a:xfrm>
            <a:off x="6444208" y="3780890"/>
            <a:ext cx="2714535" cy="224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42392"/>
          <a:stretch/>
        </p:blipFill>
        <p:spPr>
          <a:xfrm>
            <a:off x="6116180" y="22517"/>
            <a:ext cx="3016572" cy="2250420"/>
          </a:xfrm>
          <a:prstGeom prst="rect">
            <a:avLst/>
          </a:prstGeom>
        </p:spPr>
      </p:pic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672"/>
            <a:ext cx="5758408" cy="1440160"/>
          </a:xfrm>
        </p:spPr>
        <p:txBody>
          <a:bodyPr/>
          <a:lstStyle/>
          <a:p>
            <a:r>
              <a:rPr lang="en-US" altLang="en-US" dirty="0" smtClean="0"/>
              <a:t>What’s the “gold standard”?</a:t>
            </a:r>
            <a:endParaRPr lang="en-US" altLang="en-US" dirty="0"/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60849"/>
            <a:ext cx="6141720" cy="456855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/>
              <a:t>ASHRAE </a:t>
            </a:r>
            <a:r>
              <a:rPr lang="en-US" altLang="en-US" sz="2000" b="1" dirty="0" smtClean="0"/>
              <a:t>62.1-2016 </a:t>
            </a:r>
            <a:r>
              <a:rPr lang="en-US" altLang="en-US" sz="2000" b="1" dirty="0"/>
              <a:t>“</a:t>
            </a:r>
            <a:r>
              <a:rPr lang="en-US" altLang="en-US" sz="2000" b="1" u="sng" dirty="0"/>
              <a:t>Ventilation for Acceptable Indoor Air Quality</a:t>
            </a:r>
            <a:r>
              <a:rPr lang="en-US" altLang="en-US" sz="2000" b="1" dirty="0"/>
              <a:t>”</a:t>
            </a:r>
            <a:r>
              <a:rPr lang="en-US" altLang="en-US" sz="2000" dirty="0"/>
              <a:t> states</a:t>
            </a:r>
            <a:r>
              <a:rPr lang="en-US" altLang="en-US" sz="2000" dirty="0" smtClean="0"/>
              <a:t>:</a:t>
            </a:r>
            <a:endParaRPr lang="en-US" altLang="en-US" sz="600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dirty="0"/>
              <a:t>3. ”</a:t>
            </a:r>
            <a:r>
              <a:rPr lang="en-US" altLang="en-US" sz="2000" b="1" i="1" dirty="0">
                <a:solidFill>
                  <a:schemeClr val="tx2"/>
                </a:solidFill>
              </a:rPr>
              <a:t>acceptable indoor air quality:</a:t>
            </a:r>
            <a:r>
              <a:rPr lang="en-US" altLang="en-US" sz="2000" dirty="0"/>
              <a:t>  air in which there are no known contaminants at harmful concentrations as determined by cognizant authorities and with which a </a:t>
            </a:r>
            <a:r>
              <a:rPr lang="en-US" altLang="en-US" sz="2000" b="1" dirty="0">
                <a:solidFill>
                  <a:schemeClr val="tx2"/>
                </a:solidFill>
              </a:rPr>
              <a:t>substantial majority (</a:t>
            </a:r>
            <a:r>
              <a:rPr lang="en-US" altLang="en-US" sz="2000" b="1" dirty="0">
                <a:solidFill>
                  <a:srgbClr val="FF0000"/>
                </a:solidFill>
              </a:rPr>
              <a:t>80% or more</a:t>
            </a:r>
            <a:r>
              <a:rPr lang="en-US" altLang="en-US" sz="2000" b="1" dirty="0">
                <a:solidFill>
                  <a:schemeClr val="tx2"/>
                </a:solidFill>
              </a:rPr>
              <a:t>) of the people exposed do not express dissatisfaction</a:t>
            </a:r>
            <a:r>
              <a:rPr lang="en-US" altLang="en-US" sz="2000" dirty="0"/>
              <a:t>.”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i="1" baseline="30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 b="1" dirty="0" smtClean="0"/>
              <a:t>ASHRAE </a:t>
            </a:r>
            <a:r>
              <a:rPr lang="en-US" altLang="en-US" sz="2000" b="1" dirty="0"/>
              <a:t>Standard </a:t>
            </a:r>
            <a:r>
              <a:rPr lang="en-US" altLang="en-US" sz="2000" b="1" dirty="0" smtClean="0"/>
              <a:t>55-2013 “</a:t>
            </a:r>
            <a:r>
              <a:rPr lang="en-US" altLang="en-US" sz="2000" b="1" u="sng" dirty="0" smtClean="0"/>
              <a:t>Thermal </a:t>
            </a:r>
            <a:r>
              <a:rPr lang="en-US" altLang="en-US" sz="2000" b="1" u="sng" dirty="0"/>
              <a:t>Environmental Conditions for Human </a:t>
            </a:r>
            <a:r>
              <a:rPr lang="en-US" altLang="en-US" sz="2000" b="1" u="sng" dirty="0" smtClean="0"/>
              <a:t>Occupancy</a:t>
            </a:r>
            <a:r>
              <a:rPr lang="en-US" altLang="en-US" sz="2000" dirty="0" smtClean="0"/>
              <a:t>” states: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CA" altLang="en-US" sz="2000" dirty="0" smtClean="0"/>
              <a:t>3. “</a:t>
            </a:r>
            <a:r>
              <a:rPr lang="en-CA" altLang="en-US" sz="2000" b="1" i="1" dirty="0" smtClean="0">
                <a:solidFill>
                  <a:schemeClr val="tx2"/>
                </a:solidFill>
              </a:rPr>
              <a:t>environment, acceptable thermal: </a:t>
            </a:r>
            <a:r>
              <a:rPr lang="en-CA" altLang="en-US" sz="2000" dirty="0" smtClean="0"/>
              <a:t>a thermal environment that a </a:t>
            </a:r>
            <a:r>
              <a:rPr lang="en-CA" altLang="en-US" sz="2000" b="1" dirty="0" smtClean="0">
                <a:solidFill>
                  <a:schemeClr val="tx2"/>
                </a:solidFill>
              </a:rPr>
              <a:t>substantial majority (</a:t>
            </a:r>
            <a:r>
              <a:rPr lang="en-CA" altLang="en-US" sz="2000" b="1" dirty="0" smtClean="0">
                <a:solidFill>
                  <a:srgbClr val="FF0000"/>
                </a:solidFill>
              </a:rPr>
              <a:t>more than 80%</a:t>
            </a:r>
            <a:r>
              <a:rPr lang="en-CA" altLang="en-US" sz="2000" b="1" dirty="0" smtClean="0">
                <a:solidFill>
                  <a:schemeClr val="tx2"/>
                </a:solidFill>
              </a:rPr>
              <a:t>) of the occupants find thermally acceptable</a:t>
            </a:r>
            <a:r>
              <a:rPr lang="en-CA" altLang="en-US" sz="2000" dirty="0" smtClean="0"/>
              <a:t>.”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7725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4509407" cy="13255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OHCOW’s experience with IAQ surveys: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757704" cy="4351338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In 1993 we tried using the Ontario </a:t>
            </a:r>
            <a:r>
              <a:rPr lang="en-CA" b="1" dirty="0" smtClean="0"/>
              <a:t>Ministry of Labour’s </a:t>
            </a:r>
            <a:r>
              <a:rPr lang="en-CA" dirty="0" smtClean="0"/>
              <a:t>IAQ questionnaire – (1987? - 6 pages)</a:t>
            </a:r>
          </a:p>
          <a:p>
            <a:r>
              <a:rPr lang="en-CA" dirty="0"/>
              <a:t>A</a:t>
            </a:r>
            <a:r>
              <a:rPr lang="en-CA" dirty="0" smtClean="0"/>
              <a:t>lso tried the </a:t>
            </a:r>
            <a:r>
              <a:rPr lang="en-CA" b="1" dirty="0" smtClean="0"/>
              <a:t>NIOSH survey </a:t>
            </a:r>
            <a:r>
              <a:rPr lang="en-CA" dirty="0" smtClean="0"/>
              <a:t>developed for an investigation of the Library of Congress – Madison Building (January 1991) (11 pages)</a:t>
            </a:r>
          </a:p>
          <a:p>
            <a:r>
              <a:rPr lang="en-CA" dirty="0" smtClean="0"/>
              <a:t>Found the Kjell </a:t>
            </a:r>
            <a:r>
              <a:rPr lang="en-CA" dirty="0" err="1" smtClean="0"/>
              <a:t>Andersson’s</a:t>
            </a:r>
            <a:r>
              <a:rPr lang="en-CA" dirty="0" smtClean="0"/>
              <a:t> </a:t>
            </a:r>
            <a:r>
              <a:rPr lang="en-CA" b="1" dirty="0" smtClean="0"/>
              <a:t>MM-040 Indoor Climate </a:t>
            </a:r>
            <a:r>
              <a:rPr lang="en-CA" dirty="0" smtClean="0"/>
              <a:t>(1988 - 2 page) – preferred because it was the shortest</a:t>
            </a:r>
          </a:p>
          <a:p>
            <a:r>
              <a:rPr lang="en-CA" dirty="0" smtClean="0"/>
              <a:t>Since 1993 we have used the survey in </a:t>
            </a:r>
            <a:r>
              <a:rPr lang="en-CA" b="1" dirty="0" smtClean="0"/>
              <a:t>over 120 buildings</a:t>
            </a:r>
            <a:r>
              <a:rPr lang="en-CA" dirty="0" smtClean="0"/>
              <a:t> and collected over </a:t>
            </a:r>
            <a:r>
              <a:rPr lang="en-CA" b="1" dirty="0" smtClean="0"/>
              <a:t>7000 surveys</a:t>
            </a:r>
          </a:p>
          <a:p>
            <a:r>
              <a:rPr lang="en-CA" dirty="0" smtClean="0"/>
              <a:t>Currently have a version available through SurveyMonkey along with a spreadsheet that produces an automated report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624148" y="6311899"/>
            <a:ext cx="53252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2"/>
              </a:rPr>
              <a:t>http://</a:t>
            </a:r>
            <a:r>
              <a:rPr lang="en-CA" sz="1600" dirty="0" smtClean="0">
                <a:hlinkClick r:id="rId2"/>
              </a:rPr>
              <a:t>www.ccohs.ca/oshanswers/chemicals/iaq_intro.html</a:t>
            </a:r>
            <a:r>
              <a:rPr lang="en-CA" sz="1600" dirty="0" smtClean="0"/>
              <a:t> </a:t>
            </a:r>
            <a:endParaRPr lang="en-CA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0109"/>
          <a:stretch/>
        </p:blipFill>
        <p:spPr>
          <a:xfrm>
            <a:off x="6505303" y="1"/>
            <a:ext cx="2638697" cy="16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6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685800"/>
            <a:ext cx="8282876" cy="1524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Survey Instrument &amp; Methodology:</a:t>
            </a:r>
          </a:p>
        </p:txBody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2209800"/>
            <a:ext cx="8075612" cy="4267200"/>
          </a:xfrm>
        </p:spPr>
        <p:txBody>
          <a:bodyPr>
            <a:normAutofit lnSpcReduction="10000"/>
          </a:bodyPr>
          <a:lstStyle/>
          <a:p>
            <a:pPr marL="341313" indent="-341313" eaLnBrk="1" hangingPunct="1">
              <a:lnSpc>
                <a:spcPct val="90000"/>
              </a:lnSpc>
            </a:pPr>
            <a:r>
              <a:rPr lang="en-US" altLang="en-US" dirty="0" smtClean="0"/>
              <a:t>use Swedish “MM-040 Questionnaire”:</a:t>
            </a:r>
          </a:p>
          <a:p>
            <a:pPr marL="1601788" lvl="3" indent="-231775"/>
            <a:r>
              <a:rPr lang="en-US" altLang="en-US" sz="2300" dirty="0"/>
              <a:t>Andersson K., and </a:t>
            </a:r>
            <a:r>
              <a:rPr lang="en-US" altLang="en-US" sz="2300" dirty="0" err="1"/>
              <a:t>Fagerlund</a:t>
            </a:r>
            <a:r>
              <a:rPr lang="en-US" altLang="en-US" sz="2300" dirty="0"/>
              <a:t> </a:t>
            </a:r>
            <a:r>
              <a:rPr lang="en-US" altLang="en-US" sz="2300" dirty="0" smtClean="0"/>
              <a:t>I., “</a:t>
            </a:r>
            <a:r>
              <a:rPr lang="en-US" altLang="en-US" sz="2300" dirty="0"/>
              <a:t>Questionnaire </a:t>
            </a:r>
            <a:r>
              <a:rPr lang="en-US" altLang="en-US" sz="2300" dirty="0" smtClean="0"/>
              <a:t>as an Instrument when Evaluating Indoor Climate”, Healthy Buildings ’88, Vol 3 p139-145 (1988)</a:t>
            </a:r>
          </a:p>
          <a:p>
            <a:pPr lvl="4" eaLnBrk="1" hangingPunct="1">
              <a:lnSpc>
                <a:spcPct val="90000"/>
              </a:lnSpc>
            </a:pPr>
            <a:endParaRPr lang="en-US" altLang="en-US" sz="700" dirty="0" smtClean="0"/>
          </a:p>
          <a:p>
            <a:pPr marL="341313" indent="-341313" eaLnBrk="1" hangingPunct="1">
              <a:lnSpc>
                <a:spcPct val="90000"/>
              </a:lnSpc>
            </a:pPr>
            <a:r>
              <a:rPr lang="en-US" altLang="en-US" dirty="0" smtClean="0"/>
              <a:t>compare with data for buildings without air quality problems (206 respondents):</a:t>
            </a:r>
          </a:p>
          <a:p>
            <a:pPr lvl="4" eaLnBrk="1" hangingPunct="1">
              <a:lnSpc>
                <a:spcPct val="90000"/>
              </a:lnSpc>
            </a:pPr>
            <a:endParaRPr lang="en-US" altLang="en-US" sz="700" dirty="0" smtClean="0"/>
          </a:p>
          <a:p>
            <a:pPr marL="1601788" lvl="3" indent="-231775"/>
            <a:r>
              <a:rPr lang="en-CA" altLang="en-US" sz="2300" dirty="0" smtClean="0"/>
              <a:t>Hill </a:t>
            </a:r>
            <a:r>
              <a:rPr lang="en-CA" altLang="en-US" sz="2300" dirty="0"/>
              <a:t>B</a:t>
            </a:r>
            <a:r>
              <a:rPr lang="en-CA" altLang="en-US" sz="2300" dirty="0" smtClean="0"/>
              <a:t>., Craft </a:t>
            </a:r>
            <a:r>
              <a:rPr lang="en-CA" altLang="en-US" sz="2300" dirty="0"/>
              <a:t>B</a:t>
            </a:r>
            <a:r>
              <a:rPr lang="en-CA" altLang="en-US" sz="2300" dirty="0" smtClean="0"/>
              <a:t>., </a:t>
            </a:r>
            <a:r>
              <a:rPr lang="en-CA" altLang="en-US" sz="2300" dirty="0"/>
              <a:t>and </a:t>
            </a:r>
            <a:r>
              <a:rPr lang="en-CA" altLang="en-US" sz="2300" dirty="0" err="1"/>
              <a:t>Burkart</a:t>
            </a:r>
            <a:r>
              <a:rPr lang="en-CA" altLang="en-US" sz="2300" dirty="0"/>
              <a:t>, J</a:t>
            </a:r>
            <a:r>
              <a:rPr lang="en-CA" altLang="en-US" sz="2300" dirty="0" smtClean="0"/>
              <a:t>., </a:t>
            </a:r>
            <a:r>
              <a:rPr lang="en-US" altLang="en-US" sz="2300" dirty="0" smtClean="0"/>
              <a:t>“Carbon Dioxide, Particulates and Subjective Human Responses in Office Buildings Without Histories of Indoor Air Quality Problems”, </a:t>
            </a:r>
            <a:r>
              <a:rPr lang="en-US" altLang="en-US" sz="2300" dirty="0" err="1" smtClean="0"/>
              <a:t>Appl</a:t>
            </a:r>
            <a:r>
              <a:rPr lang="en-US" altLang="en-US" sz="2300" dirty="0" smtClean="0"/>
              <a:t> </a:t>
            </a:r>
            <a:r>
              <a:rPr lang="en-US" altLang="en-US" sz="2300" dirty="0" err="1" smtClean="0"/>
              <a:t>Occup</a:t>
            </a:r>
            <a:r>
              <a:rPr lang="en-US" altLang="en-US" sz="2300" dirty="0" smtClean="0"/>
              <a:t> Environ </a:t>
            </a:r>
            <a:r>
              <a:rPr lang="en-US" altLang="en-US" sz="2300" dirty="0" err="1" smtClean="0"/>
              <a:t>Hyg</a:t>
            </a:r>
            <a:r>
              <a:rPr lang="en-US" altLang="en-US" sz="2300" dirty="0" smtClean="0"/>
              <a:t> J </a:t>
            </a:r>
            <a:r>
              <a:rPr lang="en-US" altLang="en-US" sz="2300" u="sng" dirty="0" smtClean="0"/>
              <a:t>7</a:t>
            </a:r>
            <a:r>
              <a:rPr lang="en-US" altLang="en-US" sz="2300" dirty="0" smtClean="0"/>
              <a:t>:101-111 (1992)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517" y="-9526"/>
            <a:ext cx="9541475" cy="889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42816" y="435020"/>
            <a:ext cx="5358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www.mmquestionnaire.se/mmq/mmq.html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620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Kjell Andersson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666161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dirty="0" smtClean="0"/>
              <a:t>“Kjell </a:t>
            </a:r>
            <a:r>
              <a:rPr lang="en-CA" dirty="0"/>
              <a:t>Andersson, Doctor and Civil Engineer, </a:t>
            </a:r>
            <a:r>
              <a:rPr lang="en-CA" dirty="0" err="1"/>
              <a:t>Miljömedicin</a:t>
            </a:r>
            <a:r>
              <a:rPr lang="en-CA" dirty="0"/>
              <a:t> MM </a:t>
            </a:r>
            <a:r>
              <a:rPr lang="en-CA" dirty="0" err="1"/>
              <a:t>Konsult</a:t>
            </a:r>
            <a:r>
              <a:rPr lang="en-CA" dirty="0"/>
              <a:t> </a:t>
            </a:r>
            <a:r>
              <a:rPr lang="en-CA" dirty="0" smtClean="0"/>
              <a:t>AB</a:t>
            </a:r>
            <a:endParaRPr lang="en-CA" sz="1000" dirty="0"/>
          </a:p>
          <a:p>
            <a:r>
              <a:rPr lang="en-CA" dirty="0"/>
              <a:t>Kjell is a specialist in Occupational and Environmental Medicine and has mainly worked with indoor air issues and risk communication. </a:t>
            </a:r>
            <a:endParaRPr lang="en-CA" dirty="0" smtClean="0"/>
          </a:p>
          <a:p>
            <a:r>
              <a:rPr lang="en-CA" dirty="0" smtClean="0"/>
              <a:t>He </a:t>
            </a:r>
            <a:r>
              <a:rPr lang="en-CA" dirty="0"/>
              <a:t>worked over 27 years in the Medical Service of Environmental Medicine and Epidemiology at the Environmental Medicine Development at the </a:t>
            </a:r>
            <a:r>
              <a:rPr lang="en-CA" dirty="0" err="1"/>
              <a:t>Örebro</a:t>
            </a:r>
            <a:r>
              <a:rPr lang="en-CA" dirty="0"/>
              <a:t> University Hospital. </a:t>
            </a:r>
            <a:endParaRPr lang="en-CA" dirty="0" smtClean="0"/>
          </a:p>
          <a:p>
            <a:r>
              <a:rPr lang="en-CA" dirty="0" smtClean="0"/>
              <a:t>Kjell </a:t>
            </a:r>
            <a:r>
              <a:rPr lang="en-CA" dirty="0"/>
              <a:t>worked with method development and education and is behind the development of the so-called </a:t>
            </a:r>
            <a:r>
              <a:rPr lang="en-CA" dirty="0" err="1"/>
              <a:t>Örebro</a:t>
            </a:r>
            <a:r>
              <a:rPr lang="en-CA" dirty="0"/>
              <a:t> Forms for mapping indoor environments</a:t>
            </a:r>
            <a:r>
              <a:rPr lang="en-CA" dirty="0" smtClean="0"/>
              <a:t>.”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47" y="870857"/>
            <a:ext cx="3376127" cy="4726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2595" y="6193212"/>
            <a:ext cx="622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http://www.swegonairacademy.com/author/kjell-andersson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027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</TotalTime>
  <Words>976</Words>
  <Application>Microsoft Office PowerPoint</Application>
  <PresentationFormat>On-screen Show (4:3)</PresentationFormat>
  <Paragraphs>143</Paragraphs>
  <Slides>28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Corbel</vt:lpstr>
      <vt:lpstr>Tahoma</vt:lpstr>
      <vt:lpstr>Times New Roman</vt:lpstr>
      <vt:lpstr>Webdings</vt:lpstr>
      <vt:lpstr>Wingdings</vt:lpstr>
      <vt:lpstr>Wingdings 2</vt:lpstr>
      <vt:lpstr>Wingdings 3</vt:lpstr>
      <vt:lpstr>Office Theme</vt:lpstr>
      <vt:lpstr>Metro</vt:lpstr>
      <vt:lpstr>Organization Chart</vt:lpstr>
      <vt:lpstr>Chart</vt:lpstr>
      <vt:lpstr>AirAssess</vt:lpstr>
      <vt:lpstr>PowerPoint Presentation</vt:lpstr>
      <vt:lpstr>IAQ starts with symptoms:</vt:lpstr>
      <vt:lpstr>PowerPoint Presentation</vt:lpstr>
      <vt:lpstr>How do you measure this?</vt:lpstr>
      <vt:lpstr>What’s the “gold standard”?</vt:lpstr>
      <vt:lpstr>OHCOW’s experience with IAQ surveys:</vt:lpstr>
      <vt:lpstr>Survey Instrument &amp; Methodology:</vt:lpstr>
      <vt:lpstr>Kjell Andersson</vt:lpstr>
      <vt:lpstr>MM-040 Contents:</vt:lpstr>
      <vt:lpstr>Asthma Symptom Screening:</vt:lpstr>
      <vt:lpstr>PowerPoint Presentation</vt:lpstr>
      <vt:lpstr>MM-040 stress vs. JCQ</vt:lpstr>
      <vt:lpstr>JCQ Theory:</vt:lpstr>
      <vt:lpstr>Here’s how it works: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Beta version access:</vt:lpstr>
      <vt:lpstr>The future …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Oudyk</dc:creator>
  <cp:lastModifiedBy>Linda O'Neill</cp:lastModifiedBy>
  <cp:revision>26</cp:revision>
  <dcterms:created xsi:type="dcterms:W3CDTF">2016-10-11T15:35:39Z</dcterms:created>
  <dcterms:modified xsi:type="dcterms:W3CDTF">2016-12-02T16:48:56Z</dcterms:modified>
</cp:coreProperties>
</file>