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0" r:id="rId3"/>
    <p:sldId id="268" r:id="rId4"/>
    <p:sldId id="264" r:id="rId5"/>
    <p:sldId id="267" r:id="rId6"/>
    <p:sldId id="294" r:id="rId7"/>
    <p:sldId id="295" r:id="rId8"/>
    <p:sldId id="279" r:id="rId9"/>
    <p:sldId id="293" r:id="rId10"/>
    <p:sldId id="286" r:id="rId11"/>
    <p:sldId id="285" r:id="rId12"/>
    <p:sldId id="287" r:id="rId13"/>
    <p:sldId id="288" r:id="rId14"/>
    <p:sldId id="289" r:id="rId15"/>
    <p:sldId id="290" r:id="rId16"/>
    <p:sldId id="291" r:id="rId17"/>
    <p:sldId id="301" r:id="rId18"/>
    <p:sldId id="302" r:id="rId19"/>
    <p:sldId id="303" r:id="rId20"/>
    <p:sldId id="304" r:id="rId21"/>
    <p:sldId id="305" r:id="rId22"/>
    <p:sldId id="306" r:id="rId23"/>
    <p:sldId id="259" r:id="rId24"/>
    <p:sldId id="263" r:id="rId25"/>
    <p:sldId id="307" r:id="rId26"/>
  </p:sldIdLst>
  <p:sldSz cx="12192000" cy="6858000"/>
  <p:notesSz cx="7023100" cy="93091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8F8F8"/>
    <a:srgbClr val="E00034"/>
    <a:srgbClr val="E0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114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37C289D-9EB5-4B4A-BC38-C36DEC19BCF2}" type="datetimeFigureOut">
              <a:rPr lang="en-CA" smtClean="0"/>
              <a:t>21/09/2017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CA" smtClean="0"/>
              <a:t>ff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A8B0215-593E-4326-BF79-EDA21689A3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29847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076830B-82D0-41A5-9419-4E49414F6120}" type="datetimeFigureOut">
              <a:rPr lang="en-CA" smtClean="0"/>
              <a:t>21/09/2017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CA" smtClean="0"/>
              <a:t>ff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573BFE5-5A96-447A-86F5-9225D1CF750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93585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3BFE5-5A96-447A-86F5-9225D1CF7500}" type="slidenum">
              <a:rPr lang="en-CA" smtClean="0"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ff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794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5506" indent="-175506">
              <a:buFontTx/>
              <a:buChar char="-"/>
            </a:pPr>
            <a:endParaRPr lang="en-CA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Ministry of Labour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AB3C46-A0A8-324B-ADB1-0E5D4AC7EE41}" type="datetime4">
              <a:rPr lang="en-CA" smtClean="0">
                <a:solidFill>
                  <a:prstClr val="black"/>
                </a:solidFill>
              </a:rPr>
              <a:pPr/>
              <a:t>September-21-17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 &amp; Safety At Work • Prevention Starts Here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78987AB-8432-044B-BCFB-DC5B46FC4DC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mtClean="0"/>
              <a:t>ff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73BFE5-5A96-447A-86F5-9225D1CF7500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7840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mtClean="0"/>
              <a:t>ff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73BFE5-5A96-447A-86F5-9225D1CF7500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73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BCFF-E936-427C-BB02-317615832613}" type="datetime1">
              <a:rPr lang="en-CA" smtClean="0"/>
              <a:t>21/09/2017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9394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3FB1F-396D-459B-B4DC-934654D3857D}" type="datetime1">
              <a:rPr lang="en-CA" smtClean="0"/>
              <a:t>21/09/2017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494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664D-C801-478F-A685-1EED390C7CA8}" type="datetime1">
              <a:rPr lang="en-CA" smtClean="0"/>
              <a:t>21/09/2017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93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DFAB2-221C-4D5C-A2DE-7A35A58C500B}" type="datetime1">
              <a:rPr lang="en-CA" smtClean="0"/>
              <a:t>21/09/2017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53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25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Occupational Health Clinics for Ontario Workers Inc.</a:t>
            </a:r>
          </a:p>
          <a:p>
            <a:r>
              <a:rPr lang="en-CA" dirty="0" smtClean="0"/>
              <a:t>Prevention Through Intervention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89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15D-C954-4F7D-8F24-1CF223D3067D}" type="datetime1">
              <a:rPr lang="en-CA" smtClean="0"/>
              <a:t>21/09/2017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252423F-5A1C-4D3D-9AC2-CD2659702EAE}" type="datetime1">
              <a:rPr lang="en-CA" smtClean="0"/>
              <a:t>21/09/2017</a:t>
            </a:fld>
            <a:endParaRPr lang="en-CA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Occupational Health Clinics for Ontario Workers Inc.</a:t>
            </a:r>
            <a:endParaRPr lang="en-CA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19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4004-1A79-4B92-8278-D88CD759E101}" type="datetime1">
              <a:rPr lang="en-CA" smtClean="0"/>
              <a:t>21/09/2017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B851-7CC7-49B0-9425-2B0AD7C09A4E}" type="datetime1">
              <a:rPr lang="en-CA" smtClean="0"/>
              <a:t>21/09/2017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983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423F-5A1C-4D3D-9AC2-CD2659702EAE}" type="datetime1">
              <a:rPr lang="en-CA" smtClean="0"/>
              <a:t>21/09/2017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Occupational Health Clinics for Ontario Workers Inc.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563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99B-9BF7-4420-A6F3-49E832795F5C}" type="datetime1">
              <a:rPr lang="en-CA" smtClean="0"/>
              <a:t>21/09/2017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Occupational Health Clinics for Ontario Workers Inc.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79442" y="144675"/>
            <a:ext cx="1210007" cy="97948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263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A820E-3914-4F8D-AC4F-B96EB096403D}" type="datetime1">
              <a:rPr lang="en-CA" smtClean="0"/>
              <a:t>21/09/2017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057D-FE0F-4344-AC7A-11F65552B7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389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cupationalcancer.ca/2017/lung-cancer-in-mining/?gwcpp_catid=4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hcow.on.ca/news/occ-tob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4475" y="389731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CA" sz="3600" dirty="0" smtClean="0"/>
              <a:t>Intro to Ontario’s </a:t>
            </a:r>
            <a:r>
              <a:rPr lang="en-CA" sz="3600" dirty="0" err="1" smtClean="0"/>
              <a:t>Occ</a:t>
            </a:r>
            <a:r>
              <a:rPr lang="en-CA" sz="3600" dirty="0" smtClean="0"/>
              <a:t> Disease Action Plan:</a:t>
            </a:r>
          </a:p>
          <a:p>
            <a:r>
              <a:rPr lang="en-CA" sz="3600" dirty="0" smtClean="0"/>
              <a:t>Aspirational and Achievable!</a:t>
            </a:r>
          </a:p>
          <a:p>
            <a:r>
              <a:rPr lang="en-CA" sz="3600" dirty="0" smtClean="0"/>
              <a:t>September 27, 2017 by </a:t>
            </a:r>
            <a:r>
              <a:rPr lang="en-CA" sz="3600" dirty="0" smtClean="0"/>
              <a:t>vwolfe@ohcow.on.ca</a:t>
            </a:r>
            <a:endParaRPr lang="en-CA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209724"/>
            <a:ext cx="7231568" cy="13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Intelligence &amp; Decision Support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 a strategy to embed “Occupation” into EMR’s – requires partnership with MOHLTC &amp; their contractors</a:t>
            </a:r>
          </a:p>
          <a:p>
            <a:r>
              <a:rPr lang="en-CA" dirty="0" smtClean="0"/>
              <a:t>Develop a plan for obtaining baseline exposure data to focus and support action for prevention </a:t>
            </a:r>
            <a:r>
              <a:rPr lang="en-CA" dirty="0" err="1" smtClean="0"/>
              <a:t>eg</a:t>
            </a:r>
            <a:r>
              <a:rPr lang="en-CA" dirty="0" smtClean="0"/>
              <a:t>. pilot project?</a:t>
            </a:r>
          </a:p>
          <a:p>
            <a:r>
              <a:rPr lang="en-CA" dirty="0" smtClean="0"/>
              <a:t> “Mine” existing exposure and disease surveillance data (</a:t>
            </a:r>
            <a:r>
              <a:rPr lang="en-CA" dirty="0" err="1" smtClean="0"/>
              <a:t>eg</a:t>
            </a:r>
            <a:r>
              <a:rPr lang="en-CA" dirty="0" smtClean="0"/>
              <a:t>. WSIB &amp; ODSS) to set priorities and better target prevention effort</a:t>
            </a:r>
          </a:p>
        </p:txBody>
      </p:sp>
    </p:spTree>
    <p:extLst>
      <p:ext uri="{BB962C8B-B14F-4D97-AF65-F5344CB8AC3E}">
        <p14:creationId xmlns:p14="http://schemas.microsoft.com/office/powerpoint/2010/main" val="3241841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Research &amp; Data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Conduct a scan to review OD legislation in other jurisdictions</a:t>
            </a:r>
          </a:p>
          <a:p>
            <a:r>
              <a:rPr lang="en-CA" dirty="0" smtClean="0"/>
              <a:t>Conduct a scan of prevention strategies to reduce noise exposure</a:t>
            </a:r>
          </a:p>
          <a:p>
            <a:r>
              <a:rPr lang="en-CA" dirty="0" smtClean="0"/>
              <a:t>Identify priority irritants and allergens for skin &amp; lung disease to further focus AP activities</a:t>
            </a:r>
          </a:p>
          <a:p>
            <a:r>
              <a:rPr lang="en-CA" dirty="0" smtClean="0"/>
              <a:t>ID emerging issues from current research &amp; develop research questions – for MOL ROP?</a:t>
            </a:r>
          </a:p>
          <a:p>
            <a:r>
              <a:rPr lang="en-CA" dirty="0" smtClean="0"/>
              <a:t>Explore and evaluate workplace exposure assessment tools</a:t>
            </a:r>
          </a:p>
          <a:p>
            <a:r>
              <a:rPr lang="en-CA" dirty="0" smtClean="0"/>
              <a:t>Assess worker irritant knowledge to target awareness efforts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524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Awareness	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Develop &amp; implement a communications and marketing plan focusing on raising awareness of harm and prevention with respect to the priority exposures:  </a:t>
            </a:r>
            <a:r>
              <a:rPr lang="en-CA" u="sng" dirty="0" smtClean="0">
                <a:solidFill>
                  <a:srgbClr val="FF0000"/>
                </a:solidFill>
              </a:rPr>
              <a:t>noise </a:t>
            </a:r>
            <a:r>
              <a:rPr lang="en-CA" dirty="0" smtClean="0">
                <a:solidFill>
                  <a:srgbClr val="FF0000"/>
                </a:solidFill>
              </a:rPr>
              <a:t>and/or allergens and irritants and/or diesel hazards in the workplace, with an underlying theme of general occupational disease prevention </a:t>
            </a:r>
            <a:r>
              <a:rPr lang="en-CA" dirty="0" smtClean="0">
                <a:solidFill>
                  <a:srgbClr val="FF0000"/>
                </a:solidFill>
              </a:rPr>
              <a:t>(17/18 &amp; 18/19 </a:t>
            </a:r>
            <a:r>
              <a:rPr lang="en-CA" dirty="0" smtClean="0">
                <a:solidFill>
                  <a:srgbClr val="FF0000"/>
                </a:solidFill>
              </a:rPr>
              <a:t>System priority)</a:t>
            </a:r>
          </a:p>
          <a:p>
            <a:r>
              <a:rPr lang="en-CA" dirty="0" smtClean="0"/>
              <a:t>Target specific sectors to raise awareness of priority allergens and </a:t>
            </a:r>
            <a:r>
              <a:rPr lang="en-CA" dirty="0" smtClean="0"/>
              <a:t>irritants</a:t>
            </a:r>
          </a:p>
          <a:p>
            <a:r>
              <a:rPr lang="en-CA" dirty="0" smtClean="0"/>
              <a:t>Preventoccdisease.ca?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5362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Advisory &amp; Support Services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Deliver educational opportunities and resources to build system knowledge and capacity re: priorities</a:t>
            </a:r>
          </a:p>
          <a:p>
            <a:r>
              <a:rPr lang="en-CA" dirty="0" smtClean="0"/>
              <a:t>Target advisory &amp; support services to workplaces falling under the expanded noise regulation</a:t>
            </a:r>
          </a:p>
          <a:p>
            <a:r>
              <a:rPr lang="en-CA" dirty="0" smtClean="0"/>
              <a:t>Target advisory &amp; support services on other AP priorities to specific sectors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8446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Education and Training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Inventory and align system educational resources and training initiatives </a:t>
            </a:r>
            <a:r>
              <a:rPr lang="en-CA" dirty="0"/>
              <a:t>to promote occ. disease </a:t>
            </a:r>
            <a:r>
              <a:rPr lang="en-CA" dirty="0" smtClean="0"/>
              <a:t>prevention.  Initially </a:t>
            </a:r>
            <a:r>
              <a:rPr lang="en-CA" dirty="0"/>
              <a:t>focusing on </a:t>
            </a:r>
            <a:r>
              <a:rPr lang="en-CA" dirty="0" smtClean="0"/>
              <a:t>the </a:t>
            </a:r>
            <a:r>
              <a:rPr lang="en-CA" dirty="0"/>
              <a:t>priorities of noise, </a:t>
            </a:r>
            <a:r>
              <a:rPr lang="en-CA" dirty="0" smtClean="0"/>
              <a:t>allergens/irritants, diesel and general awareness</a:t>
            </a:r>
            <a:endParaRPr lang="en-CA" dirty="0"/>
          </a:p>
          <a:p>
            <a:r>
              <a:rPr lang="en-CA" dirty="0" smtClean="0"/>
              <a:t>ID gaps and a process to develop new resources or training initiatives to address &amp; support ODAP implementation</a:t>
            </a:r>
          </a:p>
          <a:p>
            <a:r>
              <a:rPr lang="en-CA" dirty="0" smtClean="0"/>
              <a:t>Review mandatory training initiatives and standards to id opportunities to add or strengthen OD content</a:t>
            </a:r>
          </a:p>
        </p:txBody>
      </p:sp>
    </p:spTree>
    <p:extLst>
      <p:ext uri="{BB962C8B-B14F-4D97-AF65-F5344CB8AC3E}">
        <p14:creationId xmlns:p14="http://schemas.microsoft.com/office/powerpoint/2010/main" val="2786530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Education &amp; Training cont’d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Integrate priority hazard awareness into career counselling and vocational services (</a:t>
            </a:r>
            <a:r>
              <a:rPr lang="en-CA" dirty="0" err="1" smtClean="0"/>
              <a:t>eg</a:t>
            </a:r>
            <a:r>
              <a:rPr lang="en-CA" dirty="0" smtClean="0"/>
              <a:t>. Asthma triggers)</a:t>
            </a:r>
          </a:p>
          <a:p>
            <a:r>
              <a:rPr lang="en-CA" dirty="0" smtClean="0"/>
              <a:t>Develop and deliver physician education on priority hazards + general OD (</a:t>
            </a:r>
            <a:r>
              <a:rPr lang="en-CA" dirty="0" err="1" smtClean="0"/>
              <a:t>eg</a:t>
            </a:r>
            <a:r>
              <a:rPr lang="en-CA" dirty="0" smtClean="0"/>
              <a:t>. Occupational Asthma)</a:t>
            </a:r>
          </a:p>
          <a:p>
            <a:r>
              <a:rPr lang="en-CA" dirty="0" smtClean="0"/>
              <a:t>Provide/recommend tools to JHSC for health hazard id &amp; management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888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Enforcement, Legislation &amp; Programs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 enforcement strategies for </a:t>
            </a:r>
            <a:r>
              <a:rPr lang="en-CA" dirty="0" err="1" smtClean="0"/>
              <a:t>occ</a:t>
            </a:r>
            <a:r>
              <a:rPr lang="en-CA" dirty="0" smtClean="0"/>
              <a:t> disease priorities (</a:t>
            </a:r>
            <a:r>
              <a:rPr lang="en-CA" dirty="0" err="1" smtClean="0"/>
              <a:t>eg</a:t>
            </a:r>
            <a:r>
              <a:rPr lang="en-CA" dirty="0" smtClean="0"/>
              <a:t>. Noise, WHMIS, OELs …)</a:t>
            </a:r>
          </a:p>
          <a:p>
            <a:r>
              <a:rPr lang="en-CA" dirty="0" smtClean="0"/>
              <a:t>Review and consider opportunities for regulatory change</a:t>
            </a:r>
          </a:p>
          <a:p>
            <a:r>
              <a:rPr lang="en-CA" dirty="0"/>
              <a:t>Explore NIOSH Buy Quiet program re:  potential for Ontario</a:t>
            </a:r>
          </a:p>
          <a:p>
            <a:r>
              <a:rPr lang="en-CA" dirty="0"/>
              <a:t>Explore integration of OD into WSIB premium or prevention programs</a:t>
            </a:r>
          </a:p>
          <a:p>
            <a:r>
              <a:rPr lang="en-CA" dirty="0"/>
              <a:t>Explore opportunities to incorporate OD elements into accreditation (</a:t>
            </a:r>
            <a:r>
              <a:rPr lang="en-CA" dirty="0" err="1"/>
              <a:t>eg</a:t>
            </a:r>
            <a:r>
              <a:rPr lang="en-CA" dirty="0"/>
              <a:t>. Assurance of controls, ventilation etc.)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829950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ODAP:  Implementation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96"/>
            <a:ext cx="11049000" cy="4956048"/>
          </a:xfrm>
        </p:spPr>
        <p:txBody>
          <a:bodyPr>
            <a:normAutofit/>
          </a:bodyPr>
          <a:lstStyle/>
          <a:p>
            <a:r>
              <a:rPr lang="en-CA" dirty="0" smtClean="0"/>
              <a:t>Implementation Team:</a:t>
            </a:r>
          </a:p>
          <a:p>
            <a:pPr lvl="1"/>
            <a:r>
              <a:rPr lang="en-CA" dirty="0" smtClean="0"/>
              <a:t>Coordinated by Val Wolfe, OHCOW &amp; Steven Grossman, PVO</a:t>
            </a:r>
          </a:p>
          <a:p>
            <a:pPr lvl="1"/>
            <a:r>
              <a:rPr lang="en-CA" dirty="0" smtClean="0"/>
              <a:t>Sets principles (hierarchies of Prevention &amp; Control), guides working groups</a:t>
            </a:r>
          </a:p>
          <a:p>
            <a:pPr lvl="1"/>
            <a:r>
              <a:rPr lang="en-CA" dirty="0" smtClean="0"/>
              <a:t>Reviews implementation, especially broad goals</a:t>
            </a:r>
          </a:p>
          <a:p>
            <a:pPr lvl="1"/>
            <a:r>
              <a:rPr lang="en-CA" dirty="0" smtClean="0"/>
              <a:t>Strategizes and plans</a:t>
            </a:r>
          </a:p>
          <a:p>
            <a:pPr lvl="1"/>
            <a:r>
              <a:rPr lang="en-CA" dirty="0" smtClean="0"/>
              <a:t>Maintain momentum, expand and strengthen network</a:t>
            </a:r>
          </a:p>
          <a:p>
            <a:r>
              <a:rPr lang="en-CA" dirty="0" smtClean="0"/>
              <a:t>5 Working Groups:  EMR; Intelligence &amp; Data; Noise; Diesel Engine Exhaust; Allergens &amp; Irritants</a:t>
            </a:r>
          </a:p>
          <a:p>
            <a:pPr lvl="1"/>
            <a:r>
              <a:rPr lang="en-CA" dirty="0" smtClean="0"/>
              <a:t>Conduct environmental scan of current initiatives &amp; perceptions</a:t>
            </a:r>
          </a:p>
          <a:p>
            <a:pPr lvl="1"/>
            <a:r>
              <a:rPr lang="en-CA" dirty="0" smtClean="0"/>
              <a:t>Prioritize and activate relevant ODAP actions in that context</a:t>
            </a:r>
          </a:p>
          <a:p>
            <a:pPr lvl="1"/>
            <a:r>
              <a:rPr lang="en-CA" dirty="0" smtClean="0"/>
              <a:t>Identify deliverables and quantifiable measures of success</a:t>
            </a:r>
          </a:p>
          <a:p>
            <a:pPr lvl="1"/>
            <a:endParaRPr lang="en-CA" dirty="0" smtClean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3596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279" y="294610"/>
            <a:ext cx="10515600" cy="804214"/>
          </a:xfrm>
        </p:spPr>
        <p:txBody>
          <a:bodyPr/>
          <a:lstStyle/>
          <a:p>
            <a:r>
              <a:rPr lang="en-CA" dirty="0" smtClean="0"/>
              <a:t>ODAP WG:  Noise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279" y="1098824"/>
            <a:ext cx="10515600" cy="4712335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en-CA" dirty="0" smtClean="0"/>
              <a:t>Chair:  Mike Russo, IHSA</a:t>
            </a:r>
          </a:p>
          <a:p>
            <a:pPr fontAlgn="t"/>
            <a:r>
              <a:rPr lang="en-CA" dirty="0" smtClean="0"/>
              <a:t>Initiated broad campaign </a:t>
            </a:r>
            <a:r>
              <a:rPr lang="en-CA" dirty="0"/>
              <a:t>on the hazards of noise in the workplace </a:t>
            </a:r>
            <a:r>
              <a:rPr lang="en-CA" dirty="0" smtClean="0"/>
              <a:t>for International </a:t>
            </a:r>
            <a:r>
              <a:rPr lang="en-CA" dirty="0"/>
              <a:t>Noise Awareness Day, April 26 2017, with </a:t>
            </a:r>
            <a:r>
              <a:rPr lang="en-CA" dirty="0" smtClean="0"/>
              <a:t>Avoid Noise wordmark, wide-scale </a:t>
            </a:r>
            <a:r>
              <a:rPr lang="en-CA" dirty="0"/>
              <a:t>social media, online campaign, including </a:t>
            </a:r>
            <a:r>
              <a:rPr lang="en-CA" dirty="0" smtClean="0"/>
              <a:t>OHCOW tool </a:t>
            </a:r>
            <a:r>
              <a:rPr lang="en-CA" dirty="0"/>
              <a:t>for workplaces to upload </a:t>
            </a:r>
            <a:r>
              <a:rPr lang="en-CA" dirty="0" smtClean="0"/>
              <a:t>(crowd-source) </a:t>
            </a:r>
            <a:r>
              <a:rPr lang="en-CA" dirty="0" smtClean="0"/>
              <a:t>sound-levels</a:t>
            </a:r>
            <a:endParaRPr lang="en-CA" dirty="0"/>
          </a:p>
          <a:p>
            <a:pPr fontAlgn="t"/>
            <a:r>
              <a:rPr lang="en-CA" dirty="0"/>
              <a:t>Ongoing promotion (awareness, education) of noise at system conferences (e.g. Partners in Prevention</a:t>
            </a:r>
            <a:r>
              <a:rPr lang="en-CA" dirty="0" smtClean="0"/>
              <a:t>), webinar series?</a:t>
            </a:r>
            <a:endParaRPr lang="en-CA" dirty="0"/>
          </a:p>
          <a:p>
            <a:pPr fontAlgn="t"/>
            <a:r>
              <a:rPr lang="en-CA" dirty="0"/>
              <a:t>System partner webpages and resources dedicated to noise </a:t>
            </a:r>
            <a:r>
              <a:rPr lang="en-CA" dirty="0" smtClean="0"/>
              <a:t>created/updated</a:t>
            </a:r>
            <a:endParaRPr lang="en-CA" dirty="0"/>
          </a:p>
          <a:p>
            <a:pPr fontAlgn="t"/>
            <a:r>
              <a:rPr lang="en-CA" dirty="0"/>
              <a:t>MOL All Sector Provincial Noise </a:t>
            </a:r>
            <a:r>
              <a:rPr lang="en-CA" dirty="0" smtClean="0"/>
              <a:t>Enforcement Initiative </a:t>
            </a:r>
            <a:r>
              <a:rPr lang="en-CA" dirty="0"/>
              <a:t>(April 1, 2017 – March 31, 2018</a:t>
            </a:r>
            <a:r>
              <a:rPr lang="en-CA" dirty="0" smtClean="0"/>
              <a:t>)</a:t>
            </a:r>
          </a:p>
          <a:p>
            <a:pPr fontAlgn="t"/>
            <a:r>
              <a:rPr lang="en-CA" dirty="0" smtClean="0"/>
              <a:t>Next meeting </a:t>
            </a:r>
            <a:r>
              <a:rPr lang="en-CA" dirty="0" smtClean="0"/>
              <a:t>Sept</a:t>
            </a:r>
            <a:r>
              <a:rPr lang="en-CA" dirty="0" smtClean="0"/>
              <a:t>. </a:t>
            </a:r>
            <a:r>
              <a:rPr lang="en-CA" dirty="0" smtClean="0"/>
              <a:t>2017</a:t>
            </a:r>
            <a:endParaRPr lang="en-CA" dirty="0"/>
          </a:p>
          <a:p>
            <a:endParaRPr lang="en-CA" dirty="0"/>
          </a:p>
        </p:txBody>
      </p:sp>
      <p:pic>
        <p:nvPicPr>
          <p:cNvPr id="1026" name="Picture 2" descr="Cap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800" y="5072323"/>
            <a:ext cx="59436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3081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 WG:  Diesel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CA" dirty="0" smtClean="0"/>
              <a:t>Chair:  Mike Parent, WSN</a:t>
            </a:r>
          </a:p>
          <a:p>
            <a:pPr fontAlgn="t"/>
            <a:r>
              <a:rPr lang="en-CA" dirty="0" smtClean="0"/>
              <a:t>Symposium </a:t>
            </a:r>
            <a:r>
              <a:rPr lang="en-CA" dirty="0"/>
              <a:t>on diesel exhaust at WSN Mining Health and Safety Conference (April 2017).</a:t>
            </a:r>
          </a:p>
          <a:p>
            <a:pPr fontAlgn="t"/>
            <a:r>
              <a:rPr lang="en-US" dirty="0"/>
              <a:t>T</a:t>
            </a:r>
            <a:r>
              <a:rPr lang="en-US" dirty="0" smtClean="0"/>
              <a:t>able of hazards and </a:t>
            </a:r>
            <a:r>
              <a:rPr lang="en-US" dirty="0"/>
              <a:t>hierarchy of controls developed by OCRC </a:t>
            </a:r>
            <a:r>
              <a:rPr lang="en-US" dirty="0" smtClean="0"/>
              <a:t> </a:t>
            </a:r>
          </a:p>
          <a:p>
            <a:pPr fontAlgn="t"/>
            <a:r>
              <a:rPr lang="en-US" dirty="0"/>
              <a:t>I</a:t>
            </a:r>
            <a:r>
              <a:rPr lang="en-US" dirty="0" smtClean="0"/>
              <a:t>nfographics </a:t>
            </a:r>
            <a:r>
              <a:rPr lang="en-US" dirty="0"/>
              <a:t>developed by </a:t>
            </a:r>
            <a:r>
              <a:rPr lang="en-US" dirty="0" smtClean="0"/>
              <a:t>WSN</a:t>
            </a:r>
          </a:p>
          <a:p>
            <a:pPr fontAlgn="t"/>
            <a:r>
              <a:rPr lang="en-US" dirty="0" smtClean="0">
                <a:hlinkClick r:id="rId2"/>
              </a:rPr>
              <a:t>Lung Cancer &amp; Prevention in Mining Conference </a:t>
            </a:r>
            <a:r>
              <a:rPr lang="en-US" dirty="0" smtClean="0"/>
              <a:t>July 2017</a:t>
            </a:r>
          </a:p>
          <a:p>
            <a:pPr fontAlgn="t"/>
            <a:r>
              <a:rPr lang="en-US" dirty="0" smtClean="0"/>
              <a:t>Mining Diesel Emissions Council Oct. 2017</a:t>
            </a:r>
            <a:r>
              <a:rPr lang="en-US" dirty="0" smtClean="0"/>
              <a:t> </a:t>
            </a:r>
            <a:endParaRPr lang="en-CA" dirty="0" smtClean="0"/>
          </a:p>
          <a:p>
            <a:pPr fontAlgn="t"/>
            <a:r>
              <a:rPr lang="en-CA" dirty="0" smtClean="0"/>
              <a:t>Next mtg. </a:t>
            </a:r>
            <a:r>
              <a:rPr lang="en-CA" dirty="0" smtClean="0"/>
              <a:t>Oct</a:t>
            </a:r>
            <a:r>
              <a:rPr lang="en-CA" dirty="0" smtClean="0"/>
              <a:t>. </a:t>
            </a:r>
            <a:r>
              <a:rPr lang="en-CA" dirty="0" smtClean="0"/>
              <a:t>2017 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69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0"/>
            <a:ext cx="8858251" cy="1216025"/>
          </a:xfrm>
          <a:solidFill>
            <a:schemeClr val="bg1">
              <a:alpha val="85000"/>
            </a:schemeClr>
          </a:solidFill>
        </p:spPr>
        <p:txBody>
          <a:bodyPr/>
          <a:lstStyle/>
          <a:p>
            <a:r>
              <a:rPr lang="en-CA" dirty="0" smtClean="0"/>
              <a:t>Introduction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824" y="1233490"/>
            <a:ext cx="10086975" cy="4943474"/>
          </a:xfrm>
        </p:spPr>
        <p:txBody>
          <a:bodyPr/>
          <a:lstStyle/>
          <a:p>
            <a:r>
              <a:rPr lang="en-CA" dirty="0" smtClean="0"/>
              <a:t>Objectives and Need for a plan</a:t>
            </a:r>
          </a:p>
          <a:p>
            <a:r>
              <a:rPr lang="en-CA" dirty="0" smtClean="0"/>
              <a:t>Research &amp; Data Review to Frame Direction</a:t>
            </a:r>
          </a:p>
          <a:p>
            <a:r>
              <a:rPr lang="en-CA" dirty="0" smtClean="0"/>
              <a:t>Reference Group</a:t>
            </a:r>
          </a:p>
          <a:p>
            <a:r>
              <a:rPr lang="en-CA" dirty="0" smtClean="0"/>
              <a:t>Ranking of Exposures</a:t>
            </a:r>
          </a:p>
          <a:p>
            <a:r>
              <a:rPr lang="en-CA" dirty="0" smtClean="0"/>
              <a:t>5 Priorities</a:t>
            </a:r>
          </a:p>
          <a:p>
            <a:r>
              <a:rPr lang="en-CA" dirty="0" smtClean="0"/>
              <a:t>ODAP by Approach</a:t>
            </a:r>
          </a:p>
          <a:p>
            <a:r>
              <a:rPr lang="en-CA" dirty="0" smtClean="0"/>
              <a:t>ODAP Implementation</a:t>
            </a:r>
          </a:p>
          <a:p>
            <a:r>
              <a:rPr lang="en-CA" dirty="0" smtClean="0"/>
              <a:t>Challenges, Feedback &amp; Discussion</a:t>
            </a:r>
          </a:p>
          <a:p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9788" y="1124162"/>
            <a:ext cx="1051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52511" y="1233490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6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 WG:  Allergens &amp; Irritants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Chair:  Linn Holness from CRE-OD assisted by Janet Brown &amp; Andrea Stevens-</a:t>
            </a:r>
            <a:r>
              <a:rPr lang="en-CA" dirty="0" err="1" smtClean="0"/>
              <a:t>Lavigne</a:t>
            </a:r>
            <a:r>
              <a:rPr lang="en-CA" dirty="0" smtClean="0"/>
              <a:t>, OLA</a:t>
            </a:r>
          </a:p>
          <a:p>
            <a:r>
              <a:rPr lang="en-CA" dirty="0" smtClean="0"/>
              <a:t>Reviewing </a:t>
            </a:r>
            <a:r>
              <a:rPr lang="en-CA" dirty="0"/>
              <a:t>research and data (e.g. academic literature, WSIB Data, Clinical Path Test Data, HSA consultant surveys, OHCOW </a:t>
            </a:r>
            <a:r>
              <a:rPr lang="en-CA" dirty="0" smtClean="0"/>
              <a:t>cases, polled expert opinions) </a:t>
            </a:r>
            <a:r>
              <a:rPr lang="en-CA" dirty="0"/>
              <a:t>to determine focus areas for prevention work around lung and skin allergens and </a:t>
            </a:r>
            <a:r>
              <a:rPr lang="en-CA" dirty="0" smtClean="0"/>
              <a:t>irritants</a:t>
            </a:r>
          </a:p>
          <a:p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Shortlist: </a:t>
            </a:r>
            <a:r>
              <a:rPr lang="en-CA" dirty="0"/>
              <a:t> Cleaning agents, Dust, Isocyanates , Animals,  </a:t>
            </a:r>
            <a:r>
              <a:rPr lang="en-CA" dirty="0" err="1"/>
              <a:t>Bioaerosols</a:t>
            </a:r>
            <a:r>
              <a:rPr lang="en-CA" dirty="0"/>
              <a:t>, Wet work,  Solvents, Epoxy, Preservatives</a:t>
            </a:r>
          </a:p>
          <a:p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IT member to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rank &amp; prioritize similar to 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ODAP </a:t>
            </a:r>
            <a:endParaRPr lang="en-CA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meeting 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2017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1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 WG:  Data &amp; Intelligence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Chair:  Victoria Arrandale, OCRC</a:t>
            </a:r>
          </a:p>
          <a:p>
            <a:r>
              <a:rPr lang="en-CA" dirty="0" smtClean="0"/>
              <a:t>Liaising with new System Data Committee</a:t>
            </a:r>
          </a:p>
          <a:p>
            <a:r>
              <a:rPr lang="en-CA" dirty="0" smtClean="0"/>
              <a:t>Identifying existing sources &amp; questions for “mining</a:t>
            </a:r>
            <a:r>
              <a:rPr lang="en-CA" dirty="0" smtClean="0"/>
              <a:t>”</a:t>
            </a:r>
          </a:p>
          <a:p>
            <a:r>
              <a:rPr lang="en-CA" dirty="0" smtClean="0"/>
              <a:t>Big WSIB data ask including all submitted vs. just allowed</a:t>
            </a:r>
            <a:endParaRPr lang="en-CA" dirty="0" smtClean="0"/>
          </a:p>
          <a:p>
            <a:r>
              <a:rPr lang="en-CA" dirty="0" smtClean="0"/>
              <a:t>Developing </a:t>
            </a:r>
            <a:r>
              <a:rPr lang="en-CA" dirty="0"/>
              <a:t>a plan  (e.g. potential pilot project) for obtaining occupational exposure baseline data from Ontario workplaces to support action to prevent occ. </a:t>
            </a:r>
            <a:r>
              <a:rPr lang="en-CA" dirty="0" smtClean="0"/>
              <a:t>disease</a:t>
            </a:r>
            <a:endParaRPr lang="en-CA" dirty="0" smtClean="0"/>
          </a:p>
          <a:p>
            <a:pPr marL="0" indent="0">
              <a:buNone/>
            </a:pP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3545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ODAP WG:  Electronic Medical Records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Chair:  Henrietta Van Hulle</a:t>
            </a:r>
          </a:p>
          <a:p>
            <a:r>
              <a:rPr lang="en-CA" dirty="0" smtClean="0"/>
              <a:t>Cultivating multi-level inter-ministerial discussions on adding occupation to EMRs</a:t>
            </a:r>
          </a:p>
          <a:p>
            <a:r>
              <a:rPr lang="en-CA" dirty="0" smtClean="0"/>
              <a:t>Identifying intermediaries and opportunities to raise awareness of issue </a:t>
            </a:r>
          </a:p>
          <a:p>
            <a:r>
              <a:rPr lang="en-CA" dirty="0" smtClean="0"/>
              <a:t>Developing </a:t>
            </a:r>
            <a:r>
              <a:rPr lang="en-CA" dirty="0"/>
              <a:t>a plan to promote the importance of </a:t>
            </a:r>
            <a:r>
              <a:rPr lang="en-CA" dirty="0" smtClean="0"/>
              <a:t>tracking </a:t>
            </a:r>
            <a:r>
              <a:rPr lang="en-CA" dirty="0"/>
              <a:t>patient work-related information in Electronic medical </a:t>
            </a:r>
            <a:r>
              <a:rPr lang="en-CA" dirty="0" smtClean="0"/>
              <a:t>records </a:t>
            </a:r>
            <a:r>
              <a:rPr lang="en-CA" dirty="0" err="1"/>
              <a:t>eg</a:t>
            </a:r>
            <a:r>
              <a:rPr lang="en-CA" dirty="0"/>
              <a:t>. Health Care &amp; EMR user </a:t>
            </a:r>
            <a:r>
              <a:rPr lang="en-CA" dirty="0" smtClean="0"/>
              <a:t>conferences</a:t>
            </a:r>
          </a:p>
          <a:p>
            <a:r>
              <a:rPr lang="en-CA" dirty="0" smtClean="0"/>
              <a:t>Mtg. w. </a:t>
            </a:r>
            <a:r>
              <a:rPr lang="en-CA" dirty="0" err="1" smtClean="0"/>
              <a:t>OntarioMD</a:t>
            </a:r>
            <a:r>
              <a:rPr lang="en-CA" dirty="0" smtClean="0"/>
              <a:t>, possible </a:t>
            </a:r>
            <a:r>
              <a:rPr lang="en-CA" dirty="0" err="1" smtClean="0"/>
              <a:t>eConsulting</a:t>
            </a:r>
            <a:r>
              <a:rPr lang="en-CA" dirty="0" smtClean="0"/>
              <a:t> role for OHCOW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8128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951" y="104994"/>
            <a:ext cx="10515600" cy="1325563"/>
          </a:xfrm>
        </p:spPr>
        <p:txBody>
          <a:bodyPr/>
          <a:lstStyle/>
          <a:p>
            <a:r>
              <a:rPr lang="en-CA" dirty="0" smtClean="0"/>
              <a:t>Timelines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152523" y="1825625"/>
            <a:ext cx="2" cy="2232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evron 7"/>
          <p:cNvSpPr/>
          <p:nvPr/>
        </p:nvSpPr>
        <p:spPr>
          <a:xfrm>
            <a:off x="1152523" y="4192586"/>
            <a:ext cx="2052000" cy="1863063"/>
          </a:xfrm>
          <a:prstGeom prst="chevron">
            <a:avLst>
              <a:gd name="adj" fmla="val 49523"/>
            </a:avLst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3914773" y="4190849"/>
            <a:ext cx="2052000" cy="1864800"/>
          </a:xfrm>
          <a:prstGeom prst="chevron">
            <a:avLst>
              <a:gd name="adj" fmla="val 48570"/>
            </a:avLst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6677024" y="4190849"/>
            <a:ext cx="2052000" cy="1864800"/>
          </a:xfrm>
          <a:prstGeom prst="chevron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9439275" y="4190849"/>
            <a:ext cx="2052000" cy="1864800"/>
          </a:xfrm>
          <a:prstGeom prst="chevron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829050" y="1825625"/>
            <a:ext cx="0" cy="2232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48449" y="1825625"/>
            <a:ext cx="0" cy="2232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353551" y="1825625"/>
            <a:ext cx="0" cy="22320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29050" y="1825624"/>
            <a:ext cx="20329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Spring 2017</a:t>
            </a:r>
          </a:p>
          <a:p>
            <a:r>
              <a:rPr lang="en-CA" dirty="0" smtClean="0"/>
              <a:t>Working Groups meet &amp; plan</a:t>
            </a:r>
          </a:p>
          <a:p>
            <a:r>
              <a:rPr lang="en-CA" dirty="0" smtClean="0"/>
              <a:t>Short-term </a:t>
            </a:r>
            <a:r>
              <a:rPr lang="en-CA" dirty="0"/>
              <a:t>activities begin</a:t>
            </a:r>
          </a:p>
          <a:p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1162050" y="1825625"/>
            <a:ext cx="2042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Winter </a:t>
            </a:r>
            <a:r>
              <a:rPr lang="en-CA" dirty="0" smtClean="0"/>
              <a:t>2017</a:t>
            </a:r>
          </a:p>
          <a:p>
            <a:r>
              <a:rPr lang="en-CA" dirty="0" smtClean="0"/>
              <a:t>Working Groups</a:t>
            </a:r>
          </a:p>
          <a:p>
            <a:r>
              <a:rPr lang="en-CA" dirty="0" smtClean="0"/>
              <a:t>Created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6628132" y="1825624"/>
            <a:ext cx="2042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Summer 2017 </a:t>
            </a:r>
          </a:p>
          <a:p>
            <a:r>
              <a:rPr lang="en-CA" dirty="0"/>
              <a:t>Activities </a:t>
            </a:r>
            <a:r>
              <a:rPr lang="en-CA" dirty="0" smtClean="0"/>
              <a:t>develop and </a:t>
            </a:r>
            <a:r>
              <a:rPr lang="en-CA" dirty="0"/>
              <a:t>evolve</a:t>
            </a:r>
            <a:r>
              <a:rPr lang="en-CA" dirty="0" smtClean="0"/>
              <a:t>; Quarterly IT review 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9303388" y="1825623"/>
            <a:ext cx="205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Fall </a:t>
            </a:r>
            <a:r>
              <a:rPr lang="en-CA" dirty="0"/>
              <a:t>2017 </a:t>
            </a:r>
          </a:p>
          <a:p>
            <a:r>
              <a:rPr lang="en-CA" dirty="0" err="1" smtClean="0"/>
              <a:t>Occ-tober</a:t>
            </a:r>
            <a:r>
              <a:rPr lang="en-CA" dirty="0" smtClean="0"/>
              <a:t> “Check-up”</a:t>
            </a:r>
          </a:p>
          <a:p>
            <a:r>
              <a:rPr lang="en-CA" dirty="0" smtClean="0"/>
              <a:t>Review </a:t>
            </a:r>
            <a:r>
              <a:rPr lang="en-CA" dirty="0"/>
              <a:t>priorities for Year 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839788" y="1124162"/>
            <a:ext cx="1051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83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65100"/>
            <a:ext cx="9601201" cy="1325563"/>
          </a:xfrm>
          <a:solidFill>
            <a:schemeClr val="bg1">
              <a:alpha val="85000"/>
            </a:schemeClr>
          </a:solidFill>
        </p:spPr>
        <p:txBody>
          <a:bodyPr/>
          <a:lstStyle/>
          <a:p>
            <a:r>
              <a:rPr lang="en-CA" dirty="0" smtClean="0"/>
              <a:t>Let’s keep </a:t>
            </a:r>
            <a:r>
              <a:rPr lang="en-CA" dirty="0" err="1" smtClean="0"/>
              <a:t>Occ-omplishing</a:t>
            </a:r>
            <a:r>
              <a:rPr lang="en-CA" dirty="0" smtClean="0"/>
              <a:t> Together!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824" y="1233489"/>
            <a:ext cx="10086975" cy="4943474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ODAP has created energy and momentum to address large, complex, and poorly understood issues </a:t>
            </a:r>
          </a:p>
          <a:p>
            <a:r>
              <a:rPr lang="en-CA" dirty="0" smtClean="0"/>
              <a:t>Efforts &amp; success affected by many external and competing internal factors</a:t>
            </a:r>
          </a:p>
          <a:p>
            <a:r>
              <a:rPr lang="en-CA" dirty="0" smtClean="0"/>
              <a:t>Think of IT as Orchestra, Working Groups as Chamber Orchestras, but what we need is a Choir.</a:t>
            </a:r>
          </a:p>
          <a:p>
            <a:r>
              <a:rPr lang="en-CA" dirty="0" smtClean="0"/>
              <a:t>Partnerships Key – welcome to the ODAP Choir!</a:t>
            </a:r>
          </a:p>
          <a:p>
            <a:r>
              <a:rPr lang="en-CA" dirty="0"/>
              <a:t>Challenge to achieve functional reach amidst “noise”</a:t>
            </a:r>
          </a:p>
          <a:p>
            <a:r>
              <a:rPr lang="en-CA" dirty="0" smtClean="0"/>
              <a:t>Priorities </a:t>
            </a:r>
            <a:r>
              <a:rPr lang="en-CA" dirty="0"/>
              <a:t>and Activities </a:t>
            </a:r>
            <a:r>
              <a:rPr lang="en-CA" dirty="0" smtClean="0"/>
              <a:t>reviewed annually; Input &amp; ideas always welcome </a:t>
            </a:r>
            <a:r>
              <a:rPr lang="en-CA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CA" dirty="0" smtClean="0">
                <a:sym typeface="Wingdings" panose="05000000000000000000" pitchFamily="2" charset="2"/>
              </a:rPr>
              <a:t>Watch for </a:t>
            </a:r>
            <a:r>
              <a:rPr lang="en-CA" dirty="0" err="1" smtClean="0">
                <a:sym typeface="Wingdings" panose="05000000000000000000" pitchFamily="2" charset="2"/>
              </a:rPr>
              <a:t>Occ-tober</a:t>
            </a:r>
            <a:r>
              <a:rPr lang="en-CA" dirty="0" smtClean="0">
                <a:sym typeface="Wingdings" panose="05000000000000000000" pitchFamily="2" charset="2"/>
              </a:rPr>
              <a:t> Symposium on Oct. 27</a:t>
            </a:r>
            <a:r>
              <a:rPr lang="en-CA" baseline="30000" dirty="0" smtClean="0">
                <a:sym typeface="Wingdings" panose="05000000000000000000" pitchFamily="2" charset="2"/>
              </a:rPr>
              <a:t>th</a:t>
            </a:r>
            <a:r>
              <a:rPr lang="en-CA" dirty="0" smtClean="0">
                <a:sym typeface="Wingdings" panose="05000000000000000000" pitchFamily="2" charset="2"/>
              </a:rPr>
              <a:t> at CHSI</a:t>
            </a:r>
          </a:p>
          <a:p>
            <a:r>
              <a:rPr lang="en-CA" dirty="0" smtClean="0">
                <a:sym typeface="Wingdings" panose="05000000000000000000" pitchFamily="2" charset="2"/>
              </a:rPr>
              <a:t>Thanks for your interest and voice </a:t>
            </a:r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199" y="1047962"/>
            <a:ext cx="1051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8149" y="6281092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Occupational Health Clinics for Ontario Workers Inc. </a:t>
            </a:r>
          </a:p>
          <a:p>
            <a:r>
              <a:rPr lang="en-CA" sz="1200" dirty="0" smtClean="0">
                <a:solidFill>
                  <a:srgbClr val="FF0000"/>
                </a:solidFill>
              </a:rPr>
              <a:t>Prevention Through Intervention </a:t>
            </a:r>
            <a:endParaRPr lang="en-CA" sz="1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985837" y="1233489"/>
            <a:ext cx="1" cy="49323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6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hlinkClick r:id="rId2"/>
              </a:rPr>
              <a:t>Occ-tober</a:t>
            </a:r>
            <a:r>
              <a:rPr lang="en-CA" dirty="0" smtClean="0"/>
              <a:t>, Oct. 27</a:t>
            </a:r>
            <a:r>
              <a:rPr lang="en-CA" baseline="30000" dirty="0" smtClean="0"/>
              <a:t>th</a:t>
            </a:r>
            <a:r>
              <a:rPr lang="en-CA" dirty="0" smtClean="0"/>
              <a:t> @ CHSI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b="1" dirty="0"/>
              <a:t>Reach &amp; Impact:  Successful Strategies for Social Marketing</a:t>
            </a:r>
            <a:r>
              <a:rPr lang="en-CA" dirty="0"/>
              <a:t>, S. Rosa, PHO</a:t>
            </a:r>
          </a:p>
          <a:p>
            <a:r>
              <a:rPr lang="en-CA" b="1" dirty="0" smtClean="0"/>
              <a:t>Beyond </a:t>
            </a:r>
            <a:r>
              <a:rPr lang="en-CA" b="1" dirty="0"/>
              <a:t>the Burden: From Cancer Risk to Reduction</a:t>
            </a:r>
            <a:r>
              <a:rPr lang="en-CA" dirty="0"/>
              <a:t>, Dr. P. Demers, OCRC	</a:t>
            </a:r>
          </a:p>
          <a:p>
            <a:r>
              <a:rPr lang="en-CA" b="1" dirty="0" err="1" smtClean="0"/>
              <a:t>Occ</a:t>
            </a:r>
            <a:r>
              <a:rPr lang="en-CA" b="1" dirty="0" smtClean="0"/>
              <a:t> </a:t>
            </a:r>
            <a:r>
              <a:rPr lang="en-CA" b="1" dirty="0"/>
              <a:t>Disease Action Plan Update</a:t>
            </a:r>
            <a:r>
              <a:rPr lang="en-CA" dirty="0"/>
              <a:t> </a:t>
            </a:r>
          </a:p>
          <a:p>
            <a:r>
              <a:rPr lang="en-CA" b="1" dirty="0" smtClean="0"/>
              <a:t>Nano </a:t>
            </a:r>
            <a:r>
              <a:rPr lang="en-CA" b="1" dirty="0"/>
              <a:t>Assessment &amp; Exposure Prevention:  National &amp; International Perspectives, </a:t>
            </a:r>
            <a:r>
              <a:rPr lang="en-CA" dirty="0"/>
              <a:t>Dr. P. Rasmussen, Health Canada</a:t>
            </a:r>
            <a:r>
              <a:rPr lang="en-CA" b="1" dirty="0"/>
              <a:t> </a:t>
            </a:r>
            <a:endParaRPr lang="en-CA" dirty="0"/>
          </a:p>
          <a:p>
            <a:r>
              <a:rPr lang="en-CA" b="1" dirty="0" smtClean="0"/>
              <a:t>Getting </a:t>
            </a:r>
            <a:r>
              <a:rPr lang="en-CA" b="1" dirty="0"/>
              <a:t>the Lead Out: the Problem &amp; Challenges Continue, </a:t>
            </a:r>
            <a:r>
              <a:rPr lang="en-CA" dirty="0"/>
              <a:t>M. Tew, K. Hedges, </a:t>
            </a:r>
            <a:r>
              <a:rPr lang="en-CA" dirty="0" smtClean="0"/>
              <a:t>OHCOW</a:t>
            </a:r>
            <a:endParaRPr lang="en-CA" dirty="0"/>
          </a:p>
          <a:p>
            <a:r>
              <a:rPr lang="en-CA" b="1" dirty="0" smtClean="0"/>
              <a:t>Cluster </a:t>
            </a:r>
            <a:r>
              <a:rPr lang="en-CA" b="1" dirty="0"/>
              <a:t>Busting:  Challenges, Approaches &amp; Prevention </a:t>
            </a:r>
            <a:r>
              <a:rPr lang="en-CA" b="1" dirty="0" smtClean="0"/>
              <a:t>Opportunities</a:t>
            </a:r>
          </a:p>
          <a:p>
            <a:r>
              <a:rPr lang="en-CA" b="1" i="1" dirty="0" err="1" smtClean="0"/>
              <a:t>Occ-omplishments</a:t>
            </a:r>
            <a:r>
              <a:rPr lang="en-CA" b="1" i="1" dirty="0" smtClean="0"/>
              <a:t>:  </a:t>
            </a:r>
            <a:r>
              <a:rPr lang="en-CA" b="1" i="1" dirty="0" err="1" smtClean="0"/>
              <a:t>StressAssess</a:t>
            </a:r>
            <a:r>
              <a:rPr lang="en-CA" b="1" i="1" dirty="0" smtClean="0"/>
              <a:t>, Noise Tools, OELs, Blitz, </a:t>
            </a:r>
            <a:r>
              <a:rPr lang="en-CA" b="1" i="1" dirty="0" err="1" smtClean="0"/>
              <a:t>Ergocalculator</a:t>
            </a:r>
            <a:endParaRPr lang="en-CA" i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342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/>
        </p:nvSpPr>
        <p:spPr>
          <a:xfrm>
            <a:off x="1723707" y="205680"/>
            <a:ext cx="8744585" cy="461665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kern="1200">
                <a:solidFill>
                  <a:srgbClr val="377C29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b="1" dirty="0"/>
              <a:t>Occupational Disease Action </a:t>
            </a:r>
            <a:r>
              <a:rPr lang="en-GB" b="1" dirty="0" smtClean="0"/>
              <a:t>Plan: Objective and Current Status</a:t>
            </a:r>
            <a:endParaRPr lang="en-CA" b="1" dirty="0"/>
          </a:p>
        </p:txBody>
      </p:sp>
      <p:sp>
        <p:nvSpPr>
          <p:cNvPr id="3" name="Content Placeholder 1"/>
          <p:cNvSpPr>
            <a:spLocks noGrp="1"/>
          </p:cNvSpPr>
          <p:nvPr/>
        </p:nvSpPr>
        <p:spPr>
          <a:xfrm>
            <a:off x="1576647" y="862912"/>
            <a:ext cx="8481564" cy="5291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74320" marR="0" indent="-27432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269"/>
              </a:spcAft>
              <a:buClr>
                <a:srgbClr val="DE9C22"/>
              </a:buClr>
              <a:buSzPct val="100000"/>
              <a:buFontTx/>
              <a:buBlip>
                <a:blip r:embed="rId2"/>
              </a:buBlip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marR="0" indent="-182880" algn="l" defTabSz="914400" rtl="0" eaLnBrk="0" fontAlgn="base" latinLnBrk="0" hangingPunct="0">
              <a:lnSpc>
                <a:spcPct val="110000"/>
              </a:lnSpc>
              <a:spcBef>
                <a:spcPts val="200"/>
              </a:spcBef>
              <a:spcAft>
                <a:spcPts val="449"/>
              </a:spcAft>
              <a:buClr>
                <a:srgbClr val="439539"/>
              </a:buClr>
              <a:buSzTx/>
              <a:buFontTx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85216" marR="0" indent="-18288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69"/>
              </a:spcAft>
              <a:buClr>
                <a:schemeClr val="bg1">
                  <a:lumMod val="50000"/>
                </a:schemeClr>
              </a:buClr>
              <a:buSzPct val="75000"/>
              <a:buFont typeface="Arial"/>
              <a:buChar char="•"/>
              <a:tabLst/>
              <a:defRPr sz="1800" b="0" i="1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3816" marR="0" indent="-18288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Lucida Grande" charset="0"/>
              <a:buChar char="–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marR="0" indent="-182880" algn="l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Tx/>
              <a:buChar char="»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269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lnSpc>
                <a:spcPct val="100000"/>
              </a:lnSpc>
              <a:spcBef>
                <a:spcPts val="600"/>
              </a:spcBef>
              <a:buClr>
                <a:srgbClr val="DE9C22"/>
              </a:buClr>
              <a:buSzPct val="100000"/>
              <a:buNone/>
            </a:pPr>
            <a:r>
              <a:rPr lang="en-GB" sz="2000" b="1" dirty="0" smtClean="0"/>
              <a:t>Objective:</a:t>
            </a:r>
          </a:p>
          <a:p>
            <a:r>
              <a:rPr lang="en-GB" sz="2000" dirty="0"/>
              <a:t>T</a:t>
            </a:r>
            <a:r>
              <a:rPr lang="en-GB" sz="2000" dirty="0" smtClean="0"/>
              <a:t>o develop a system partner action </a:t>
            </a:r>
            <a:r>
              <a:rPr lang="en-GB" sz="2000" dirty="0"/>
              <a:t>plan aimed at reducing illnesses and fatalities associated with occupational diseases in Ontario </a:t>
            </a:r>
            <a:r>
              <a:rPr lang="en-GB" sz="2000" dirty="0" smtClean="0"/>
              <a:t>workplaces</a:t>
            </a:r>
            <a:endParaRPr lang="en-CA" sz="2000" dirty="0">
              <a:solidFill>
                <a:srgbClr val="000000"/>
              </a:solidFill>
            </a:endParaRPr>
          </a:p>
          <a:p>
            <a:r>
              <a:rPr lang="en-GB" sz="2000" dirty="0" smtClean="0">
                <a:solidFill>
                  <a:prstClr val="black"/>
                </a:solidFill>
              </a:rPr>
              <a:t>The </a:t>
            </a:r>
            <a:r>
              <a:rPr lang="en-CA" sz="2000" dirty="0" smtClean="0">
                <a:solidFill>
                  <a:prstClr val="black"/>
                </a:solidFill>
              </a:rPr>
              <a:t>priorities determined based on the </a:t>
            </a:r>
            <a:r>
              <a:rPr lang="en-CA" sz="2000" dirty="0">
                <a:solidFill>
                  <a:prstClr val="black"/>
                </a:solidFill>
              </a:rPr>
              <a:t>best available </a:t>
            </a:r>
            <a:r>
              <a:rPr lang="en-CA" sz="2000" dirty="0" smtClean="0">
                <a:solidFill>
                  <a:prstClr val="black"/>
                </a:solidFill>
              </a:rPr>
              <a:t>evidence (research and data sources), the current environment, and where the best opportunities exist to have an impact</a:t>
            </a:r>
          </a:p>
          <a:p>
            <a:r>
              <a:rPr lang="en-CA" sz="2000" dirty="0" smtClean="0">
                <a:solidFill>
                  <a:prstClr val="black"/>
                </a:solidFill>
              </a:rPr>
              <a:t>The Action Plan to build upon previous and ongoing work related to occupational disease and look for opportunities to address gaps in prevention.</a:t>
            </a:r>
          </a:p>
          <a:p>
            <a:endParaRPr lang="en-CA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CA" sz="2000" dirty="0" smtClean="0">
                <a:solidFill>
                  <a:prstClr val="black"/>
                </a:solidFill>
              </a:rPr>
              <a:t> </a:t>
            </a:r>
            <a:r>
              <a:rPr lang="en-GB" sz="2000" b="1" dirty="0" smtClean="0"/>
              <a:t>Current Status:</a:t>
            </a:r>
            <a:endParaRPr lang="en-CA" sz="2000" dirty="0" smtClean="0">
              <a:solidFill>
                <a:prstClr val="black"/>
              </a:solidFill>
            </a:endParaRPr>
          </a:p>
          <a:p>
            <a:pPr lvl="0"/>
            <a:r>
              <a:rPr lang="en-CA" sz="2000" dirty="0" smtClean="0">
                <a:solidFill>
                  <a:srgbClr val="000000"/>
                </a:solidFill>
              </a:rPr>
              <a:t>The Occupational Disease Action Plan was finalized in December and implementation began in Jan.</a:t>
            </a:r>
          </a:p>
          <a:p>
            <a:pPr lvl="0"/>
            <a:r>
              <a:rPr lang="en-CA" sz="2000" dirty="0" smtClean="0">
                <a:solidFill>
                  <a:srgbClr val="000000"/>
                </a:solidFill>
              </a:rPr>
              <a:t>Confirmed System Priority for 17/18 &amp; 18/19 </a:t>
            </a:r>
          </a:p>
          <a:p>
            <a:pPr lvl="0"/>
            <a:endParaRPr lang="en-CA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CA" sz="1600" b="1" dirty="0"/>
          </a:p>
        </p:txBody>
      </p:sp>
      <p:sp>
        <p:nvSpPr>
          <p:cNvPr id="4" name="Slide Number Placeholder 4"/>
          <p:cNvSpPr>
            <a:spLocks noGrp="1"/>
          </p:cNvSpPr>
          <p:nvPr/>
        </p:nvSpPr>
        <p:spPr>
          <a:xfrm>
            <a:off x="5817429" y="6315567"/>
            <a:ext cx="429443" cy="336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5089671-16D0-4755-BA4B-8101F2C79F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72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66925" y="171327"/>
            <a:ext cx="8481564" cy="830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Why an </a:t>
            </a:r>
            <a:r>
              <a:rPr lang="en-CA" dirty="0" err="1" smtClean="0"/>
              <a:t>Occ</a:t>
            </a:r>
            <a:r>
              <a:rPr lang="en-CA" dirty="0" smtClean="0"/>
              <a:t> Disease Action Plan?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55976" y="6366530"/>
            <a:ext cx="429443" cy="336753"/>
          </a:xfrm>
        </p:spPr>
        <p:txBody>
          <a:bodyPr/>
          <a:lstStyle/>
          <a:p>
            <a:pPr>
              <a:defRPr/>
            </a:pPr>
            <a:fld id="{55089671-16D0-4755-BA4B-8101F2C79F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1960107" y="1383941"/>
            <a:ext cx="821724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74320" lvl="0" indent="-274320" defTabSz="914400" eaLnBrk="0" fontAlgn="base" hangingPunct="0">
              <a:spcBef>
                <a:spcPts val="600"/>
              </a:spcBef>
              <a:spcAft>
                <a:spcPts val="300"/>
              </a:spcAft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2000" dirty="0" smtClean="0">
                <a:solidFill>
                  <a:prstClr val="black"/>
                </a:solidFill>
              </a:rPr>
              <a:t>In </a:t>
            </a:r>
            <a:r>
              <a:rPr lang="en-CA" sz="2000" dirty="0">
                <a:solidFill>
                  <a:prstClr val="black"/>
                </a:solidFill>
              </a:rPr>
              <a:t>2015, there were 154 occupational disease deaths in Ontario, compared to 72 traumatic </a:t>
            </a:r>
            <a:r>
              <a:rPr lang="en-CA" sz="2000" dirty="0" smtClean="0">
                <a:solidFill>
                  <a:prstClr val="black"/>
                </a:solidFill>
              </a:rPr>
              <a:t>fatalities (Day </a:t>
            </a:r>
            <a:r>
              <a:rPr lang="en-CA" sz="2000" dirty="0">
                <a:solidFill>
                  <a:prstClr val="black"/>
                </a:solidFill>
              </a:rPr>
              <a:t>of Mourning </a:t>
            </a:r>
            <a:r>
              <a:rPr lang="en-CA" sz="2000" dirty="0" smtClean="0">
                <a:solidFill>
                  <a:prstClr val="black"/>
                </a:solidFill>
              </a:rPr>
              <a:t>Fatalities Report).</a:t>
            </a:r>
          </a:p>
          <a:p>
            <a:pPr marL="274320" lvl="0" indent="-274320" defTabSz="914400" eaLnBrk="0" fontAlgn="base" hangingPunct="0">
              <a:spcBef>
                <a:spcPts val="600"/>
              </a:spcBef>
              <a:spcAft>
                <a:spcPts val="300"/>
              </a:spcAft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2000" dirty="0" smtClean="0">
                <a:solidFill>
                  <a:prstClr val="black"/>
                </a:solidFill>
              </a:rPr>
              <a:t>Occupational disease fatalities have outnumbered traumatic fatalities in each of the past ten years, and have increased each year since 2012, while traumatic fatalities have decreased. </a:t>
            </a:r>
          </a:p>
          <a:p>
            <a:pPr marL="274320" indent="-274320" eaLnBrk="0" fontAlgn="base" hangingPunct="0">
              <a:spcBef>
                <a:spcPts val="600"/>
              </a:spcBef>
              <a:spcAft>
                <a:spcPts val="300"/>
              </a:spcAft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2000" dirty="0">
                <a:solidFill>
                  <a:prstClr val="black"/>
                </a:solidFill>
              </a:rPr>
              <a:t>Leading diseases resulting in deaths: Mesothelioma (34.5%), Lung Cancer (28.5</a:t>
            </a:r>
            <a:r>
              <a:rPr lang="en-CA" sz="2000" dirty="0" smtClean="0">
                <a:solidFill>
                  <a:prstClr val="black"/>
                </a:solidFill>
              </a:rPr>
              <a:t>%)</a:t>
            </a:r>
          </a:p>
          <a:p>
            <a:pPr marL="274320" lvl="0" indent="-274320" eaLnBrk="0" fontAlgn="base" hangingPunct="0">
              <a:spcBef>
                <a:spcPts val="600"/>
              </a:spcBef>
              <a:spcAft>
                <a:spcPts val="300"/>
              </a:spcAft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2000" dirty="0">
                <a:solidFill>
                  <a:prstClr val="black"/>
                </a:solidFill>
              </a:rPr>
              <a:t>Between 2006-2015 (WSIB Sch.1): </a:t>
            </a:r>
            <a:endParaRPr lang="en-CA" sz="2000" i="1" dirty="0">
              <a:solidFill>
                <a:prstClr val="black"/>
              </a:solidFill>
            </a:endParaRPr>
          </a:p>
          <a:p>
            <a:pPr marL="585216" lvl="2" indent="-182880" eaLnBrk="0" fontAlgn="base" hangingPunct="0">
              <a:spcAft>
                <a:spcPts val="269"/>
              </a:spcAft>
              <a:buClr>
                <a:prstClr val="white">
                  <a:lumMod val="50000"/>
                </a:prstClr>
              </a:buClr>
              <a:buSzPct val="75000"/>
              <a:buFont typeface="Arial"/>
              <a:buChar char="•"/>
            </a:pPr>
            <a:r>
              <a:rPr lang="en-CA" sz="2000" dirty="0"/>
              <a:t>~125,000 occupational disease claims allowed, &gt;$950M in benefit costs </a:t>
            </a:r>
          </a:p>
          <a:p>
            <a:pPr marL="585216" lvl="2" indent="-182880" eaLnBrk="0" fontAlgn="base" hangingPunct="0">
              <a:spcAft>
                <a:spcPts val="269"/>
              </a:spcAft>
              <a:buClr>
                <a:prstClr val="white">
                  <a:lumMod val="50000"/>
                </a:prstClr>
              </a:buClr>
              <a:buSzPct val="75000"/>
              <a:buFont typeface="Arial"/>
              <a:buChar char="•"/>
            </a:pPr>
            <a:r>
              <a:rPr lang="en-CA" sz="2000" dirty="0">
                <a:solidFill>
                  <a:prstClr val="black"/>
                </a:solidFill>
              </a:rPr>
              <a:t>Long latency 3% claims, but &gt;60% costs</a:t>
            </a:r>
          </a:p>
          <a:p>
            <a:pPr marL="585216" lvl="2" indent="-182880" eaLnBrk="0" fontAlgn="base" hangingPunct="0">
              <a:spcAft>
                <a:spcPts val="269"/>
              </a:spcAft>
              <a:buClr>
                <a:prstClr val="white">
                  <a:lumMod val="50000"/>
                </a:prstClr>
              </a:buClr>
              <a:buSzPct val="75000"/>
              <a:buFont typeface="Arial"/>
              <a:buChar char="•"/>
            </a:pPr>
            <a:r>
              <a:rPr lang="en-CA" sz="2000" dirty="0">
                <a:solidFill>
                  <a:prstClr val="black"/>
                </a:solidFill>
              </a:rPr>
              <a:t>NIHL 23% of all claims </a:t>
            </a:r>
          </a:p>
          <a:p>
            <a:pPr marL="274320" indent="-274320" eaLnBrk="0" fontAlgn="base" hangingPunct="0">
              <a:spcBef>
                <a:spcPts val="600"/>
              </a:spcBef>
              <a:spcAft>
                <a:spcPts val="300"/>
              </a:spcAft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2000" dirty="0" smtClean="0">
                <a:solidFill>
                  <a:prstClr val="black"/>
                </a:solidFill>
              </a:rPr>
              <a:t>All significantly lagging indicators, plus many, many deaths and illnesses unrecognized, unreported and/or not allowed</a:t>
            </a:r>
          </a:p>
          <a:p>
            <a:pPr marL="585216" lvl="2" indent="-182880" eaLnBrk="0" fontAlgn="base" hangingPunct="0">
              <a:spcAft>
                <a:spcPts val="269"/>
              </a:spcAft>
              <a:buClr>
                <a:prstClr val="white">
                  <a:lumMod val="50000"/>
                </a:prstClr>
              </a:buClr>
              <a:buSzPct val="75000"/>
              <a:buFont typeface="Arial"/>
              <a:buChar char="•"/>
            </a:pPr>
            <a:endParaRPr lang="en-CA" dirty="0" smtClean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1878388" y="5982097"/>
            <a:ext cx="82172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DE9C22"/>
              </a:buClr>
              <a:buSzPct val="100000"/>
              <a:buFont typeface="Lucida Grande" charset="0"/>
              <a:buNone/>
              <a:tabLst/>
            </a:pPr>
            <a:r>
              <a:rPr kumimoji="0" lang="en-CA" sz="12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ＭＳ Ｐゴシック" charset="0"/>
                <a:cs typeface="ＭＳ Ｐゴシック" charset="0"/>
              </a:rPr>
              <a:t>*Sources:</a:t>
            </a:r>
            <a:r>
              <a:rPr kumimoji="0" lang="en-CA" sz="1200" b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ea typeface="ＭＳ Ｐゴシック" charset="0"/>
                <a:cs typeface="ＭＳ Ｐゴシック" charset="0"/>
              </a:rPr>
              <a:t> WSIB, By the Numbers, 2015</a:t>
            </a:r>
            <a:endParaRPr kumimoji="0" lang="en-CA" sz="1200" b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8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732111" y="144545"/>
            <a:ext cx="9719989" cy="4616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200" b="1" dirty="0" smtClean="0"/>
              <a:t>Meeting of Occupational Disease Research/Data Experts</a:t>
            </a:r>
            <a:endParaRPr lang="en-CA" sz="3200" b="1" dirty="0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019676" y="6430030"/>
            <a:ext cx="429443" cy="336753"/>
          </a:xfrm>
        </p:spPr>
        <p:txBody>
          <a:bodyPr/>
          <a:lstStyle/>
          <a:p>
            <a:pPr>
              <a:defRPr/>
            </a:pPr>
            <a:fld id="{55089671-16D0-4755-BA4B-8101F2C79F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8611" y="876686"/>
            <a:ext cx="8306938" cy="2854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defTabSz="914400" eaLnBrk="0" fontAlgn="base" hangingPunct="0">
              <a:spcBef>
                <a:spcPts val="600"/>
              </a:spcBef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1650" b="1" kern="0" dirty="0" smtClean="0">
                <a:ea typeface="ＭＳ Ｐゴシック" charset="0"/>
                <a:cs typeface="ＭＳ Ｐゴシック" charset="0"/>
              </a:rPr>
              <a:t>Purpose: </a:t>
            </a:r>
            <a:r>
              <a:rPr lang="en-US" sz="1650" b="1" kern="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650" kern="0" dirty="0" smtClean="0">
                <a:ea typeface="ＭＳ Ｐゴシック" charset="0"/>
                <a:cs typeface="ＭＳ Ｐゴシック" charset="0"/>
              </a:rPr>
              <a:t>To recommend where prevention efforts should be focused based on severity and prevalence research.</a:t>
            </a:r>
          </a:p>
          <a:p>
            <a:pPr marL="274320" lvl="0" indent="-274320" defTabSz="914400" eaLnBrk="0" fontAlgn="base" hangingPunct="0">
              <a:spcBef>
                <a:spcPts val="600"/>
              </a:spcBef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CA" sz="1650" b="1" kern="0" dirty="0" smtClean="0">
                <a:ea typeface="ＭＳ Ｐゴシック" charset="0"/>
                <a:cs typeface="ＭＳ Ｐゴシック" charset="0"/>
              </a:rPr>
              <a:t>Research/Data Attendees:  </a:t>
            </a:r>
            <a:r>
              <a:rPr lang="en-CA" sz="1650" kern="0" dirty="0" smtClean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Centre for Research </a:t>
            </a:r>
            <a:r>
              <a:rPr lang="en-CA" sz="1650" kern="0" dirty="0" smtClean="0">
                <a:ea typeface="ＭＳ Ｐゴシック" charset="0"/>
                <a:cs typeface="ＭＳ Ｐゴシック" charset="0"/>
              </a:rPr>
              <a:t>Expertise in Occ. </a:t>
            </a:r>
            <a:r>
              <a:rPr lang="en-CA" sz="1650" kern="0" dirty="0" smtClean="0">
                <a:solidFill>
                  <a:prstClr val="black"/>
                </a:solidFill>
                <a:ea typeface="ＭＳ Ｐゴシック" charset="0"/>
                <a:cs typeface="ＭＳ Ｐゴシック" charset="0"/>
              </a:rPr>
              <a:t>Disease; Occ. Cancer Research Centre; Institute for Work and Health;  Centre for Research in Occ. Health &amp; Safety;  Public Health Ontario;  Workplace Safety &amp; Insurance Board</a:t>
            </a:r>
          </a:p>
          <a:p>
            <a:pPr marL="274320" lvl="0" indent="-274320" defTabSz="914400" eaLnBrk="0" fontAlgn="base" hangingPunct="0">
              <a:spcBef>
                <a:spcPts val="600"/>
              </a:spcBef>
              <a:buClr>
                <a:srgbClr val="DE9C22"/>
              </a:buClr>
              <a:buSzPct val="100000"/>
              <a:buBlip>
                <a:blip r:embed="rId2"/>
              </a:buBlip>
            </a:pPr>
            <a:r>
              <a:rPr lang="en-US" sz="1650" kern="0" dirty="0" smtClean="0">
                <a:ea typeface="ＭＳ Ｐゴシック" charset="0"/>
              </a:rPr>
              <a:t>Based </a:t>
            </a:r>
            <a:r>
              <a:rPr lang="en-US" sz="1650" kern="0" dirty="0">
                <a:ea typeface="ＭＳ Ｐゴシック" charset="0"/>
              </a:rPr>
              <a:t>on the available data and evidence, the research experts recommended:</a:t>
            </a:r>
            <a:endParaRPr lang="en-US" sz="1650" dirty="0"/>
          </a:p>
          <a:p>
            <a:pPr marL="742950" lvl="1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US" sz="1650" kern="0" dirty="0">
                <a:ea typeface="ＭＳ Ｐゴシック" charset="0"/>
                <a:cs typeface="ＭＳ Ｐゴシック" charset="0"/>
              </a:rPr>
              <a:t>Focusing on occupational exposures that lead to diseases vs. the diseases alone;</a:t>
            </a:r>
          </a:p>
          <a:p>
            <a:pPr marL="742950" lvl="1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US" sz="1650" kern="0" dirty="0">
                <a:ea typeface="ＭＳ Ｐゴシック" charset="0"/>
                <a:cs typeface="ＭＳ Ｐゴシック" charset="0"/>
              </a:rPr>
              <a:t>Ensuring new and emerging risks are included in the list of priorities </a:t>
            </a:r>
          </a:p>
          <a:p>
            <a:pPr marL="742950" lvl="1" indent="-285750">
              <a:spcAft>
                <a:spcPts val="0"/>
              </a:spcAft>
              <a:buFont typeface="Arial" pitchFamily="34" charset="0"/>
              <a:buChar char="•"/>
            </a:pPr>
            <a:r>
              <a:rPr lang="en-US" sz="1650" kern="0" dirty="0">
                <a:ea typeface="ＭＳ Ｐゴシック" charset="0"/>
                <a:cs typeface="ＭＳ Ｐゴシック" charset="0"/>
              </a:rPr>
              <a:t>Strengthening surveillance systems to inform prevention efforts. </a:t>
            </a:r>
            <a:endParaRPr lang="en-CA" sz="1650" kern="0" dirty="0">
              <a:ea typeface="ＭＳ Ｐゴシック" charset="0"/>
              <a:cs typeface="ＭＳ Ｐゴシック" charset="0"/>
            </a:endParaRPr>
          </a:p>
          <a:p>
            <a:pPr marL="274320" lvl="0" indent="-274320" defTabSz="914400" eaLnBrk="0" fontAlgn="base" hangingPunct="0">
              <a:spcBef>
                <a:spcPts val="600"/>
              </a:spcBef>
              <a:buClr>
                <a:srgbClr val="DE9C22"/>
              </a:buClr>
              <a:buSzPct val="100000"/>
              <a:buBlip>
                <a:blip r:embed="rId2"/>
              </a:buBlip>
            </a:pPr>
            <a:endParaRPr lang="en-CA" sz="1600" kern="0" dirty="0">
              <a:solidFill>
                <a:prstClr val="black"/>
              </a:solidFill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39486"/>
              </p:ext>
            </p:extLst>
          </p:nvPr>
        </p:nvGraphicFramePr>
        <p:xfrm>
          <a:off x="2190927" y="3731314"/>
          <a:ext cx="8054622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4717"/>
                <a:gridCol w="4119905"/>
              </a:tblGrid>
              <a:tr h="333452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Occupational Diseases </a:t>
                      </a:r>
                      <a:endParaRPr lang="en-CA" sz="16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Occupational Exposures</a:t>
                      </a:r>
                      <a:endParaRPr lang="en-CA" sz="16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35674">
                <a:tc>
                  <a:txBody>
                    <a:bodyPr/>
                    <a:lstStyle/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Skin disease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Respiratory disease (asthma)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 induced hearing loss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Cancer 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Infectious diseases 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Hand-arm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vibration syndrome (HAVS)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other vibration related diseases 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Diesel engine exhaust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Allergens/irritants-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Skin and Lung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Asbestos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Shift work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Organic solvents</a:t>
                      </a:r>
                      <a:endParaRPr lang="en-CA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Solar ultraviolet radiation</a:t>
                      </a:r>
                    </a:p>
                    <a:p>
                      <a:pPr marL="342900" lvl="0" indent="-342900" algn="l" defTabSz="4572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Silica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76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 Group	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152672"/>
              </p:ext>
            </p:extLst>
          </p:nvPr>
        </p:nvGraphicFramePr>
        <p:xfrm>
          <a:off x="1676400" y="1308100"/>
          <a:ext cx="7404100" cy="4754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4100"/>
              </a:tblGrid>
              <a:tr h="372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OHCOW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Infrastructure Health and Safety Association (IHSA)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Workplace Safety North (WSN)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Workers Health and Safety Centre (WHSC)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Workplace Safety and Prevention Services (WSPS) 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Public Services Health and Safety Association (PSHSA)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Workplace Safety and Insurance Board (WSIB)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03220" algn="r"/>
                        </a:tabLst>
                      </a:pPr>
                      <a:r>
                        <a:rPr lang="en-GB" sz="1600" baseline="0">
                          <a:effectLst/>
                        </a:rPr>
                        <a:t>Institute for Work and Health (IWH) 	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Centre for Research Expertise in Occupational Disease (CRE-OD)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Occupational Cancer Research Centre (OCRC)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Public Health Ontario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Ministry of Health and Long Term Care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aseline="0">
                          <a:effectLst/>
                        </a:rPr>
                        <a:t>Ontario Lung Association (OLA)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aseline="0">
                          <a:effectLst/>
                        </a:rPr>
                        <a:t>MOL, Operations Division (Occupational Health and Safety Branch, OHSB)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7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aseline="0">
                          <a:effectLst/>
                        </a:rPr>
                        <a:t>MOL, Policy Division (Health and Safety Policy Branch, HSPB)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aseline="0">
                          <a:effectLst/>
                        </a:rPr>
                        <a:t>MOL, Communications and Marketing Division (CMD)</a:t>
                      </a:r>
                      <a:endParaRPr lang="en-CA" sz="1600" baseline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4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aseline="0" dirty="0">
                          <a:effectLst/>
                        </a:rPr>
                        <a:t>MOL, Prevention Division </a:t>
                      </a:r>
                      <a:endParaRPr lang="en-CA" sz="1600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5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</a:pP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onsensus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there is a general lack of awareness among the health and safety system and workplace parties when it comes to occupational disease issues that needs to be addressed.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</a:pP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greed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prioritize (through ranking) exposures that result in occupational disease in cases where: high volumes of workers are exposed; short-term outcomes are attainable/measurable ; and capacity and opportunity exists for intervention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</a:pP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onsensus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C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new collaborative initiatives, and not 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lose site of emerging exposures (e.g. nanotechnology), particularly where knowledge exchange and research may not yet be fully developed.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896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024306"/>
              </p:ext>
            </p:extLst>
          </p:nvPr>
        </p:nvGraphicFramePr>
        <p:xfrm>
          <a:off x="2068639" y="1078180"/>
          <a:ext cx="8135337" cy="448254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985958"/>
                <a:gridCol w="2244627"/>
                <a:gridCol w="1864322"/>
                <a:gridCol w="1520215"/>
                <a:gridCol w="1520215"/>
              </a:tblGrid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Rank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Exposure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Total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Need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Impact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1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Noise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45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30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2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Allergens/Irritants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48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54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3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Diesel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700" dirty="0" smtClean="0">
                          <a:effectLst/>
                        </a:rPr>
                        <a:t> 50</a:t>
                      </a:r>
                      <a:r>
                        <a:rPr lang="fr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700" dirty="0" smtClean="0">
                          <a:effectLst/>
                        </a:rPr>
                        <a:t>55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4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Asbestos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59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68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5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Silica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75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79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6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Solar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87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71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9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7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O. Solvents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95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93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8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Heat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 </a:t>
                      </a:r>
                      <a:r>
                        <a:rPr lang="en-CA" sz="1700" dirty="0" smtClean="0">
                          <a:effectLst/>
                        </a:rPr>
                        <a:t>99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91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9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Shift Work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91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106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10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Nanotechnology</a:t>
                      </a:r>
                      <a:endParaRPr lang="en-CA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104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111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11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Radiation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 </a:t>
                      </a:r>
                      <a:r>
                        <a:rPr lang="en-CA" sz="1700" dirty="0" smtClean="0">
                          <a:effectLst/>
                        </a:rPr>
                        <a:t>124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 </a:t>
                      </a:r>
                      <a:r>
                        <a:rPr lang="en-CA" sz="1700" dirty="0" smtClean="0">
                          <a:effectLst/>
                        </a:rPr>
                        <a:t>126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12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CA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CA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>
                          <a:effectLst/>
                        </a:rPr>
                        <a:t> </a:t>
                      </a:r>
                      <a:r>
                        <a:rPr lang="en-CA" sz="1700" dirty="0" smtClean="0">
                          <a:effectLst/>
                        </a:rPr>
                        <a:t>137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700" dirty="0" smtClean="0">
                          <a:effectLst/>
                        </a:rPr>
                        <a:t> 130</a:t>
                      </a:r>
                      <a:r>
                        <a:rPr lang="en-CA" sz="1700" dirty="0">
                          <a:effectLst/>
                        </a:rPr>
                        <a:t> </a:t>
                      </a:r>
                      <a:endParaRPr lang="en-CA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089671-16D0-4755-BA4B-8101F2C79F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68637" y="370952"/>
            <a:ext cx="8481564" cy="461665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Priority Ranking: Overall Ranking (total scores)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6480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ODAP Priorities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600" dirty="0" smtClean="0"/>
              <a:t>General Occupational Disease Awareness</a:t>
            </a:r>
          </a:p>
          <a:p>
            <a:r>
              <a:rPr lang="en-CA" sz="3600" dirty="0" smtClean="0"/>
              <a:t>Noise</a:t>
            </a:r>
          </a:p>
          <a:p>
            <a:r>
              <a:rPr lang="en-CA" sz="3600" dirty="0" smtClean="0"/>
              <a:t>Allergens &amp; Irritants (both skin &amp; lung)</a:t>
            </a:r>
          </a:p>
          <a:p>
            <a:r>
              <a:rPr lang="en-CA" sz="3600" dirty="0" smtClean="0"/>
              <a:t>Diesel Exhaust Emissions</a:t>
            </a:r>
          </a:p>
          <a:p>
            <a:r>
              <a:rPr lang="en-CA" sz="3600" dirty="0" smtClean="0"/>
              <a:t>Emerging Issues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3232043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 &amp;quot;&quot;/&gt;&lt;property id=&quot;20307&quot; value=&quot;260&quot;/&gt;&lt;/object&gt;&lt;object type=&quot;3&quot; unique_id=&quot;10006&quot;&gt;&lt;property id=&quot;20148&quot; value=&quot;5&quot;/&gt;&lt;property id=&quot;20300&quot; value=&quot;Slide 4 - &amp;quot;Analysis&amp;quot;&quot;/&gt;&lt;property id=&quot;20307&quot; value=&quot;257&quot;/&gt;&lt;/object&gt;&lt;object type=&quot;3&quot; unique_id=&quot;10007&quot;&gt;&lt;property id=&quot;20148&quot; value=&quot;5&quot;/&gt;&lt;property id=&quot;20300&quot; value=&quot;Slide 5 - &amp;quot;Our Services 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Timelines&amp;quot;&quot;/&gt;&lt;property id=&quot;20307&quot; value=&quot;259&quot;/&gt;&lt;/object&gt;&lt;object type=&quot;3&quot; unique_id=&quot;10058&quot;&gt;&lt;property id=&quot;20148&quot; value=&quot;5&quot;/&gt;&lt;property id=&quot;20300&quot; value=&quot;Slide 3 - &amp;quot;Resource Comparison Model &amp;quot;&quot;/&gt;&lt;property id=&quot;20307&quot; value=&quot;262&quot;/&gt;&lt;/object&gt;&lt;object type=&quot;3&quot; unique_id=&quot;10067&quot;&gt;&lt;property id=&quot;20148&quot; value=&quot;5&quot;/&gt;&lt;property id=&quot;20300&quot; value=&quot;Slide 7 - &amp;quot;Conclusion 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7368</TotalTime>
  <Words>1870</Words>
  <Application>Microsoft Office PowerPoint</Application>
  <PresentationFormat>Widescreen</PresentationFormat>
  <Paragraphs>271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ＭＳ Ｐゴシック</vt:lpstr>
      <vt:lpstr>Arial</vt:lpstr>
      <vt:lpstr>Calibri</vt:lpstr>
      <vt:lpstr>Calibri Light</vt:lpstr>
      <vt:lpstr>Lucida Grande</vt:lpstr>
      <vt:lpstr>Times New Roman</vt:lpstr>
      <vt:lpstr>Wingdings</vt:lpstr>
      <vt:lpstr>Office Theme</vt:lpstr>
      <vt:lpstr>PowerPoint Presentation</vt:lpstr>
      <vt:lpstr>Introduction </vt:lpstr>
      <vt:lpstr>PowerPoint Presentation</vt:lpstr>
      <vt:lpstr>PowerPoint Presentation</vt:lpstr>
      <vt:lpstr>PowerPoint Presentation</vt:lpstr>
      <vt:lpstr>Reference Group </vt:lpstr>
      <vt:lpstr>Reference Group</vt:lpstr>
      <vt:lpstr>Priority Ranking: Overall Ranking (total scores)</vt:lpstr>
      <vt:lpstr>ODAP Priorities</vt:lpstr>
      <vt:lpstr>ODAP: Intelligence &amp; Decision Support</vt:lpstr>
      <vt:lpstr>ODAP:  Research &amp; Data Management</vt:lpstr>
      <vt:lpstr>ODAP:  Awareness  </vt:lpstr>
      <vt:lpstr>ODAP:  Advisory &amp; Support Services</vt:lpstr>
      <vt:lpstr>ODAP:  Education and Training </vt:lpstr>
      <vt:lpstr>ODAP:  Education &amp; Training cont’d</vt:lpstr>
      <vt:lpstr>ODAP:  Enforcement, Legislation &amp; Programs</vt:lpstr>
      <vt:lpstr>ODAP:  Implementation Structure</vt:lpstr>
      <vt:lpstr>ODAP WG:  Noise</vt:lpstr>
      <vt:lpstr>ODAP WG:  Diesel</vt:lpstr>
      <vt:lpstr>ODAP WG:  Allergens &amp; Irritants</vt:lpstr>
      <vt:lpstr>ODAP WG:  Data &amp; Intelligence</vt:lpstr>
      <vt:lpstr>ODAP WG:  Electronic Medical Records</vt:lpstr>
      <vt:lpstr>Timelines</vt:lpstr>
      <vt:lpstr>Let’s keep Occ-omplishing Together!</vt:lpstr>
      <vt:lpstr>Occ-tober, Oct. 27th @ CHSI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O'Neill</dc:creator>
  <cp:lastModifiedBy>Valerie Wolfe</cp:lastModifiedBy>
  <cp:revision>78</cp:revision>
  <cp:lastPrinted>2017-07-07T22:13:29Z</cp:lastPrinted>
  <dcterms:created xsi:type="dcterms:W3CDTF">2016-04-07T18:24:51Z</dcterms:created>
  <dcterms:modified xsi:type="dcterms:W3CDTF">2017-09-21T21:48:03Z</dcterms:modified>
</cp:coreProperties>
</file>