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7"/>
  </p:notesMasterIdLst>
  <p:handoutMasterIdLst>
    <p:handoutMasterId r:id="rId28"/>
  </p:handoutMasterIdLst>
  <p:sldIdLst>
    <p:sldId id="814" r:id="rId5"/>
    <p:sldId id="860" r:id="rId6"/>
    <p:sldId id="794" r:id="rId7"/>
    <p:sldId id="795" r:id="rId8"/>
    <p:sldId id="855" r:id="rId9"/>
    <p:sldId id="859" r:id="rId10"/>
    <p:sldId id="836" r:id="rId11"/>
    <p:sldId id="837" r:id="rId12"/>
    <p:sldId id="838" r:id="rId13"/>
    <p:sldId id="839" r:id="rId14"/>
    <p:sldId id="840" r:id="rId15"/>
    <p:sldId id="841" r:id="rId16"/>
    <p:sldId id="863" r:id="rId17"/>
    <p:sldId id="865" r:id="rId18"/>
    <p:sldId id="628" r:id="rId19"/>
    <p:sldId id="629" r:id="rId20"/>
    <p:sldId id="2391" r:id="rId21"/>
    <p:sldId id="861" r:id="rId22"/>
    <p:sldId id="2392" r:id="rId23"/>
    <p:sldId id="297" r:id="rId24"/>
    <p:sldId id="2389" r:id="rId25"/>
    <p:sldId id="2236"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76662" autoAdjust="0"/>
  </p:normalViewPr>
  <p:slideViewPr>
    <p:cSldViewPr snapToGrid="0">
      <p:cViewPr varScale="1">
        <p:scale>
          <a:sx n="41" d="100"/>
          <a:sy n="41" d="100"/>
        </p:scale>
        <p:origin x="970" y="43"/>
      </p:cViewPr>
      <p:guideLst>
        <p:guide orient="horz" pos="2184"/>
        <p:guide pos="2904"/>
      </p:guideLst>
    </p:cSldViewPr>
  </p:slideViewPr>
  <p:outlineViewPr>
    <p:cViewPr>
      <p:scale>
        <a:sx n="33" d="100"/>
        <a:sy n="33" d="100"/>
      </p:scale>
      <p:origin x="0" y="-1901"/>
    </p:cViewPr>
  </p:outlineViewPr>
  <p:notesTextViewPr>
    <p:cViewPr>
      <p:scale>
        <a:sx n="3" d="2"/>
        <a:sy n="3" d="2"/>
      </p:scale>
      <p:origin x="0" y="0"/>
    </p:cViewPr>
  </p:notesTextViewPr>
  <p:sorterViewPr>
    <p:cViewPr varScale="1">
      <p:scale>
        <a:sx n="100" d="100"/>
        <a:sy n="100" d="100"/>
      </p:scale>
      <p:origin x="0" y="-686"/>
    </p:cViewPr>
  </p:sorterViewPr>
  <p:notesViewPr>
    <p:cSldViewPr snapToGrid="0">
      <p:cViewPr varScale="1">
        <p:scale>
          <a:sx n="56" d="100"/>
          <a:sy n="56" d="100"/>
        </p:scale>
        <p:origin x="3197"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618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44F9B59-E9F3-41CB-9E7F-536A10BD34F3}" type="datetimeFigureOut">
              <a:rPr lang="en-CA" smtClean="0"/>
              <a:t>13/02/2020</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677923A-D791-49CF-BC64-165793ABF6EA}" type="slidenum">
              <a:rPr lang="en-CA" smtClean="0"/>
              <a:t>‹#›</a:t>
            </a:fld>
            <a:endParaRPr lang="en-CA"/>
          </a:p>
        </p:txBody>
      </p:sp>
    </p:spTree>
    <p:extLst>
      <p:ext uri="{BB962C8B-B14F-4D97-AF65-F5344CB8AC3E}">
        <p14:creationId xmlns:p14="http://schemas.microsoft.com/office/powerpoint/2010/main" val="2005570776"/>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77923A-D791-49CF-BC64-165793ABF6EA}" type="slidenum">
              <a:rPr lang="en-CA" smtClean="0"/>
              <a:t>1</a:t>
            </a:fld>
            <a:endParaRPr lang="en-CA"/>
          </a:p>
        </p:txBody>
      </p:sp>
    </p:spTree>
    <p:extLst>
      <p:ext uri="{BB962C8B-B14F-4D97-AF65-F5344CB8AC3E}">
        <p14:creationId xmlns:p14="http://schemas.microsoft.com/office/powerpoint/2010/main" val="9431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sz="1200" b="1" u="sng" dirty="0"/>
              <a:t>Say/Explain:</a:t>
            </a:r>
          </a:p>
          <a:p>
            <a:r>
              <a:rPr lang="en-CA" sz="1200" b="0" u="sng" dirty="0"/>
              <a:t>Prescribed rating schedule</a:t>
            </a:r>
            <a:r>
              <a:rPr lang="en-CA" sz="1200" b="0" u="none" dirty="0"/>
              <a:t> = AMA Guide, 3</a:t>
            </a:r>
            <a:r>
              <a:rPr lang="en-CA" sz="1200" b="0" u="none" baseline="30000" dirty="0"/>
              <a:t>rd</a:t>
            </a:r>
            <a:r>
              <a:rPr lang="en-CA" sz="1200" b="0" u="none" dirty="0"/>
              <a:t> edition</a:t>
            </a:r>
            <a:endParaRPr lang="en-CA" sz="1200" b="0" u="sng" dirty="0"/>
          </a:p>
        </p:txBody>
      </p:sp>
      <p:sp>
        <p:nvSpPr>
          <p:cNvPr id="4" name="Slide Number Placeholder 3"/>
          <p:cNvSpPr>
            <a:spLocks noGrp="1"/>
          </p:cNvSpPr>
          <p:nvPr>
            <p:ph type="sldNum" sz="quarter" idx="10"/>
          </p:nvPr>
        </p:nvSpPr>
        <p:spPr/>
        <p:txBody>
          <a:bodyPr/>
          <a:lstStyle/>
          <a:p>
            <a:fld id="{5677923A-D791-49CF-BC64-165793ABF6EA}" type="slidenum">
              <a:rPr lang="en-CA" smtClean="0"/>
              <a:t>10</a:t>
            </a:fld>
            <a:endParaRPr lang="en-CA"/>
          </a:p>
        </p:txBody>
      </p:sp>
    </p:spTree>
    <p:extLst>
      <p:ext uri="{BB962C8B-B14F-4D97-AF65-F5344CB8AC3E}">
        <p14:creationId xmlns:p14="http://schemas.microsoft.com/office/powerpoint/2010/main" val="66100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Say/Explain: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a:t>Whole Person Impairment Percentage Example: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t>Complete </a:t>
            </a:r>
            <a:r>
              <a:rPr lang="en-US" sz="1200" dirty="0"/>
              <a:t>amputation of the index finger = 100% impairment of the finger.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100% impairment of the finger = 20% impairment of the hand.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20% impairment of the hand = 18% impairment of the arm.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18% impairment of the arm = 11% impairment of the whole person. </a:t>
            </a:r>
          </a:p>
        </p:txBody>
      </p:sp>
      <p:sp>
        <p:nvSpPr>
          <p:cNvPr id="4" name="Slide Number Placeholder 3"/>
          <p:cNvSpPr>
            <a:spLocks noGrp="1"/>
          </p:cNvSpPr>
          <p:nvPr>
            <p:ph type="sldNum" sz="quarter" idx="10"/>
          </p:nvPr>
        </p:nvSpPr>
        <p:spPr/>
        <p:txBody>
          <a:bodyPr/>
          <a:lstStyle/>
          <a:p>
            <a:fld id="{5677923A-D791-49CF-BC64-165793ABF6EA}" type="slidenum">
              <a:rPr lang="en-CA" smtClean="0"/>
              <a:t>11</a:t>
            </a:fld>
            <a:endParaRPr lang="en-CA"/>
          </a:p>
        </p:txBody>
      </p:sp>
    </p:spTree>
    <p:extLst>
      <p:ext uri="{BB962C8B-B14F-4D97-AF65-F5344CB8AC3E}">
        <p14:creationId xmlns:p14="http://schemas.microsoft.com/office/powerpoint/2010/main" val="183489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dirty="0"/>
              <a:t>Review Slide</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b="1" u="sng" dirty="0"/>
              <a:t>Say/Explain:</a:t>
            </a:r>
          </a:p>
          <a:p>
            <a:pPr marL="285750" indent="-285750">
              <a:buFont typeface="Arial" panose="020B0604020202020204" pitchFamily="34" charset="0"/>
              <a:buChar char="•"/>
            </a:pPr>
            <a:r>
              <a:rPr lang="en-CA" sz="1200" dirty="0"/>
              <a:t>American Medical Association (AMA) Guide to Evaluating Permanent Impairments, version 3 is used for organic impairments (physical injuries)</a:t>
            </a:r>
          </a:p>
          <a:p>
            <a:pPr marL="285750" indent="-285750">
              <a:buFont typeface="Arial" panose="020B0604020202020204" pitchFamily="34" charset="0"/>
              <a:buChar char="•"/>
            </a:pPr>
            <a:r>
              <a:rPr lang="en-CA" sz="1200" dirty="0"/>
              <a:t>Policy is used for non-organic impairments (CPD, </a:t>
            </a:r>
            <a:r>
              <a:rPr lang="en-CA" sz="1200" dirty="0" err="1"/>
              <a:t>psychotraumatic</a:t>
            </a:r>
            <a:r>
              <a:rPr lang="en-CA" sz="1200" dirty="0"/>
              <a:t>, etc.)</a:t>
            </a:r>
          </a:p>
        </p:txBody>
      </p:sp>
      <p:sp>
        <p:nvSpPr>
          <p:cNvPr id="4" name="Slide Number Placeholder 3"/>
          <p:cNvSpPr>
            <a:spLocks noGrp="1"/>
          </p:cNvSpPr>
          <p:nvPr>
            <p:ph type="sldNum" sz="quarter" idx="10"/>
          </p:nvPr>
        </p:nvSpPr>
        <p:spPr/>
        <p:txBody>
          <a:bodyPr/>
          <a:lstStyle/>
          <a:p>
            <a:fld id="{5677923A-D791-49CF-BC64-165793ABF6EA}" type="slidenum">
              <a:rPr lang="en-CA" smtClean="0"/>
              <a:t>12</a:t>
            </a:fld>
            <a:endParaRPr lang="en-CA"/>
          </a:p>
        </p:txBody>
      </p:sp>
    </p:spTree>
    <p:extLst>
      <p:ext uri="{BB962C8B-B14F-4D97-AF65-F5344CB8AC3E}">
        <p14:creationId xmlns:p14="http://schemas.microsoft.com/office/powerpoint/2010/main" val="303405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b="1" dirty="0"/>
              <a:t>Say/Explain:</a:t>
            </a:r>
          </a:p>
          <a:p>
            <a:pPr marL="285750" indent="-285750">
              <a:buFont typeface="Arial" panose="020B0604020202020204" pitchFamily="34" charset="0"/>
              <a:buChar char="•"/>
            </a:pPr>
            <a:r>
              <a:rPr lang="en-US" sz="1200" dirty="0"/>
              <a:t>Compare this to a NEL for same age worker.  Worker now</a:t>
            </a:r>
            <a:r>
              <a:rPr lang="en-US" sz="1200" baseline="0" dirty="0"/>
              <a:t> gets Base amount for 2018  = $59,981.69 x 10 % = $5,998.17 NEL once.</a:t>
            </a:r>
          </a:p>
          <a:p>
            <a:pPr marL="0" indent="0">
              <a:buFont typeface="Arial" panose="020B0604020202020204" pitchFamily="34" charset="0"/>
              <a:buNone/>
            </a:pPr>
            <a:r>
              <a:rPr lang="en-US" sz="1200" b="1" u="sng" baseline="0" dirty="0"/>
              <a:t>Excellent Flip Chart: </a:t>
            </a:r>
          </a:p>
          <a:p>
            <a:pPr marL="285750" indent="-285750">
              <a:buFont typeface="Arial" panose="020B0604020202020204" pitchFamily="34" charset="0"/>
              <a:buChar char="•"/>
            </a:pPr>
            <a:r>
              <a:rPr lang="en-US" sz="1200" b="0" u="none" baseline="0" dirty="0"/>
              <a:t>Do the calculations side by side (below) &amp; walk through with participants</a:t>
            </a:r>
          </a:p>
          <a:p>
            <a:pPr marL="285750" indent="-285750">
              <a:buFont typeface="Arial" panose="020B0604020202020204" pitchFamily="34" charset="0"/>
              <a:buChar char="•"/>
            </a:pPr>
            <a:r>
              <a:rPr lang="en-US" sz="1200" b="0" u="none" baseline="0" dirty="0"/>
              <a:t>Then ask – what if the worker with the PPD lives to be 75?  </a:t>
            </a:r>
          </a:p>
          <a:p>
            <a:pPr marL="457200" lvl="1" indent="0">
              <a:buFont typeface="Arial" panose="020B0604020202020204" pitchFamily="34" charset="0"/>
              <a:buNone/>
            </a:pPr>
            <a:r>
              <a:rPr lang="en-US" sz="1200" b="0" u="none" baseline="0" dirty="0"/>
              <a:t>(30 years x 12 months/year = 360 months x $ 200/month = $ 72,000 vs the NEL benefit)</a:t>
            </a:r>
          </a:p>
          <a:p>
            <a:pPr marL="0" indent="0">
              <a:buFont typeface="Arial" panose="020B0604020202020204" pitchFamily="34" charset="0"/>
              <a:buNone/>
            </a:pPr>
            <a:endParaRPr lang="en-US" sz="1200" b="0" u="sng" baseline="0" dirty="0"/>
          </a:p>
          <a:p>
            <a:pPr marL="0" indent="0">
              <a:buFont typeface="Arial" panose="020B0604020202020204" pitchFamily="34" charset="0"/>
              <a:buNone/>
            </a:pPr>
            <a:r>
              <a:rPr lang="en-US" sz="1200" b="0" u="sng" baseline="0" dirty="0"/>
              <a:t>2018 NEL</a:t>
            </a:r>
            <a:r>
              <a:rPr lang="en-US" sz="1200" b="0" u="none" baseline="0" dirty="0"/>
              <a:t>		</a:t>
            </a:r>
            <a:r>
              <a:rPr lang="en-US" sz="1200" b="0" u="sng" baseline="0" dirty="0"/>
              <a:t>Pre-1990 PPD</a:t>
            </a:r>
          </a:p>
          <a:p>
            <a:pPr marL="0" indent="0">
              <a:buFont typeface="Arial" panose="020B0604020202020204" pitchFamily="34" charset="0"/>
              <a:buNone/>
            </a:pPr>
            <a:r>
              <a:rPr lang="en-US" sz="1200" b="0" u="none" baseline="0" dirty="0"/>
              <a:t>Age 45		Age 45</a:t>
            </a:r>
          </a:p>
          <a:p>
            <a:pPr marL="0" indent="0">
              <a:buFont typeface="Arial" panose="020B0604020202020204" pitchFamily="34" charset="0"/>
              <a:buNone/>
            </a:pPr>
            <a:r>
              <a:rPr lang="en-US" sz="1200" b="0" u="none" baseline="0" dirty="0"/>
              <a:t>10% PI		10% PI</a:t>
            </a:r>
          </a:p>
          <a:p>
            <a:pPr marL="0" indent="0">
              <a:buFont typeface="Arial" panose="020B0604020202020204" pitchFamily="34" charset="0"/>
              <a:buNone/>
            </a:pPr>
            <a:r>
              <a:rPr lang="en-US" sz="1200" b="0" u="none" baseline="0" dirty="0"/>
              <a:t>Base Amount		Monthly Comp Rate</a:t>
            </a:r>
          </a:p>
          <a:p>
            <a:pPr marL="0" indent="0">
              <a:buFont typeface="Arial" panose="020B0604020202020204" pitchFamily="34" charset="0"/>
              <a:buNone/>
            </a:pPr>
            <a:r>
              <a:rPr lang="en-US" sz="1200" b="0" u="none" baseline="0" dirty="0"/>
              <a:t>= $ 59,981.69		= $ 2,000</a:t>
            </a:r>
          </a:p>
          <a:p>
            <a:pPr marL="0" indent="0">
              <a:buFont typeface="Arial" panose="020B0604020202020204" pitchFamily="34" charset="0"/>
              <a:buNone/>
            </a:pPr>
            <a:r>
              <a:rPr lang="en-US" sz="1200" b="0" u="none" baseline="0" dirty="0"/>
              <a:t>X 10%		X 10%</a:t>
            </a:r>
          </a:p>
          <a:p>
            <a:pPr marL="0" indent="0">
              <a:buFont typeface="Arial" panose="020B0604020202020204" pitchFamily="34" charset="0"/>
              <a:buNone/>
            </a:pPr>
            <a:r>
              <a:rPr lang="en-US" sz="1200" b="0" u="none" baseline="0" dirty="0"/>
              <a:t>= $ 5,998.17		= $ 200/month	</a:t>
            </a:r>
          </a:p>
          <a:p>
            <a:pPr marL="0" indent="0">
              <a:buFont typeface="Arial" panose="020B0604020202020204" pitchFamily="34" charset="0"/>
              <a:buNone/>
            </a:pPr>
            <a:r>
              <a:rPr lang="en-US" sz="1200" b="0" u="none" baseline="0" dirty="0"/>
              <a:t>ONCE		FOR LIFE </a:t>
            </a:r>
            <a:endParaRPr lang="en-US" sz="1200" b="0" u="none" dirty="0"/>
          </a:p>
        </p:txBody>
      </p:sp>
      <p:sp>
        <p:nvSpPr>
          <p:cNvPr id="4" name="Slide Number Placeholder 3"/>
          <p:cNvSpPr>
            <a:spLocks noGrp="1"/>
          </p:cNvSpPr>
          <p:nvPr>
            <p:ph type="sldNum" sz="quarter" idx="10"/>
          </p:nvPr>
        </p:nvSpPr>
        <p:spPr/>
        <p:txBody>
          <a:bodyPr/>
          <a:lstStyle/>
          <a:p>
            <a:fld id="{5677923A-D791-49CF-BC64-165793ABF6EA}" type="slidenum">
              <a:rPr lang="en-CA" smtClean="0"/>
              <a:t>13</a:t>
            </a:fld>
            <a:endParaRPr lang="en-CA"/>
          </a:p>
        </p:txBody>
      </p:sp>
    </p:spTree>
    <p:extLst>
      <p:ext uri="{BB962C8B-B14F-4D97-AF65-F5344CB8AC3E}">
        <p14:creationId xmlns:p14="http://schemas.microsoft.com/office/powerpoint/2010/main" val="191600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77923A-D791-49CF-BC64-165793ABF6EA}" type="slidenum">
              <a:rPr lang="en-CA" smtClean="0"/>
              <a:t>14</a:t>
            </a:fld>
            <a:endParaRPr lang="en-CA"/>
          </a:p>
        </p:txBody>
      </p:sp>
    </p:spTree>
    <p:extLst>
      <p:ext uri="{BB962C8B-B14F-4D97-AF65-F5344CB8AC3E}">
        <p14:creationId xmlns:p14="http://schemas.microsoft.com/office/powerpoint/2010/main" val="10278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7"/>
          <p:cNvSpPr>
            <a:spLocks noGrp="1" noChangeArrowheads="1"/>
          </p:cNvSpPr>
          <p:nvPr>
            <p:ph type="sldNum" sz="quarter" idx="5"/>
          </p:nvPr>
        </p:nvSpPr>
        <p:spPr>
          <a:noFill/>
        </p:spPr>
        <p:txBody>
          <a:bodyPr/>
          <a:lstStyle/>
          <a:p>
            <a:fld id="{D27F44FC-6F7D-4329-A6DA-48F0A84AF528}" type="slidenum">
              <a:rPr lang="en-US" smtClean="0"/>
              <a:pPr/>
              <a:t>15</a:t>
            </a:fld>
            <a:endParaRPr lang="en-US"/>
          </a:p>
        </p:txBody>
      </p:sp>
      <p:sp>
        <p:nvSpPr>
          <p:cNvPr id="903171" name="Rectangle 2"/>
          <p:cNvSpPr>
            <a:spLocks noGrp="1" noRot="1" noChangeAspect="1" noChangeArrowheads="1" noTextEdit="1"/>
          </p:cNvSpPr>
          <p:nvPr>
            <p:ph type="sldImg"/>
          </p:nvPr>
        </p:nvSpPr>
        <p:spPr>
          <a:ln/>
        </p:spPr>
      </p:sp>
      <p:sp>
        <p:nvSpPr>
          <p:cNvPr id="903172" name="Rectangle 3"/>
          <p:cNvSpPr>
            <a:spLocks noGrp="1" noChangeArrowheads="1"/>
          </p:cNvSpPr>
          <p:nvPr>
            <p:ph type="body" idx="1"/>
          </p:nvPr>
        </p:nvSpPr>
        <p:spPr>
          <a:noFill/>
          <a:ln/>
        </p:spPr>
        <p:txBody>
          <a:bodyPr/>
          <a:lstStyle/>
          <a:p>
            <a:r>
              <a:rPr lang="en-US" dirty="0"/>
              <a:t>Yes meat chart just like in the butcher shop</a:t>
            </a:r>
          </a:p>
        </p:txBody>
      </p:sp>
    </p:spTree>
    <p:extLst>
      <p:ext uri="{BB962C8B-B14F-4D97-AF65-F5344CB8AC3E}">
        <p14:creationId xmlns:p14="http://schemas.microsoft.com/office/powerpoint/2010/main" val="137574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fld id="{3E9D4CC2-2534-4329-BA7A-0C58939DA315}" type="slidenum">
              <a:rPr lang="en-US" smtClean="0"/>
              <a:pPr/>
              <a:t>16</a:t>
            </a:fld>
            <a:endParaRPr lang="en-US"/>
          </a:p>
        </p:txBody>
      </p:sp>
      <p:sp>
        <p:nvSpPr>
          <p:cNvPr id="904195" name="Rectangle 2"/>
          <p:cNvSpPr>
            <a:spLocks noGrp="1" noRot="1" noChangeAspect="1" noChangeArrowheads="1" noTextEdit="1"/>
          </p:cNvSpPr>
          <p:nvPr>
            <p:ph type="sldImg"/>
          </p:nvPr>
        </p:nvSpPr>
        <p:spPr>
          <a:ln/>
        </p:spPr>
      </p:sp>
      <p:sp>
        <p:nvSpPr>
          <p:cNvPr id="904196" name="Rectangle 3"/>
          <p:cNvSpPr>
            <a:spLocks noGrp="1" noChangeArrowheads="1"/>
          </p:cNvSpPr>
          <p:nvPr>
            <p:ph type="body" idx="1"/>
          </p:nvPr>
        </p:nvSpPr>
        <p:spPr>
          <a:noFill/>
          <a:ln/>
        </p:spPr>
        <p:txBody>
          <a:bodyPr/>
          <a:lstStyle/>
          <a:p>
            <a:r>
              <a:rPr lang="en-US" dirty="0"/>
              <a:t>This is the chart used in the past by the WSIB.  Now the jurisdictions are not quite so obvious about charts but the schedules they use are just meat charts without pictures</a:t>
            </a:r>
          </a:p>
        </p:txBody>
      </p:sp>
    </p:spTree>
    <p:extLst>
      <p:ext uri="{BB962C8B-B14F-4D97-AF65-F5344CB8AC3E}">
        <p14:creationId xmlns:p14="http://schemas.microsoft.com/office/powerpoint/2010/main" val="311305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b="1" dirty="0"/>
              <a:t>Say/Explain:</a:t>
            </a:r>
          </a:p>
          <a:p>
            <a:pPr marL="285750" indent="-285750">
              <a:buFont typeface="Arial" panose="020B0604020202020204" pitchFamily="34" charset="0"/>
              <a:buChar char="•"/>
            </a:pPr>
            <a:r>
              <a:rPr lang="en-US" sz="1200" dirty="0"/>
              <a:t>Compare this to a NEL for same age worker.  Worker now</a:t>
            </a:r>
            <a:r>
              <a:rPr lang="en-US" sz="1200" baseline="0" dirty="0"/>
              <a:t> gets Base amount for 2018  = $59,981.69 x 10 % = $5,998.17 NEL once.</a:t>
            </a:r>
          </a:p>
          <a:p>
            <a:pPr marL="0" indent="0">
              <a:buFont typeface="Arial" panose="020B0604020202020204" pitchFamily="34" charset="0"/>
              <a:buNone/>
            </a:pPr>
            <a:r>
              <a:rPr lang="en-US" sz="1200" b="1" u="sng" baseline="0" dirty="0"/>
              <a:t>Excellent Flip Chart: </a:t>
            </a:r>
          </a:p>
          <a:p>
            <a:pPr marL="285750" indent="-285750">
              <a:buFont typeface="Arial" panose="020B0604020202020204" pitchFamily="34" charset="0"/>
              <a:buChar char="•"/>
            </a:pPr>
            <a:r>
              <a:rPr lang="en-US" sz="1200" b="0" u="none" baseline="0" dirty="0"/>
              <a:t>Do the calculations side by side (below) &amp; walk through with participants</a:t>
            </a:r>
          </a:p>
          <a:p>
            <a:pPr marL="285750" indent="-285750">
              <a:buFont typeface="Arial" panose="020B0604020202020204" pitchFamily="34" charset="0"/>
              <a:buChar char="•"/>
            </a:pPr>
            <a:r>
              <a:rPr lang="en-US" sz="1200" b="0" u="none" baseline="0" dirty="0"/>
              <a:t>Then ask – what if the worker with the PPD lives to be 75?  </a:t>
            </a:r>
          </a:p>
          <a:p>
            <a:pPr marL="457200" lvl="1" indent="0">
              <a:buFont typeface="Arial" panose="020B0604020202020204" pitchFamily="34" charset="0"/>
              <a:buNone/>
            </a:pPr>
            <a:r>
              <a:rPr lang="en-US" sz="1200" b="0" u="none" baseline="0" dirty="0"/>
              <a:t>(30 years x 12 months/year = 360 months x $ 200/month = $ 72,000 vs the NEL benefit)</a:t>
            </a:r>
          </a:p>
          <a:p>
            <a:pPr marL="0" indent="0">
              <a:buFont typeface="Arial" panose="020B0604020202020204" pitchFamily="34" charset="0"/>
              <a:buNone/>
            </a:pPr>
            <a:endParaRPr lang="en-US" sz="1200" b="0" u="sng" baseline="0" dirty="0"/>
          </a:p>
          <a:p>
            <a:pPr marL="0" indent="0">
              <a:buFont typeface="Arial" panose="020B0604020202020204" pitchFamily="34" charset="0"/>
              <a:buNone/>
            </a:pPr>
            <a:r>
              <a:rPr lang="en-US" sz="1200" b="0" u="sng" baseline="0" dirty="0"/>
              <a:t>2018 NEL</a:t>
            </a:r>
            <a:r>
              <a:rPr lang="en-US" sz="1200" b="0" u="none" baseline="0" dirty="0"/>
              <a:t>		</a:t>
            </a:r>
            <a:r>
              <a:rPr lang="en-US" sz="1200" b="0" u="sng" baseline="0" dirty="0"/>
              <a:t>Pre-1990 PPD</a:t>
            </a:r>
          </a:p>
          <a:p>
            <a:pPr marL="0" indent="0">
              <a:buFont typeface="Arial" panose="020B0604020202020204" pitchFamily="34" charset="0"/>
              <a:buNone/>
            </a:pPr>
            <a:r>
              <a:rPr lang="en-US" sz="1200" b="0" u="none" baseline="0" dirty="0"/>
              <a:t>Age 45		Age 45</a:t>
            </a:r>
          </a:p>
          <a:p>
            <a:pPr marL="0" indent="0">
              <a:buFont typeface="Arial" panose="020B0604020202020204" pitchFamily="34" charset="0"/>
              <a:buNone/>
            </a:pPr>
            <a:r>
              <a:rPr lang="en-US" sz="1200" b="0" u="none" baseline="0" dirty="0"/>
              <a:t>10% PI		10% PI</a:t>
            </a:r>
          </a:p>
          <a:p>
            <a:pPr marL="0" indent="0">
              <a:buFont typeface="Arial" panose="020B0604020202020204" pitchFamily="34" charset="0"/>
              <a:buNone/>
            </a:pPr>
            <a:r>
              <a:rPr lang="en-US" sz="1200" b="0" u="none" baseline="0" dirty="0"/>
              <a:t>Base Amount		Monthly Comp Rate</a:t>
            </a:r>
          </a:p>
          <a:p>
            <a:pPr marL="0" indent="0">
              <a:buFont typeface="Arial" panose="020B0604020202020204" pitchFamily="34" charset="0"/>
              <a:buNone/>
            </a:pPr>
            <a:r>
              <a:rPr lang="en-US" sz="1200" b="0" u="none" baseline="0" dirty="0"/>
              <a:t>= $ 59,981.69		= $ 2,000</a:t>
            </a:r>
          </a:p>
          <a:p>
            <a:pPr marL="0" indent="0">
              <a:buFont typeface="Arial" panose="020B0604020202020204" pitchFamily="34" charset="0"/>
              <a:buNone/>
            </a:pPr>
            <a:r>
              <a:rPr lang="en-US" sz="1200" b="0" u="none" baseline="0" dirty="0"/>
              <a:t>X 10%		X 10%</a:t>
            </a:r>
          </a:p>
          <a:p>
            <a:pPr marL="0" indent="0">
              <a:buFont typeface="Arial" panose="020B0604020202020204" pitchFamily="34" charset="0"/>
              <a:buNone/>
            </a:pPr>
            <a:r>
              <a:rPr lang="en-US" sz="1200" b="0" u="none" baseline="0" dirty="0"/>
              <a:t>= $ 5,998.17		= $ 200/month	</a:t>
            </a:r>
          </a:p>
          <a:p>
            <a:pPr marL="0" indent="0">
              <a:buFont typeface="Arial" panose="020B0604020202020204" pitchFamily="34" charset="0"/>
              <a:buNone/>
            </a:pPr>
            <a:r>
              <a:rPr lang="en-US" sz="1200" b="0" u="none" baseline="0" dirty="0"/>
              <a:t>ONCE		FOR LIFE </a:t>
            </a:r>
            <a:endParaRPr lang="en-US" sz="1200" b="0" u="none" dirty="0"/>
          </a:p>
        </p:txBody>
      </p:sp>
      <p:sp>
        <p:nvSpPr>
          <p:cNvPr id="4" name="Slide Number Placeholder 3"/>
          <p:cNvSpPr>
            <a:spLocks noGrp="1"/>
          </p:cNvSpPr>
          <p:nvPr>
            <p:ph type="sldNum" sz="quarter" idx="10"/>
          </p:nvPr>
        </p:nvSpPr>
        <p:spPr/>
        <p:txBody>
          <a:bodyPr/>
          <a:lstStyle/>
          <a:p>
            <a:fld id="{5677923A-D791-49CF-BC64-165793ABF6EA}" type="slidenum">
              <a:rPr lang="en-CA" smtClean="0"/>
              <a:t>18</a:t>
            </a:fld>
            <a:endParaRPr lang="en-CA"/>
          </a:p>
        </p:txBody>
      </p:sp>
    </p:spTree>
    <p:extLst>
      <p:ext uri="{BB962C8B-B14F-4D97-AF65-F5344CB8AC3E}">
        <p14:creationId xmlns:p14="http://schemas.microsoft.com/office/powerpoint/2010/main" val="136756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b="1" dirty="0"/>
              <a:t>Say/Explain:</a:t>
            </a:r>
          </a:p>
          <a:p>
            <a:pPr marL="285750" indent="-285750">
              <a:buFont typeface="Arial" panose="020B0604020202020204" pitchFamily="34" charset="0"/>
              <a:buChar char="•"/>
            </a:pPr>
            <a:r>
              <a:rPr lang="en-US" sz="1200" dirty="0"/>
              <a:t>Compare this to a NEL for same age worker.  Worker now</a:t>
            </a:r>
            <a:r>
              <a:rPr lang="en-US" sz="1200" baseline="0" dirty="0"/>
              <a:t> gets Base amount for 2018  = $59,981.69 x 10 % = $5,998.17 NEL once.</a:t>
            </a:r>
          </a:p>
          <a:p>
            <a:pPr marL="0" indent="0">
              <a:buFont typeface="Arial" panose="020B0604020202020204" pitchFamily="34" charset="0"/>
              <a:buNone/>
            </a:pPr>
            <a:r>
              <a:rPr lang="en-US" sz="1200" b="1" u="sng" baseline="0" dirty="0"/>
              <a:t>Excellent Flip Chart: </a:t>
            </a:r>
          </a:p>
          <a:p>
            <a:pPr marL="285750" indent="-285750">
              <a:buFont typeface="Arial" panose="020B0604020202020204" pitchFamily="34" charset="0"/>
              <a:buChar char="•"/>
            </a:pPr>
            <a:r>
              <a:rPr lang="en-US" sz="1200" b="0" u="none" baseline="0" dirty="0"/>
              <a:t>Do the calculations side by side (below) &amp; walk through with participants</a:t>
            </a:r>
          </a:p>
          <a:p>
            <a:pPr marL="285750" indent="-285750">
              <a:buFont typeface="Arial" panose="020B0604020202020204" pitchFamily="34" charset="0"/>
              <a:buChar char="•"/>
            </a:pPr>
            <a:r>
              <a:rPr lang="en-US" sz="1200" b="0" u="none" baseline="0" dirty="0"/>
              <a:t>Then ask – what if the worker with the PPD lives to be 75?  </a:t>
            </a:r>
          </a:p>
          <a:p>
            <a:pPr marL="457200" lvl="1" indent="0">
              <a:buFont typeface="Arial" panose="020B0604020202020204" pitchFamily="34" charset="0"/>
              <a:buNone/>
            </a:pPr>
            <a:r>
              <a:rPr lang="en-US" sz="1200" b="0" u="none" baseline="0" dirty="0"/>
              <a:t>(30 years x 12 months/year = 360 months x $ 200/month = $ 72,000 vs the NEL benefit)</a:t>
            </a:r>
          </a:p>
          <a:p>
            <a:pPr marL="0" indent="0">
              <a:buFont typeface="Arial" panose="020B0604020202020204" pitchFamily="34" charset="0"/>
              <a:buNone/>
            </a:pPr>
            <a:endParaRPr lang="en-US" sz="1200" b="0" u="sng" baseline="0" dirty="0"/>
          </a:p>
          <a:p>
            <a:pPr marL="0" indent="0">
              <a:buFont typeface="Arial" panose="020B0604020202020204" pitchFamily="34" charset="0"/>
              <a:buNone/>
            </a:pPr>
            <a:r>
              <a:rPr lang="en-US" sz="1200" b="0" u="sng" baseline="0" dirty="0"/>
              <a:t>2018 NEL</a:t>
            </a:r>
            <a:r>
              <a:rPr lang="en-US" sz="1200" b="0" u="none" baseline="0" dirty="0"/>
              <a:t>		</a:t>
            </a:r>
            <a:r>
              <a:rPr lang="en-US" sz="1200" b="0" u="sng" baseline="0" dirty="0"/>
              <a:t>Pre-1990 PPD</a:t>
            </a:r>
          </a:p>
          <a:p>
            <a:pPr marL="0" indent="0">
              <a:buFont typeface="Arial" panose="020B0604020202020204" pitchFamily="34" charset="0"/>
              <a:buNone/>
            </a:pPr>
            <a:r>
              <a:rPr lang="en-US" sz="1200" b="0" u="none" baseline="0" dirty="0"/>
              <a:t>Age 45		Age 45</a:t>
            </a:r>
          </a:p>
          <a:p>
            <a:pPr marL="0" indent="0">
              <a:buFont typeface="Arial" panose="020B0604020202020204" pitchFamily="34" charset="0"/>
              <a:buNone/>
            </a:pPr>
            <a:r>
              <a:rPr lang="en-US" sz="1200" b="0" u="none" baseline="0" dirty="0"/>
              <a:t>10% PI		10% PI</a:t>
            </a:r>
          </a:p>
          <a:p>
            <a:pPr marL="0" indent="0">
              <a:buFont typeface="Arial" panose="020B0604020202020204" pitchFamily="34" charset="0"/>
              <a:buNone/>
            </a:pPr>
            <a:r>
              <a:rPr lang="en-US" sz="1200" b="0" u="none" baseline="0" dirty="0"/>
              <a:t>Base Amount		Monthly Comp Rate</a:t>
            </a:r>
          </a:p>
          <a:p>
            <a:pPr marL="0" indent="0">
              <a:buFont typeface="Arial" panose="020B0604020202020204" pitchFamily="34" charset="0"/>
              <a:buNone/>
            </a:pPr>
            <a:r>
              <a:rPr lang="en-US" sz="1200" b="0" u="none" baseline="0" dirty="0"/>
              <a:t>= $ 59,981.69		= $ 2,000</a:t>
            </a:r>
          </a:p>
          <a:p>
            <a:pPr marL="0" indent="0">
              <a:buFont typeface="Arial" panose="020B0604020202020204" pitchFamily="34" charset="0"/>
              <a:buNone/>
            </a:pPr>
            <a:r>
              <a:rPr lang="en-US" sz="1200" b="0" u="none" baseline="0" dirty="0"/>
              <a:t>X 10%		X 10%</a:t>
            </a:r>
          </a:p>
          <a:p>
            <a:pPr marL="0" indent="0">
              <a:buFont typeface="Arial" panose="020B0604020202020204" pitchFamily="34" charset="0"/>
              <a:buNone/>
            </a:pPr>
            <a:r>
              <a:rPr lang="en-US" sz="1200" b="0" u="none" baseline="0" dirty="0"/>
              <a:t>= $ 5,998.17		= $ 200/month	</a:t>
            </a:r>
          </a:p>
          <a:p>
            <a:pPr marL="0" indent="0">
              <a:buFont typeface="Arial" panose="020B0604020202020204" pitchFamily="34" charset="0"/>
              <a:buNone/>
            </a:pPr>
            <a:r>
              <a:rPr lang="en-US" sz="1200" b="0" u="none" baseline="0" dirty="0"/>
              <a:t>ONCE		FOR LIFE </a:t>
            </a:r>
            <a:endParaRPr lang="en-US" sz="1200" b="0" u="none" dirty="0"/>
          </a:p>
        </p:txBody>
      </p:sp>
      <p:sp>
        <p:nvSpPr>
          <p:cNvPr id="4" name="Slide Number Placeholder 3"/>
          <p:cNvSpPr>
            <a:spLocks noGrp="1"/>
          </p:cNvSpPr>
          <p:nvPr>
            <p:ph type="sldNum" sz="quarter" idx="10"/>
          </p:nvPr>
        </p:nvSpPr>
        <p:spPr/>
        <p:txBody>
          <a:bodyPr/>
          <a:lstStyle/>
          <a:p>
            <a:fld id="{5677923A-D791-49CF-BC64-165793ABF6EA}" type="slidenum">
              <a:rPr lang="en-CA" smtClean="0"/>
              <a:t>19</a:t>
            </a:fld>
            <a:endParaRPr lang="en-CA"/>
          </a:p>
        </p:txBody>
      </p:sp>
    </p:spTree>
    <p:extLst>
      <p:ext uri="{BB962C8B-B14F-4D97-AF65-F5344CB8AC3E}">
        <p14:creationId xmlns:p14="http://schemas.microsoft.com/office/powerpoint/2010/main" val="166171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effectLst/>
              </a:rPr>
              <a:t>2019 base rate = $61,361.27</a:t>
            </a:r>
          </a:p>
          <a:p>
            <a:r>
              <a:rPr lang="en-US" sz="1400" b="0" dirty="0">
                <a:effectLst/>
              </a:rPr>
              <a:t>Age Factor Plus/Minus $1,364.09     for each year under/over age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Worker age 35 = $61,361.27 + 13,640.90  ($1,364.09 </a:t>
            </a:r>
            <a:r>
              <a:rPr lang="en-US" sz="1400" b="0" dirty="0" err="1">
                <a:effectLst/>
              </a:rPr>
              <a:t>x10</a:t>
            </a:r>
            <a:r>
              <a:rPr lang="en-US" sz="1400" b="0" dirty="0">
                <a:effectLst/>
              </a:rPr>
              <a:t>) = 75002.17</a:t>
            </a:r>
          </a:p>
          <a:p>
            <a:endParaRPr lang="en-US" sz="1400" b="0" dirty="0">
              <a:effectLst/>
            </a:endParaRPr>
          </a:p>
          <a:p>
            <a:r>
              <a:rPr lang="en-US" sz="1400" b="0" dirty="0">
                <a:effectLst/>
              </a:rPr>
              <a:t>Maximum - $88.632.37</a:t>
            </a:r>
          </a:p>
          <a:p>
            <a:r>
              <a:rPr lang="en-US" sz="1400" b="0" dirty="0">
                <a:effectLst/>
              </a:rPr>
              <a:t>Minimum - $34,090.12</a:t>
            </a:r>
          </a:p>
          <a:p>
            <a:r>
              <a:rPr lang="en-US" sz="1400" b="0" dirty="0">
                <a:effectLst/>
              </a:rPr>
              <a:t>Benefit paid as lump sum if $13,635.56 or less</a:t>
            </a:r>
          </a:p>
          <a:p>
            <a:endParaRPr lang="en-US" dirty="0"/>
          </a:p>
        </p:txBody>
      </p:sp>
      <p:sp>
        <p:nvSpPr>
          <p:cNvPr id="4" name="Slide Number Placeholder 3"/>
          <p:cNvSpPr>
            <a:spLocks noGrp="1"/>
          </p:cNvSpPr>
          <p:nvPr>
            <p:ph type="sldNum" sz="quarter" idx="5"/>
          </p:nvPr>
        </p:nvSpPr>
        <p:spPr/>
        <p:txBody>
          <a:bodyPr/>
          <a:lstStyle/>
          <a:p>
            <a:fld id="{5677923A-D791-49CF-BC64-165793ABF6EA}" type="slidenum">
              <a:rPr lang="en-CA" smtClean="0"/>
              <a:t>20</a:t>
            </a:fld>
            <a:endParaRPr lang="en-CA"/>
          </a:p>
        </p:txBody>
      </p:sp>
    </p:spTree>
    <p:extLst>
      <p:ext uri="{BB962C8B-B14F-4D97-AF65-F5344CB8AC3E}">
        <p14:creationId xmlns:p14="http://schemas.microsoft.com/office/powerpoint/2010/main" val="166487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77923A-D791-49CF-BC64-165793ABF6EA}" type="slidenum">
              <a:rPr lang="en-CA" smtClean="0"/>
              <a:t>2</a:t>
            </a:fld>
            <a:endParaRPr lang="en-CA"/>
          </a:p>
        </p:txBody>
      </p:sp>
    </p:spTree>
    <p:extLst>
      <p:ext uri="{BB962C8B-B14F-4D97-AF65-F5344CB8AC3E}">
        <p14:creationId xmlns:p14="http://schemas.microsoft.com/office/powerpoint/2010/main" val="83099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idx="10"/>
          </p:nvPr>
        </p:nvSpPr>
        <p:spPr/>
        <p:txBody>
          <a:bodyPr/>
          <a:lstStyle/>
          <a:p>
            <a:pPr>
              <a:defRPr/>
            </a:pPr>
            <a:r>
              <a:rPr lang="en-US"/>
              <a:t>Level 2 Instructor Notes</a:t>
            </a:r>
          </a:p>
        </p:txBody>
      </p:sp>
      <p:sp>
        <p:nvSpPr>
          <p:cNvPr id="5" name="Date Placeholder 4"/>
          <p:cNvSpPr>
            <a:spLocks noGrp="1"/>
          </p:cNvSpPr>
          <p:nvPr>
            <p:ph type="dt" idx="11"/>
          </p:nvPr>
        </p:nvSpPr>
        <p:spPr/>
        <p:txBody>
          <a:bodyPr/>
          <a:lstStyle/>
          <a:p>
            <a:pPr>
              <a:defRPr/>
            </a:pPr>
            <a:r>
              <a:rPr lang="en-US"/>
              <a:t>4/5/2007</a:t>
            </a:r>
          </a:p>
        </p:txBody>
      </p:sp>
      <p:sp>
        <p:nvSpPr>
          <p:cNvPr id="6" name="Slide Number Placeholder 5"/>
          <p:cNvSpPr>
            <a:spLocks noGrp="1"/>
          </p:cNvSpPr>
          <p:nvPr>
            <p:ph type="sldNum" sz="quarter" idx="12"/>
          </p:nvPr>
        </p:nvSpPr>
        <p:spPr/>
        <p:txBody>
          <a:bodyPr/>
          <a:lstStyle/>
          <a:p>
            <a:pPr>
              <a:defRPr/>
            </a:pPr>
            <a:fld id="{23A13BC6-0344-48CF-AA92-FA8245DB3324}" type="slidenum">
              <a:rPr lang="en-US" smtClean="0"/>
              <a:pPr>
                <a:defRPr/>
              </a:pPr>
              <a:t>21</a:t>
            </a:fld>
            <a:endParaRPr lang="en-US"/>
          </a:p>
        </p:txBody>
      </p:sp>
    </p:spTree>
    <p:extLst>
      <p:ext uri="{BB962C8B-B14F-4D97-AF65-F5344CB8AC3E}">
        <p14:creationId xmlns:p14="http://schemas.microsoft.com/office/powerpoint/2010/main" val="356898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charset="0"/>
                <a:ea typeface="Arial" charset="0"/>
                <a:cs typeface="Arial" charset="0"/>
              </a:rPr>
              <a:t>Clear</a:t>
            </a:r>
            <a:r>
              <a:rPr lang="en-US" i="1" baseline="0" dirty="0">
                <a:latin typeface="Arial" charset="0"/>
                <a:ea typeface="Arial" charset="0"/>
                <a:cs typeface="Arial" charset="0"/>
              </a:rPr>
              <a:t> up any issues that have been placed in the parking lot. </a:t>
            </a:r>
          </a:p>
          <a:p>
            <a:endParaRPr lang="en-US" i="1" baseline="0" dirty="0">
              <a:latin typeface="Arial" charset="0"/>
              <a:ea typeface="Arial" charset="0"/>
              <a:cs typeface="Arial" charset="0"/>
            </a:endParaRPr>
          </a:p>
          <a:p>
            <a:r>
              <a:rPr lang="en-US" i="1" baseline="0" dirty="0">
                <a:latin typeface="Arial" charset="0"/>
                <a:ea typeface="Arial" charset="0"/>
                <a:cs typeface="Arial" charset="0"/>
              </a:rPr>
              <a:t>Hand out the course evaluation form, have participants spend 5 minutes to fill in the evaluation.</a:t>
            </a:r>
            <a:endParaRPr lang="en-US" i="1" dirty="0">
              <a:latin typeface="Arial" charset="0"/>
              <a:ea typeface="Arial" charset="0"/>
              <a:cs typeface="Arial" charset="0"/>
            </a:endParaRPr>
          </a:p>
          <a:p>
            <a:endParaRPr lang="en-CA" dirty="0"/>
          </a:p>
        </p:txBody>
      </p:sp>
      <p:sp>
        <p:nvSpPr>
          <p:cNvPr id="4" name="Slide Number Placeholder 3"/>
          <p:cNvSpPr>
            <a:spLocks noGrp="1"/>
          </p:cNvSpPr>
          <p:nvPr>
            <p:ph type="sldNum" sz="quarter" idx="10"/>
          </p:nvPr>
        </p:nvSpPr>
        <p:spPr/>
        <p:txBody>
          <a:bodyPr/>
          <a:lstStyle/>
          <a:p>
            <a:fld id="{3B11F23D-A6BA-47AF-8DFC-B8C739A7BC06}" type="slidenum">
              <a:rPr lang="en-CA" smtClean="0"/>
              <a:pPr/>
              <a:t>22</a:t>
            </a:fld>
            <a:endParaRPr lang="en-CA"/>
          </a:p>
        </p:txBody>
      </p:sp>
    </p:spTree>
    <p:extLst>
      <p:ext uri="{BB962C8B-B14F-4D97-AF65-F5344CB8AC3E}">
        <p14:creationId xmlns:p14="http://schemas.microsoft.com/office/powerpoint/2010/main" val="419444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sz="1200" b="1" u="sng" dirty="0"/>
              <a:t>Say/Explain:</a:t>
            </a:r>
          </a:p>
          <a:p>
            <a:pPr marL="285750" indent="-285750">
              <a:spcBef>
                <a:spcPct val="0"/>
              </a:spcBef>
              <a:buFont typeface="Arial" panose="020B0604020202020204" pitchFamily="34" charset="0"/>
              <a:buChar char="•"/>
            </a:pPr>
            <a:r>
              <a:rPr lang="en-US" sz="1200" dirty="0"/>
              <a:t>3 distinct eras &amp; each has its own specific entitlements:</a:t>
            </a:r>
          </a:p>
          <a:p>
            <a:pPr>
              <a:spcBef>
                <a:spcPct val="0"/>
              </a:spcBef>
            </a:pPr>
            <a:r>
              <a:rPr lang="en-US" sz="1200" dirty="0"/>
              <a:t>	• Pre 1990 – s. 37 benefits, (TT, TP), PPD’s, s. 147 supplements</a:t>
            </a:r>
          </a:p>
          <a:p>
            <a:pPr>
              <a:spcBef>
                <a:spcPct val="0"/>
              </a:spcBef>
            </a:pPr>
            <a:r>
              <a:rPr lang="en-US" sz="1200" dirty="0"/>
              <a:t>	• 1990-1997 – FEL, NEL</a:t>
            </a:r>
          </a:p>
          <a:p>
            <a:pPr>
              <a:spcBef>
                <a:spcPct val="0"/>
              </a:spcBef>
            </a:pPr>
            <a:r>
              <a:rPr lang="en-US" sz="1200" dirty="0"/>
              <a:t>	• Post 1998 – LOE</a:t>
            </a:r>
          </a:p>
          <a:p>
            <a:pPr marL="285750" indent="-285750">
              <a:spcBef>
                <a:spcPct val="0"/>
              </a:spcBef>
              <a:buFont typeface="Arial" panose="020B0604020202020204" pitchFamily="34" charset="0"/>
              <a:buChar char="•"/>
            </a:pPr>
            <a:r>
              <a:rPr lang="en-US" sz="1200" dirty="0"/>
              <a:t>Entitlement to benefits is based on the </a:t>
            </a:r>
            <a:r>
              <a:rPr lang="en-US" sz="1200" b="1" u="sng" dirty="0"/>
              <a:t>original date of injury</a:t>
            </a:r>
          </a:p>
        </p:txBody>
      </p:sp>
      <p:sp>
        <p:nvSpPr>
          <p:cNvPr id="4" name="Slide Number Placeholder 3"/>
          <p:cNvSpPr>
            <a:spLocks noGrp="1"/>
          </p:cNvSpPr>
          <p:nvPr>
            <p:ph type="sldNum" sz="quarter" idx="10"/>
          </p:nvPr>
        </p:nvSpPr>
        <p:spPr/>
        <p:txBody>
          <a:bodyPr/>
          <a:lstStyle/>
          <a:p>
            <a:fld id="{5677923A-D791-49CF-BC64-165793ABF6EA}" type="slidenum">
              <a:rPr lang="en-CA" smtClean="0"/>
              <a:t>3</a:t>
            </a:fld>
            <a:endParaRPr lang="en-CA"/>
          </a:p>
        </p:txBody>
      </p:sp>
    </p:spTree>
    <p:extLst>
      <p:ext uri="{BB962C8B-B14F-4D97-AF65-F5344CB8AC3E}">
        <p14:creationId xmlns:p14="http://schemas.microsoft.com/office/powerpoint/2010/main" val="64814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ct val="0"/>
              </a:spcBef>
            </a:pPr>
            <a:r>
              <a:rPr lang="en-US" sz="1200" b="0" u="none" dirty="0"/>
              <a:t>Review Slide</a:t>
            </a:r>
          </a:p>
          <a:p>
            <a:pPr>
              <a:spcBef>
                <a:spcPct val="0"/>
              </a:spcBef>
            </a:pPr>
            <a:endParaRPr lang="en-US" sz="1200" b="0" u="none" dirty="0"/>
          </a:p>
          <a:p>
            <a:pPr>
              <a:spcBef>
                <a:spcPct val="0"/>
              </a:spcBef>
            </a:pPr>
            <a:r>
              <a:rPr lang="en-US" sz="1200" b="1" u="sng" dirty="0"/>
              <a:t>Say/Explain:</a:t>
            </a:r>
          </a:p>
          <a:p>
            <a:pPr marL="181240" indent="-181240">
              <a:spcBef>
                <a:spcPct val="0"/>
              </a:spcBef>
              <a:buFont typeface="Arial" panose="020B0604020202020204" pitchFamily="34" charset="0"/>
              <a:buChar char="•"/>
            </a:pPr>
            <a:r>
              <a:rPr lang="en-US" sz="1200" dirty="0"/>
              <a:t>As of 1985 the waiting period was removed &amp; the employer pays for the day of accident and compensation kicks in the following day</a:t>
            </a:r>
          </a:p>
          <a:p>
            <a:pPr marL="181240" indent="-181240">
              <a:spcBef>
                <a:spcPct val="0"/>
              </a:spcBef>
              <a:buFont typeface="Arial" panose="020B0604020202020204" pitchFamily="34" charset="0"/>
              <a:buChar char="•"/>
            </a:pPr>
            <a:r>
              <a:rPr lang="en-US" sz="1200" dirty="0"/>
              <a:t>There have been suggestions that the Ontario system revert back to a 3 day waiting period</a:t>
            </a:r>
          </a:p>
        </p:txBody>
      </p:sp>
      <p:sp>
        <p:nvSpPr>
          <p:cNvPr id="4" name="Slide Number Placeholder 3"/>
          <p:cNvSpPr>
            <a:spLocks noGrp="1"/>
          </p:cNvSpPr>
          <p:nvPr>
            <p:ph type="sldNum" sz="quarter" idx="10"/>
          </p:nvPr>
        </p:nvSpPr>
        <p:spPr/>
        <p:txBody>
          <a:bodyPr/>
          <a:lstStyle/>
          <a:p>
            <a:fld id="{5677923A-D791-49CF-BC64-165793ABF6EA}" type="slidenum">
              <a:rPr lang="en-CA" smtClean="0"/>
              <a:t>4</a:t>
            </a:fld>
            <a:endParaRPr lang="en-CA"/>
          </a:p>
        </p:txBody>
      </p:sp>
    </p:spTree>
    <p:extLst>
      <p:ext uri="{BB962C8B-B14F-4D97-AF65-F5344CB8AC3E}">
        <p14:creationId xmlns:p14="http://schemas.microsoft.com/office/powerpoint/2010/main" val="45824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77923A-D791-49CF-BC64-165793ABF6EA}" type="slidenum">
              <a:rPr lang="en-CA" smtClean="0"/>
              <a:t>5</a:t>
            </a:fld>
            <a:endParaRPr lang="en-CA"/>
          </a:p>
        </p:txBody>
      </p:sp>
    </p:spTree>
    <p:extLst>
      <p:ext uri="{BB962C8B-B14F-4D97-AF65-F5344CB8AC3E}">
        <p14:creationId xmlns:p14="http://schemas.microsoft.com/office/powerpoint/2010/main" val="362854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677923A-D791-49CF-BC64-165793ABF6EA}" type="slidenum">
              <a:rPr lang="en-CA" smtClean="0"/>
              <a:t>6</a:t>
            </a:fld>
            <a:endParaRPr lang="en-CA"/>
          </a:p>
        </p:txBody>
      </p:sp>
    </p:spTree>
    <p:extLst>
      <p:ext uri="{BB962C8B-B14F-4D97-AF65-F5344CB8AC3E}">
        <p14:creationId xmlns:p14="http://schemas.microsoft.com/office/powerpoint/2010/main" val="207103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sz="1200" dirty="0"/>
              <a:t>Review Slide</a:t>
            </a:r>
          </a:p>
        </p:txBody>
      </p:sp>
      <p:sp>
        <p:nvSpPr>
          <p:cNvPr id="4" name="Slide Number Placeholder 3"/>
          <p:cNvSpPr>
            <a:spLocks noGrp="1"/>
          </p:cNvSpPr>
          <p:nvPr>
            <p:ph type="sldNum" sz="quarter" idx="10"/>
          </p:nvPr>
        </p:nvSpPr>
        <p:spPr/>
        <p:txBody>
          <a:bodyPr/>
          <a:lstStyle/>
          <a:p>
            <a:fld id="{5677923A-D791-49CF-BC64-165793ABF6EA}" type="slidenum">
              <a:rPr lang="en-CA" smtClean="0"/>
              <a:t>7</a:t>
            </a:fld>
            <a:endParaRPr lang="en-CA"/>
          </a:p>
        </p:txBody>
      </p:sp>
    </p:spTree>
    <p:extLst>
      <p:ext uri="{BB962C8B-B14F-4D97-AF65-F5344CB8AC3E}">
        <p14:creationId xmlns:p14="http://schemas.microsoft.com/office/powerpoint/2010/main" val="268492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966612">
              <a:defRPr/>
            </a:pPr>
            <a:r>
              <a:rPr lang="en-US" sz="1200" dirty="0"/>
              <a:t>Review Slide</a:t>
            </a:r>
          </a:p>
          <a:p>
            <a:pPr defTabSz="966612">
              <a:defRPr/>
            </a:pPr>
            <a:endParaRPr lang="en-US" sz="1200" b="1" u="sng" dirty="0"/>
          </a:p>
          <a:p>
            <a:pPr defTabSz="966612">
              <a:defRPr/>
            </a:pPr>
            <a:r>
              <a:rPr lang="en-US" sz="1200" b="1" u="sng" dirty="0"/>
              <a:t>Say/Explain:  Board interpretation</a:t>
            </a:r>
          </a:p>
          <a:p>
            <a:pPr marL="181240" indent="-181240">
              <a:buFont typeface="Arial" panose="020B0604020202020204" pitchFamily="34" charset="0"/>
              <a:buChar char="•"/>
            </a:pPr>
            <a:r>
              <a:rPr lang="en-US" sz="1200" u="sng" dirty="0"/>
              <a:t>physical abnormality </a:t>
            </a:r>
            <a:r>
              <a:rPr lang="en-US" sz="1200" u="none" dirty="0"/>
              <a:t>= </a:t>
            </a:r>
            <a:r>
              <a:rPr lang="en-US" sz="1200" dirty="0"/>
              <a:t>a change to or damage to a body part or organ system</a:t>
            </a:r>
          </a:p>
          <a:p>
            <a:pPr marL="181240" indent="-181240">
              <a:buFont typeface="Arial" panose="020B0604020202020204" pitchFamily="34" charset="0"/>
              <a:buChar char="•"/>
            </a:pPr>
            <a:r>
              <a:rPr lang="en-US" sz="1200" u="sng" dirty="0"/>
              <a:t>physical loss </a:t>
            </a:r>
            <a:r>
              <a:rPr lang="en-US" sz="1200" dirty="0"/>
              <a:t>= a loss of some or all of a body part or organ system</a:t>
            </a:r>
          </a:p>
          <a:p>
            <a:pPr marL="181240" indent="-181240">
              <a:buFont typeface="Arial" panose="020B0604020202020204" pitchFamily="34" charset="0"/>
              <a:buChar char="•"/>
            </a:pPr>
            <a:r>
              <a:rPr lang="en-US" sz="1200" u="sng" dirty="0"/>
              <a:t>functional abnormality </a:t>
            </a:r>
            <a:r>
              <a:rPr lang="en-US" sz="1200" dirty="0"/>
              <a:t>= a malfunction of a body part or organ system</a:t>
            </a:r>
          </a:p>
          <a:p>
            <a:pPr marL="181240" indent="-181240">
              <a:buFont typeface="Arial" panose="020B0604020202020204" pitchFamily="34" charset="0"/>
              <a:buChar char="•"/>
            </a:pPr>
            <a:r>
              <a:rPr lang="en-US" sz="1200" u="sng" dirty="0"/>
              <a:t>functional loss </a:t>
            </a:r>
            <a:r>
              <a:rPr lang="en-US" sz="1200" dirty="0"/>
              <a:t>= a loss of some or all of the functioning of a body part or organ system</a:t>
            </a:r>
          </a:p>
          <a:p>
            <a:pPr marL="181240" indent="-181240">
              <a:buFont typeface="Arial" panose="020B0604020202020204" pitchFamily="34" charset="0"/>
              <a:buChar char="•"/>
            </a:pPr>
            <a:r>
              <a:rPr lang="en-US" sz="1200" u="sng" dirty="0"/>
              <a:t>disfigurement</a:t>
            </a:r>
            <a:r>
              <a:rPr lang="en-US" sz="1200" dirty="0"/>
              <a:t> = an altered or abnormal appearance such as an alteration of color, shape, structure, or a combination of these.</a:t>
            </a:r>
          </a:p>
          <a:p>
            <a:pPr marL="181240" indent="-181240">
              <a:buFont typeface="Arial" panose="020B0604020202020204" pitchFamily="34" charset="0"/>
              <a:buChar char="•"/>
            </a:pPr>
            <a:r>
              <a:rPr lang="en-US" sz="1200" u="sng" dirty="0"/>
              <a:t>psychological damage </a:t>
            </a:r>
            <a:r>
              <a:rPr lang="en-US" sz="1200" dirty="0"/>
              <a:t>= the loss of or abnormal psychological functioning.</a:t>
            </a:r>
          </a:p>
        </p:txBody>
      </p:sp>
      <p:sp>
        <p:nvSpPr>
          <p:cNvPr id="4" name="Slide Number Placeholder 3"/>
          <p:cNvSpPr>
            <a:spLocks noGrp="1"/>
          </p:cNvSpPr>
          <p:nvPr>
            <p:ph type="sldNum" sz="quarter" idx="10"/>
          </p:nvPr>
        </p:nvSpPr>
        <p:spPr/>
        <p:txBody>
          <a:bodyPr/>
          <a:lstStyle/>
          <a:p>
            <a:fld id="{5677923A-D791-49CF-BC64-165793ABF6EA}" type="slidenum">
              <a:rPr lang="en-CA" smtClean="0"/>
              <a:t>8</a:t>
            </a:fld>
            <a:endParaRPr lang="en-CA"/>
          </a:p>
        </p:txBody>
      </p:sp>
    </p:spTree>
    <p:extLst>
      <p:ext uri="{BB962C8B-B14F-4D97-AF65-F5344CB8AC3E}">
        <p14:creationId xmlns:p14="http://schemas.microsoft.com/office/powerpoint/2010/main" val="426201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sz="1200" dirty="0"/>
              <a:t>Review Slide</a:t>
            </a:r>
          </a:p>
        </p:txBody>
      </p:sp>
      <p:sp>
        <p:nvSpPr>
          <p:cNvPr id="4" name="Slide Number Placeholder 3"/>
          <p:cNvSpPr>
            <a:spLocks noGrp="1"/>
          </p:cNvSpPr>
          <p:nvPr>
            <p:ph type="sldNum" sz="quarter" idx="10"/>
          </p:nvPr>
        </p:nvSpPr>
        <p:spPr/>
        <p:txBody>
          <a:bodyPr/>
          <a:lstStyle/>
          <a:p>
            <a:fld id="{5677923A-D791-49CF-BC64-165793ABF6EA}" type="slidenum">
              <a:rPr lang="en-CA" smtClean="0"/>
              <a:t>9</a:t>
            </a:fld>
            <a:endParaRPr lang="en-CA"/>
          </a:p>
        </p:txBody>
      </p:sp>
    </p:spTree>
    <p:extLst>
      <p:ext uri="{BB962C8B-B14F-4D97-AF65-F5344CB8AC3E}">
        <p14:creationId xmlns:p14="http://schemas.microsoft.com/office/powerpoint/2010/main" val="588981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9.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244410" y="5872411"/>
            <a:ext cx="889084" cy="418935"/>
          </a:xfrm>
          <a:prstGeom prst="rect">
            <a:avLst/>
          </a:prstGeom>
        </p:spPr>
        <p:txBody>
          <a:bodyPr/>
          <a:lstStyle/>
          <a:p>
            <a:fld id="{4784E9C2-C78A-4DBE-A612-884351CD1056}" type="slidenum">
              <a:rPr lang="en-CA" smtClean="0"/>
              <a:t>‹#›</a:t>
            </a:fld>
            <a:endParaRPr lang="en-CA"/>
          </a:p>
        </p:txBody>
      </p:sp>
      <p:sp>
        <p:nvSpPr>
          <p:cNvPr id="8" name="Rectangle 7"/>
          <p:cNvSpPr/>
          <p:nvPr userDrawn="1"/>
        </p:nvSpPr>
        <p:spPr>
          <a:xfrm>
            <a:off x="0" y="0"/>
            <a:ext cx="9144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7" name="AutoShape 2" descr="https://outlook.office.com/owa/service.svc/s/GetFileAttachment?id=AAMkADEzMGE5ZGIyLTVkNjEtNDg5YS05MmVjLWM1NjMwNDgzNTU0ZABGAAAAAADmW6t%2Fk1d%2FS64MXvOgIvYPBwDQf%2BiiQ%2BYeQZ7KOO90GbIxAAAAAAEMAADQf%2BiiQ%2BYeQZ7KOO90GbIxAAAe8zO6AAABEgAQAOUviVz3NdhAg6lEmgk6zHg%3D&amp;X-OWA-CANARY=X-GuINU1PUGrHZE4QbDcsCAI8MW4ItQYbMkZMZ9JyaQ774U7zNUzMjVymnKM8fLHx80ZZgNibHk."/>
          <p:cNvSpPr>
            <a:spLocks noChangeAspect="1" noChangeArrowheads="1"/>
          </p:cNvSpPr>
          <p:nvPr userDrawn="1"/>
        </p:nvSpPr>
        <p:spPr bwMode="auto">
          <a:xfrm>
            <a:off x="47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spTree>
    <p:extLst>
      <p:ext uri="{BB962C8B-B14F-4D97-AF65-F5344CB8AC3E}">
        <p14:creationId xmlns:p14="http://schemas.microsoft.com/office/powerpoint/2010/main" val="11703529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600202"/>
            <a:ext cx="8229600" cy="4525963"/>
          </a:xfrm>
          <a:prstGeom prst="rect">
            <a:avLst/>
          </a:prstGeom>
          <a:solidFill>
            <a:schemeClr val="bg1"/>
          </a:solidFill>
        </p:spPr>
        <p:txBody>
          <a:bodyPr vert="eaVert"/>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850653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8667776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2"/>
            <a:ext cx="4038600" cy="4525963"/>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2"/>
            <a:ext cx="4038600" cy="4525963"/>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44732254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Autofit/>
          </a:bodyPr>
          <a:lstStyle>
            <a:lvl1pPr>
              <a:defRPr lang="en-CA" sz="4000" b="1" cap="small" baseline="0" dirty="0">
                <a:solidFill>
                  <a:srgbClr val="1F497D">
                    <a:lumMod val="50000"/>
                  </a:srgbClr>
                </a:solidFill>
                <a:effectLst>
                  <a:outerShdw blurRad="38100" dist="38100" dir="2700000" algn="tl">
                    <a:srgbClr val="000000">
                      <a:alpha val="43137"/>
                    </a:srgbClr>
                  </a:outerShdw>
                </a:effectLst>
                <a:latin typeface="Arial Black" charset="0"/>
                <a:ea typeface="+mj-ea"/>
                <a:cs typeface="+mj-cs"/>
              </a:defRPr>
            </a:lvl1pPr>
          </a:lstStyle>
          <a:p>
            <a:r>
              <a:rPr lang="en-US" dirty="0"/>
              <a:t>Click to edit Master title style</a:t>
            </a:r>
            <a:endParaRPr lang="en-CA" dirty="0"/>
          </a:p>
        </p:txBody>
      </p:sp>
      <p:sp>
        <p:nvSpPr>
          <p:cNvPr id="8" name="Content Placeholder 7"/>
          <p:cNvSpPr>
            <a:spLocks noGrp="1"/>
          </p:cNvSpPr>
          <p:nvPr>
            <p:ph sz="quarter" idx="13"/>
          </p:nvPr>
        </p:nvSpPr>
        <p:spPr>
          <a:xfrm>
            <a:off x="500063" y="1643064"/>
            <a:ext cx="8286750" cy="4071937"/>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56462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5800" y="1981200"/>
            <a:ext cx="7772400" cy="2298700"/>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lvl1pPr marL="342900" indent="-342900">
              <a:buFont typeface="Wingdings" panose="05000000000000000000" pitchFamily="2" charset="2"/>
              <a:buChar char="§"/>
              <a:defRPr/>
            </a:lvl1pPr>
          </a:lstStyle>
          <a:p>
            <a:pPr lvl="0"/>
            <a:endParaRPr lang="en-CA" noProof="0" dirty="0"/>
          </a:p>
        </p:txBody>
      </p:sp>
    </p:spTree>
    <p:extLst>
      <p:ext uri="{BB962C8B-B14F-4D97-AF65-F5344CB8AC3E}">
        <p14:creationId xmlns:p14="http://schemas.microsoft.com/office/powerpoint/2010/main" val="223459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LEVEL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p:cNvGrpSpPr/>
          <p:nvPr userDrawn="1"/>
        </p:nvGrpSpPr>
        <p:grpSpPr>
          <a:xfrm>
            <a:off x="0" y="6103225"/>
            <a:ext cx="9144000" cy="825965"/>
            <a:chOff x="0" y="6263011"/>
            <a:chExt cx="12192000" cy="620100"/>
          </a:xfrm>
        </p:grpSpPr>
        <p:sp>
          <p:nvSpPr>
            <p:cNvPr id="12" name="Rectangle 11"/>
            <p:cNvSpPr/>
            <p:nvPr userDrawn="1"/>
          </p:nvSpPr>
          <p:spPr>
            <a:xfrm>
              <a:off x="0" y="6263011"/>
              <a:ext cx="12192000" cy="566656"/>
            </a:xfrm>
            <a:prstGeom prst="rect">
              <a:avLst/>
            </a:prstGeom>
            <a:solidFill>
              <a:schemeClr val="tx1">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13" name="TextBox 12"/>
            <p:cNvSpPr txBox="1"/>
            <p:nvPr userDrawn="1"/>
          </p:nvSpPr>
          <p:spPr>
            <a:xfrm>
              <a:off x="738789" y="6490299"/>
              <a:ext cx="1814177" cy="392812"/>
            </a:xfrm>
            <a:prstGeom prst="rect">
              <a:avLst/>
            </a:prstGeom>
            <a:noFill/>
            <a:ln>
              <a:noFill/>
            </a:ln>
          </p:spPr>
          <p:txBody>
            <a:bodyPr wrap="square" rtlCol="0">
              <a:spAutoFit/>
            </a:bodyPr>
            <a:lstStyle/>
            <a:p>
              <a:r>
                <a:rPr lang="en-US" sz="1400" b="0" i="0" spc="100" dirty="0">
                  <a:solidFill>
                    <a:schemeClr val="bg1"/>
                  </a:solidFill>
                  <a:latin typeface="Roboto Condensed Bold"/>
                  <a:cs typeface="Roboto Condensed Bold"/>
                </a:rPr>
                <a:t>preventionlink.ca</a:t>
              </a:r>
            </a:p>
          </p:txBody>
        </p:sp>
        <p:pic>
          <p:nvPicPr>
            <p:cNvPr id="14" name="Picture 13"/>
            <p:cNvPicPr>
              <a:picLocks noChangeAspect="1"/>
            </p:cNvPicPr>
            <p:nvPr userDrawn="1"/>
          </p:nvPicPr>
          <p:blipFill>
            <a:blip r:embed="rId3"/>
            <a:stretch>
              <a:fillRect/>
            </a:stretch>
          </p:blipFill>
          <p:spPr>
            <a:xfrm>
              <a:off x="393504" y="6566730"/>
              <a:ext cx="340550" cy="123836"/>
            </a:xfrm>
            <a:prstGeom prst="rect">
              <a:avLst/>
            </a:prstGeom>
            <a:ln>
              <a:noFill/>
            </a:ln>
          </p:spPr>
        </p:pic>
        <p:pic>
          <p:nvPicPr>
            <p:cNvPr id="15" name="Picture 14"/>
            <p:cNvPicPr>
              <a:picLocks noChangeAspect="1"/>
            </p:cNvPicPr>
            <p:nvPr userDrawn="1"/>
          </p:nvPicPr>
          <p:blipFill>
            <a:blip r:embed="rId4"/>
            <a:stretch>
              <a:fillRect/>
            </a:stretch>
          </p:blipFill>
          <p:spPr>
            <a:xfrm>
              <a:off x="2552967" y="6520591"/>
              <a:ext cx="435681" cy="170484"/>
            </a:xfrm>
            <a:prstGeom prst="rect">
              <a:avLst/>
            </a:prstGeom>
            <a:ln>
              <a:noFill/>
            </a:ln>
          </p:spPr>
        </p:pic>
        <p:pic>
          <p:nvPicPr>
            <p:cNvPr id="16" name="Picture 15" descr="Prevention_Link_logo_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55257" y="6459680"/>
              <a:ext cx="1627293" cy="232227"/>
            </a:xfrm>
            <a:prstGeom prst="rect">
              <a:avLst/>
            </a:prstGeom>
            <a:ln>
              <a:noFill/>
            </a:ln>
          </p:spPr>
        </p:pic>
        <p:pic>
          <p:nvPicPr>
            <p:cNvPr id="17" name="Picture 16" descr="OFL-Logo-STACK-white.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7990" y="6339541"/>
              <a:ext cx="918272" cy="358191"/>
            </a:xfrm>
            <a:prstGeom prst="rect">
              <a:avLst/>
            </a:prstGeom>
            <a:ln>
              <a:noFill/>
            </a:ln>
          </p:spPr>
        </p:pic>
      </p:grpSp>
      <p:sp>
        <p:nvSpPr>
          <p:cNvPr id="3" name="TextBox 2"/>
          <p:cNvSpPr txBox="1"/>
          <p:nvPr userDrawn="1"/>
        </p:nvSpPr>
        <p:spPr>
          <a:xfrm>
            <a:off x="2973230" y="6144358"/>
            <a:ext cx="3043107"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tx1"/>
                </a:solidFill>
                <a:effectLst/>
                <a:latin typeface="Roboto" panose="02000000000000000000" pitchFamily="2" charset="0"/>
                <a:ea typeface="Roboto" panose="02000000000000000000" pitchFamily="2" charset="0"/>
                <a:cs typeface="+mn-cs"/>
              </a:rPr>
              <a:t>The views expressed in this presentation are the views of the Ontario Federation of Labour (OFL) and Prevention Link and do not necessarily reflect those of the Province of Ontario.</a:t>
            </a:r>
          </a:p>
          <a:p>
            <a:endParaRPr lang="en-CA" sz="1800" dirty="0"/>
          </a:p>
        </p:txBody>
      </p:sp>
    </p:spTree>
    <p:extLst>
      <p:ext uri="{BB962C8B-B14F-4D97-AF65-F5344CB8AC3E}">
        <p14:creationId xmlns:p14="http://schemas.microsoft.com/office/powerpoint/2010/main" val="4006323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7"/>
            <a:ext cx="9144000" cy="1470025"/>
          </a:xfrm>
          <a:prstGeom prst="rect">
            <a:avLst/>
          </a:prstGeo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a:prstGeom prst="rect">
            <a:avLst/>
          </a:prstGeom>
          <a:solidFill>
            <a:schemeClr val="bg1"/>
          </a:solid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CA" dirty="0"/>
          </a:p>
        </p:txBody>
      </p:sp>
    </p:spTree>
    <p:extLst>
      <p:ext uri="{BB962C8B-B14F-4D97-AF65-F5344CB8AC3E}">
        <p14:creationId xmlns:p14="http://schemas.microsoft.com/office/powerpoint/2010/main" val="413086777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prstGeom prst="rect">
            <a:avLst/>
          </a:prstGeom>
        </p:spPr>
        <p:txBody>
          <a:bodyPr/>
          <a:lstStyle>
            <a:lvl1pPr algn="ctr">
              <a:defRPr lang="en-US" sz="4000" b="1" cap="small" baseline="0" dirty="0" smtClean="0">
                <a:solidFill>
                  <a:srgbClr val="1F497D">
                    <a:lumMod val="50000"/>
                  </a:srgbClr>
                </a:solidFill>
                <a:effectLst/>
                <a:latin typeface="Arial" panose="020B0604020202020204" pitchFamily="34" charset="0"/>
                <a:ea typeface="+mj-ea"/>
                <a:cs typeface="Arial" panose="020B0604020202020204" pitchFamily="34" charset="0"/>
              </a:defRPr>
            </a:lvl1pPr>
          </a:lstStyle>
          <a:p>
            <a:r>
              <a:rPr lang="en-US" dirty="0"/>
              <a:t>CLICK TO EDIT MASTER TITLE </a:t>
            </a:r>
            <a:br>
              <a:rPr lang="en-US" dirty="0"/>
            </a:br>
            <a:r>
              <a:rPr lang="en-US" dirty="0"/>
              <a:t>STYLE</a:t>
            </a:r>
            <a:endParaRPr lang="en-CA" dirty="0"/>
          </a:p>
        </p:txBody>
      </p:sp>
      <p:sp>
        <p:nvSpPr>
          <p:cNvPr id="3" name="Content Placeholder 2"/>
          <p:cNvSpPr>
            <a:spLocks noGrp="1"/>
          </p:cNvSpPr>
          <p:nvPr>
            <p:ph idx="1"/>
          </p:nvPr>
        </p:nvSpPr>
        <p:spPr>
          <a:xfrm>
            <a:off x="457201" y="1600202"/>
            <a:ext cx="6977270" cy="3941859"/>
          </a:xfrm>
          <a:prstGeom prst="rect">
            <a:avLst/>
          </a:prstGeom>
          <a:solidFill>
            <a:schemeClr val="bg1"/>
          </a:solidFill>
          <a:ln w="25400">
            <a:solidFill>
              <a:schemeClr val="bg1">
                <a:lumMod val="75000"/>
              </a:schemeClr>
            </a:solidFill>
          </a:ln>
        </p:spPr>
        <p:txBody>
          <a:bodyPr/>
          <a:lstStyle>
            <a:lvl1pPr marL="342900" indent="-342900">
              <a:buFont typeface="Wingdings" panose="05000000000000000000" pitchFamily="2" charset="2"/>
              <a:buChar char="§"/>
              <a:defRPr lang="en-US" sz="2000" b="1" dirty="0" smtClean="0">
                <a:solidFill>
                  <a:schemeClr val="tx1"/>
                </a:solidFill>
                <a:effectLst/>
                <a:latin typeface="+mn-lt"/>
              </a:defRPr>
            </a:lvl1pPr>
            <a:lvl2pPr marL="742950" indent="-285750">
              <a:buFont typeface="Wingdings" panose="05000000000000000000" pitchFamily="2" charset="2"/>
              <a:buChar char="§"/>
              <a:defRPr sz="1800" b="0">
                <a:solidFill>
                  <a:schemeClr val="tx1"/>
                </a:solidFill>
                <a:effectLst/>
                <a:latin typeface="+mn-lt"/>
              </a:defRPr>
            </a:lvl2pPr>
            <a:lvl3pPr marL="1143000" indent="-228600">
              <a:buFont typeface="Wingdings" panose="05000000000000000000" pitchFamily="2" charset="2"/>
              <a:buChar char="§"/>
              <a:defRPr sz="1600" b="0">
                <a:solidFill>
                  <a:schemeClr val="tx1"/>
                </a:solidFill>
                <a:effectLst/>
                <a:latin typeface="+mn-lt"/>
              </a:defRPr>
            </a:lvl3pPr>
            <a:lvl4pPr marL="1600200" indent="-228600">
              <a:buFont typeface="Wingdings" panose="05000000000000000000" pitchFamily="2" charset="2"/>
              <a:buChar char="§"/>
              <a:defRPr sz="1400" b="0">
                <a:solidFill>
                  <a:schemeClr val="tx1"/>
                </a:solidFill>
                <a:effectLst/>
                <a:latin typeface="+mn-lt"/>
              </a:defRPr>
            </a:lvl4pPr>
            <a:lvl5pPr marL="2057400" indent="-228600">
              <a:buFont typeface="Wingdings" panose="05000000000000000000" pitchFamily="2" charset="2"/>
              <a:buChar char="§"/>
              <a:defRPr sz="1400" b="0">
                <a:solidFill>
                  <a:schemeClr val="tx1"/>
                </a:solidFill>
                <a:effectLst/>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5122" name="Picture 2" descr="Image result for ohcow logo">
            <a:extLst>
              <a:ext uri="{FF2B5EF4-FFF2-40B4-BE49-F238E27FC236}">
                <a16:creationId xmlns:a16="http://schemas.microsoft.com/office/drawing/2014/main" xmlns="" id="{A5ABEB55-831E-44A3-BAD8-94468D2AD92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5413" b="12945"/>
          <a:stretch/>
        </p:blipFill>
        <p:spPr bwMode="auto">
          <a:xfrm>
            <a:off x="4186663" y="6298825"/>
            <a:ext cx="782501" cy="56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297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ctr">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435741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effectLst/>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2"/>
            <a:ext cx="4038600" cy="4525963"/>
          </a:xfrm>
          <a:prstGeom prst="rect">
            <a:avLst/>
          </a:prstGeom>
          <a:solidFill>
            <a:schemeClr val="bg1"/>
          </a:solidFill>
        </p:spPr>
        <p:txBody>
          <a:bodyPr/>
          <a:lstStyle>
            <a:lvl1pPr marL="342900" indent="-342900">
              <a:buFont typeface="Wingdings" panose="05000000000000000000" pitchFamily="2" charset="2"/>
              <a:buChar char="§"/>
              <a:defRPr sz="2800"/>
            </a:lvl1pPr>
            <a:lvl2pPr marL="742950" indent="-285750">
              <a:buFont typeface="Wingdings" panose="05000000000000000000" pitchFamily="2" charset="2"/>
              <a:buChar char="§"/>
              <a:defRPr sz="2400"/>
            </a:lvl2pPr>
            <a:lvl3pPr marL="1143000" indent="-228600">
              <a:buFont typeface="Wingdings" panose="05000000000000000000" pitchFamily="2" charset="2"/>
              <a:buChar char="§"/>
              <a:defRPr sz="2000"/>
            </a:lvl3pPr>
            <a:lvl4pPr marL="1600200" indent="-228600">
              <a:buFont typeface="Wingdings" panose="05000000000000000000" pitchFamily="2" charset="2"/>
              <a:buChar char="§"/>
              <a:defRPr sz="1800"/>
            </a:lvl4pPr>
            <a:lvl5pPr marL="2057400" indent="-22860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2"/>
            <a:ext cx="4038600" cy="4525963"/>
          </a:xfrm>
          <a:prstGeom prst="rect">
            <a:avLst/>
          </a:prstGeom>
          <a:solidFill>
            <a:schemeClr val="bg1"/>
          </a:solidFill>
        </p:spPr>
        <p:txBody>
          <a:bodyPr/>
          <a:lstStyle>
            <a:lvl1pPr marL="342900" indent="-342900">
              <a:buFont typeface="Wingdings" panose="05000000000000000000" pitchFamily="2" charset="2"/>
              <a:buChar char="§"/>
              <a:defRPr sz="2800"/>
            </a:lvl1pPr>
            <a:lvl2pPr marL="742950" indent="-285750">
              <a:buFont typeface="Wingdings" panose="05000000000000000000" pitchFamily="2" charset="2"/>
              <a:buChar char="§"/>
              <a:defRPr sz="2400"/>
            </a:lvl2pPr>
            <a:lvl3pPr marL="1143000" indent="-228600">
              <a:buFont typeface="Wingdings" panose="05000000000000000000" pitchFamily="2" charset="2"/>
              <a:buChar char="§"/>
              <a:defRPr sz="2000"/>
            </a:lvl3pPr>
            <a:lvl4pPr marL="1600200" indent="-228600">
              <a:buFont typeface="Wingdings" panose="05000000000000000000" pitchFamily="2" charset="2"/>
              <a:buChar char="§"/>
              <a:defRPr sz="1800"/>
            </a:lvl4pPr>
            <a:lvl5pPr marL="2057400" indent="-22860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996686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effectLst/>
              </a:defRPr>
            </a:lvl1pPr>
          </a:lstStyle>
          <a:p>
            <a:r>
              <a:rPr lang="en-US" dirty="0"/>
              <a:t>CLICK TO EDIT MASTER TITLE STYLE</a:t>
            </a:r>
            <a:endParaRPr lang="en-CA" dirty="0"/>
          </a:p>
        </p:txBody>
      </p:sp>
    </p:spTree>
    <p:extLst>
      <p:ext uri="{BB962C8B-B14F-4D97-AF65-F5344CB8AC3E}">
        <p14:creationId xmlns:p14="http://schemas.microsoft.com/office/powerpoint/2010/main" val="35295699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26965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73052"/>
            <a:ext cx="5111750" cy="5853113"/>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lvl1pPr marL="342900" indent="-342900">
              <a:buFont typeface="Wingdings" panose="05000000000000000000" pitchFamily="2" charset="2"/>
              <a:buChar char="§"/>
              <a:defRPr sz="3200"/>
            </a:lvl1pPr>
            <a:lvl2pPr marL="742950" indent="-28575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1" y="1435102"/>
            <a:ext cx="3008313" cy="4691063"/>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5187905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30354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image" Target="../media/image5.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0" y="138592"/>
            <a:ext cx="91440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grpSp>
        <p:nvGrpSpPr>
          <p:cNvPr id="9" name="Group 8"/>
          <p:cNvGrpSpPr/>
          <p:nvPr userDrawn="1"/>
        </p:nvGrpSpPr>
        <p:grpSpPr>
          <a:xfrm>
            <a:off x="0" y="6291344"/>
            <a:ext cx="9144000" cy="566656"/>
            <a:chOff x="0" y="6263011"/>
            <a:chExt cx="12192000" cy="566656"/>
          </a:xfrm>
          <a:effectLst/>
        </p:grpSpPr>
        <p:sp>
          <p:nvSpPr>
            <p:cNvPr id="10" name="Rectangle 9"/>
            <p:cNvSpPr/>
            <p:nvPr userDrawn="1"/>
          </p:nvSpPr>
          <p:spPr>
            <a:xfrm>
              <a:off x="0" y="6263011"/>
              <a:ext cx="12192000" cy="566656"/>
            </a:xfrm>
            <a:prstGeom prst="rect">
              <a:avLst/>
            </a:prstGeom>
            <a:solidFill>
              <a:schemeClr val="tx1">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prstClr val="black"/>
                </a:solidFill>
              </a:endParaRPr>
            </a:p>
          </p:txBody>
        </p:sp>
        <p:sp>
          <p:nvSpPr>
            <p:cNvPr id="11" name="TextBox 10"/>
            <p:cNvSpPr txBox="1"/>
            <p:nvPr userDrawn="1"/>
          </p:nvSpPr>
          <p:spPr>
            <a:xfrm>
              <a:off x="739880" y="6482722"/>
              <a:ext cx="1813087" cy="246221"/>
            </a:xfrm>
            <a:prstGeom prst="rect">
              <a:avLst/>
            </a:prstGeom>
            <a:noFill/>
            <a:ln>
              <a:noFill/>
            </a:ln>
          </p:spPr>
          <p:txBody>
            <a:bodyPr wrap="square" rtlCol="0">
              <a:spAutoFit/>
            </a:bodyPr>
            <a:lstStyle/>
            <a:p>
              <a:r>
                <a:rPr lang="en-US" sz="1000" spc="56" dirty="0">
                  <a:solidFill>
                    <a:prstClr val="white"/>
                  </a:solidFill>
                  <a:latin typeface="Roboto Condensed Bold"/>
                  <a:cs typeface="Roboto Condensed Bold"/>
                </a:rPr>
                <a:t>preventionlink.ca</a:t>
              </a:r>
            </a:p>
          </p:txBody>
        </p:sp>
        <p:pic>
          <p:nvPicPr>
            <p:cNvPr id="12" name="Picture 11"/>
            <p:cNvPicPr>
              <a:picLocks noChangeAspect="1"/>
            </p:cNvPicPr>
            <p:nvPr userDrawn="1"/>
          </p:nvPicPr>
          <p:blipFill>
            <a:blip r:embed="rId18"/>
            <a:stretch>
              <a:fillRect/>
            </a:stretch>
          </p:blipFill>
          <p:spPr>
            <a:xfrm>
              <a:off x="393504" y="6566730"/>
              <a:ext cx="340550" cy="123836"/>
            </a:xfrm>
            <a:prstGeom prst="rect">
              <a:avLst/>
            </a:prstGeom>
            <a:ln>
              <a:noFill/>
            </a:ln>
          </p:spPr>
        </p:pic>
        <p:pic>
          <p:nvPicPr>
            <p:cNvPr id="13" name="Picture 12"/>
            <p:cNvPicPr>
              <a:picLocks noChangeAspect="1"/>
            </p:cNvPicPr>
            <p:nvPr userDrawn="1"/>
          </p:nvPicPr>
          <p:blipFill>
            <a:blip r:embed="rId19"/>
            <a:stretch>
              <a:fillRect/>
            </a:stretch>
          </p:blipFill>
          <p:spPr>
            <a:xfrm>
              <a:off x="2552967" y="6520591"/>
              <a:ext cx="435681" cy="170484"/>
            </a:xfrm>
            <a:prstGeom prst="rect">
              <a:avLst/>
            </a:prstGeom>
            <a:ln>
              <a:noFill/>
            </a:ln>
          </p:spPr>
        </p:pic>
        <p:pic>
          <p:nvPicPr>
            <p:cNvPr id="14" name="Picture 13" descr="Prevention_Link_logo_WHIT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855257" y="6459680"/>
              <a:ext cx="1627293" cy="232227"/>
            </a:xfrm>
            <a:prstGeom prst="rect">
              <a:avLst/>
            </a:prstGeom>
            <a:ln>
              <a:noFill/>
            </a:ln>
          </p:spPr>
        </p:pic>
        <p:pic>
          <p:nvPicPr>
            <p:cNvPr id="15" name="Picture 14" descr="OFL-Logo-STACK-white.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907990" y="6339541"/>
              <a:ext cx="918272" cy="358191"/>
            </a:xfrm>
            <a:prstGeom prst="rect">
              <a:avLst/>
            </a:prstGeom>
            <a:ln>
              <a:noFill/>
            </a:ln>
          </p:spPr>
        </p:pic>
      </p:grpSp>
    </p:spTree>
    <p:extLst>
      <p:ext uri="{BB962C8B-B14F-4D97-AF65-F5344CB8AC3E}">
        <p14:creationId xmlns:p14="http://schemas.microsoft.com/office/powerpoint/2010/main" val="4077498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8" r:id="rId15"/>
  </p:sldLayoutIdLst>
  <p:transition spd="slow">
    <p:fade/>
  </p:transition>
  <p:hf sldNum="0" hdr="0" ftr="0" dt="0"/>
  <p:txStyles>
    <p:titleStyle>
      <a:lvl1pPr algn="ctr" rtl="0" eaLnBrk="0" fontAlgn="base" hangingPunct="0">
        <a:spcBef>
          <a:spcPct val="0"/>
        </a:spcBef>
        <a:spcAft>
          <a:spcPct val="0"/>
        </a:spcAft>
        <a:defRPr lang="en-CA" sz="4000" b="1" cap="small" baseline="0" dirty="0">
          <a:solidFill>
            <a:srgbClr val="1F497D">
              <a:lumMod val="50000"/>
            </a:srgbClr>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ermedia.com/sendcontent.php?contentid=15400&amp;fullpath=files/custom/04373000/4373948/figure_holding_custom_book_reading.pn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259"/>
            <a:ext cx="9144000" cy="1143000"/>
          </a:xfrm>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LEARNING OBJECTIVE</a:t>
            </a:r>
            <a:br>
              <a:rPr lang="en-US" sz="3600" dirty="0">
                <a:solidFill>
                  <a:schemeClr val="tx1"/>
                </a:solidFill>
                <a:latin typeface="Arial" panose="020B0604020202020204" pitchFamily="34" charset="0"/>
                <a:cs typeface="Arial" panose="020B0604020202020204" pitchFamily="34" charset="0"/>
              </a:rPr>
            </a:br>
            <a:endParaRPr lang="en-US" sz="3600" dirty="0">
              <a:solidFill>
                <a:schemeClr val="tx1"/>
              </a:solidFill>
              <a:latin typeface="Arial" panose="020B0604020202020204" pitchFamily="34" charset="0"/>
              <a:cs typeface="Arial" panose="020B0604020202020204" pitchFamily="34" charset="0"/>
            </a:endParaRPr>
          </a:p>
        </p:txBody>
      </p:sp>
      <p:sp>
        <p:nvSpPr>
          <p:cNvPr id="4" name="Rectangle 3"/>
          <p:cNvSpPr>
            <a:spLocks noGrp="1" noChangeArrowheads="1"/>
          </p:cNvSpPr>
          <p:nvPr>
            <p:ph idx="1"/>
          </p:nvPr>
        </p:nvSpPr>
        <p:spPr>
          <a:xfrm>
            <a:off x="646542" y="1943008"/>
            <a:ext cx="5447453" cy="2131121"/>
          </a:xfrm>
          <a:solidFill>
            <a:schemeClr val="bg1"/>
          </a:solidFill>
          <a:ln>
            <a:noFill/>
          </a:ln>
        </p:spPr>
        <p:txBody>
          <a:bodyPr rtlCol="0">
            <a:noAutofit/>
          </a:bodyPr>
          <a:lstStyle/>
          <a:p>
            <a:pPr marL="0" indent="0" algn="ctr">
              <a:spcBef>
                <a:spcPts val="600"/>
              </a:spcBef>
              <a:spcAft>
                <a:spcPts val="600"/>
              </a:spcAft>
              <a:buClr>
                <a:schemeClr val="tx1"/>
              </a:buClr>
              <a:buNone/>
              <a:defRPr/>
            </a:pPr>
            <a:r>
              <a:rPr lang="en-US" sz="4400" b="0" dirty="0"/>
              <a:t>Understanding Permanent Impairment Awards</a:t>
            </a:r>
            <a:endParaRPr lang="en-GB" sz="4400" b="0" dirty="0">
              <a:effectLst/>
            </a:endParaRPr>
          </a:p>
        </p:txBody>
      </p:sp>
      <p:pic>
        <p:nvPicPr>
          <p:cNvPr id="5" name="Picture 2" descr="http://www.presentermedia.com/files/custom/04373000/4373948/figure_holding_custom_book_readin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890" y="718759"/>
            <a:ext cx="4604431" cy="61392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ED44CE34-3095-4C1D-AD90-357D5E2CDA5F}"/>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68600012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264" y="1384300"/>
            <a:ext cx="5858346" cy="4089400"/>
          </a:xfrm>
          <a:solidFill>
            <a:schemeClr val="bg1"/>
          </a:solidFill>
          <a:ln>
            <a:noFill/>
          </a:ln>
        </p:spPr>
        <p:txBody>
          <a:bodyPr>
            <a:normAutofit fontScale="92500"/>
          </a:bodyPr>
          <a:lstStyle/>
          <a:p>
            <a:pPr marL="0" indent="0">
              <a:buNone/>
            </a:pPr>
            <a:r>
              <a:rPr lang="en-US" sz="2800" dirty="0">
                <a:effectLst/>
              </a:rPr>
              <a:t>Degree of impairment </a:t>
            </a:r>
          </a:p>
          <a:p>
            <a:pPr>
              <a:spcBef>
                <a:spcPts val="0"/>
              </a:spcBef>
            </a:pPr>
            <a:r>
              <a:rPr lang="en-US" sz="2800" b="0" dirty="0">
                <a:effectLst/>
              </a:rPr>
              <a:t>Prescribed rating schedule</a:t>
            </a:r>
          </a:p>
          <a:p>
            <a:r>
              <a:rPr lang="en-US" sz="2800" b="0" dirty="0">
                <a:effectLst/>
              </a:rPr>
              <a:t>Impairment listed</a:t>
            </a:r>
          </a:p>
          <a:p>
            <a:r>
              <a:rPr lang="en-US" sz="2800" b="0" dirty="0">
                <a:effectLst/>
              </a:rPr>
              <a:t>Impairment not listed decision-maker uses body parts, systems or functions which are most similar</a:t>
            </a:r>
          </a:p>
          <a:p>
            <a:r>
              <a:rPr lang="en-US" sz="2800" b="0" dirty="0">
                <a:effectLst/>
              </a:rPr>
              <a:t>The degree of impairment is expressed as a percentage of total impairment of whole person.</a:t>
            </a:r>
          </a:p>
          <a:p>
            <a:pPr marL="0" indent="0">
              <a:buNone/>
            </a:pPr>
            <a:endParaRPr lang="en-US" sz="2800" b="0" dirty="0">
              <a:effectLst/>
            </a:endParaRPr>
          </a:p>
        </p:txBody>
      </p:sp>
      <p:pic>
        <p:nvPicPr>
          <p:cNvPr id="10242" name="Picture 2" descr="C:\Users\Jody\AppData\Local\Microsoft\Windows\Temporary Internet Files\Content.IE5\GTST5F0D\house_outline_percent_1600_clr_96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302" y="1384300"/>
            <a:ext cx="3685698" cy="39314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BF78164D-9E3C-40B1-A3F2-53CFA0D3D703}"/>
              </a:ext>
            </a:extLst>
          </p:cNvPr>
          <p:cNvSpPr>
            <a:spLocks noGrp="1"/>
          </p:cNvSpPr>
          <p:nvPr>
            <p:ph type="title"/>
          </p:nvPr>
        </p:nvSpPr>
        <p:spPr>
          <a:xfrm>
            <a:off x="0" y="5670"/>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NEL PROCEDURE </a:t>
            </a:r>
          </a:p>
        </p:txBody>
      </p:sp>
      <p:sp>
        <p:nvSpPr>
          <p:cNvPr id="5" name="TextBox 4">
            <a:extLst>
              <a:ext uri="{FF2B5EF4-FFF2-40B4-BE49-F238E27FC236}">
                <a16:creationId xmlns:a16="http://schemas.microsoft.com/office/drawing/2014/main" xmlns="" id="{69A21BA9-BA13-440A-A42E-0948ABBCA545}"/>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245961548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53" y="1328774"/>
            <a:ext cx="4523232" cy="3935953"/>
          </a:xfrm>
          <a:solidFill>
            <a:schemeClr val="bg1"/>
          </a:solidFill>
          <a:ln>
            <a:noFill/>
          </a:ln>
        </p:spPr>
        <p:txBody>
          <a:bodyPr>
            <a:noAutofit/>
          </a:bodyPr>
          <a:lstStyle/>
          <a:p>
            <a:pPr>
              <a:spcBef>
                <a:spcPts val="0"/>
              </a:spcBef>
            </a:pPr>
            <a:r>
              <a:rPr lang="en-US" sz="2800" b="0" dirty="0">
                <a:effectLst/>
              </a:rPr>
              <a:t>NEL rated by a NEL Clinical Specialist.</a:t>
            </a:r>
          </a:p>
          <a:p>
            <a:pPr>
              <a:spcBef>
                <a:spcPts val="0"/>
              </a:spcBef>
            </a:pPr>
            <a:r>
              <a:rPr lang="en-US" sz="2800" b="0" dirty="0">
                <a:effectLst/>
              </a:rPr>
              <a:t>Independent medical assessment may be required.</a:t>
            </a:r>
          </a:p>
          <a:p>
            <a:pPr>
              <a:spcBef>
                <a:spcPts val="0"/>
              </a:spcBef>
            </a:pPr>
            <a:r>
              <a:rPr lang="en-US" sz="2800" b="0" dirty="0">
                <a:effectLst/>
              </a:rPr>
              <a:t>The degree of PI is expressed as a “whole person impairment” percentage.</a:t>
            </a:r>
          </a:p>
        </p:txBody>
      </p:sp>
      <p:pic>
        <p:nvPicPr>
          <p:cNvPr id="11266" name="Picture 2" descr="C:\Users\Jody\AppData\Local\Microsoft\Windows\Temporary Internet Files\Content.IE5\1EFYT0IV\doctor_clipboard_171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639" y="803727"/>
            <a:ext cx="5326743" cy="53267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1029146C-6F57-475B-BEDB-73F080779527}"/>
              </a:ext>
            </a:extLst>
          </p:cNvPr>
          <p:cNvSpPr>
            <a:spLocks noGrp="1"/>
          </p:cNvSpPr>
          <p:nvPr>
            <p:ph type="title"/>
          </p:nvPr>
        </p:nvSpPr>
        <p:spPr>
          <a:xfrm>
            <a:off x="0" y="5670"/>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NEL PROCEDURE </a:t>
            </a:r>
          </a:p>
        </p:txBody>
      </p:sp>
      <p:sp>
        <p:nvSpPr>
          <p:cNvPr id="5" name="TextBox 4">
            <a:extLst>
              <a:ext uri="{FF2B5EF4-FFF2-40B4-BE49-F238E27FC236}">
                <a16:creationId xmlns:a16="http://schemas.microsoft.com/office/drawing/2014/main" xmlns="" id="{E48584A3-C443-469C-AEEB-6FBC8E594450}"/>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0398458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60" y="1813269"/>
            <a:ext cx="5596127" cy="3252718"/>
          </a:xfrm>
          <a:solidFill>
            <a:schemeClr val="bg1"/>
          </a:solidFill>
          <a:ln>
            <a:noFill/>
          </a:ln>
        </p:spPr>
        <p:txBody>
          <a:bodyPr>
            <a:noAutofit/>
          </a:bodyPr>
          <a:lstStyle/>
          <a:p>
            <a:pPr>
              <a:spcBef>
                <a:spcPts val="0"/>
              </a:spcBef>
            </a:pPr>
            <a:r>
              <a:rPr lang="en-US" sz="2800" b="0" dirty="0">
                <a:effectLst/>
              </a:rPr>
              <a:t>% of impairment </a:t>
            </a:r>
          </a:p>
          <a:p>
            <a:pPr>
              <a:spcBef>
                <a:spcPts val="0"/>
              </a:spcBef>
            </a:pPr>
            <a:r>
              <a:rPr lang="en-US" sz="2800" b="0" dirty="0">
                <a:effectLst/>
              </a:rPr>
              <a:t>Age at the time of Permanent Impairment (PI)</a:t>
            </a:r>
          </a:p>
          <a:p>
            <a:pPr>
              <a:spcBef>
                <a:spcPts val="0"/>
              </a:spcBef>
            </a:pPr>
            <a:r>
              <a:rPr lang="en-US" sz="2800" b="0" dirty="0">
                <a:effectLst/>
              </a:rPr>
              <a:t>$45,000 base rate for worker age 45</a:t>
            </a:r>
          </a:p>
          <a:p>
            <a:pPr>
              <a:spcBef>
                <a:spcPts val="0"/>
              </a:spcBef>
            </a:pPr>
            <a:r>
              <a:rPr lang="en-US" sz="2800" b="0" dirty="0">
                <a:effectLst/>
              </a:rPr>
              <a:t>+/- $1,000 for each year younger or older than 45</a:t>
            </a:r>
          </a:p>
        </p:txBody>
      </p:sp>
      <p:pic>
        <p:nvPicPr>
          <p:cNvPr id="20483" name="Picture 3" descr="C:\Users\Jody\AppData\Local\Microsoft\Windows\Temporary Internet Files\Content.IE5\8WW0RYCO\construction_custom_sign_191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344" y="1255776"/>
            <a:ext cx="4190464" cy="56022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730B0A7C-D9CD-42EE-B72E-8B5252CB0958}"/>
              </a:ext>
            </a:extLst>
          </p:cNvPr>
          <p:cNvSpPr>
            <a:spLocks noGrp="1"/>
          </p:cNvSpPr>
          <p:nvPr>
            <p:ph type="title"/>
          </p:nvPr>
        </p:nvSpPr>
        <p:spPr>
          <a:xfrm>
            <a:off x="0" y="5670"/>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NEL CALCULATION </a:t>
            </a:r>
          </a:p>
        </p:txBody>
      </p:sp>
      <p:sp>
        <p:nvSpPr>
          <p:cNvPr id="5" name="TextBox 4">
            <a:extLst>
              <a:ext uri="{FF2B5EF4-FFF2-40B4-BE49-F238E27FC236}">
                <a16:creationId xmlns:a16="http://schemas.microsoft.com/office/drawing/2014/main" xmlns="" id="{474A36D5-EDA0-4235-A69F-560DC6755D87}"/>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6018723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0054"/>
          </a:xfrm>
        </p:spPr>
        <p:txBody>
          <a:bodyPr>
            <a:noAutofit/>
          </a:bodyPr>
          <a:lstStyle/>
          <a:p>
            <a:r>
              <a:rPr lang="en-US" sz="3600" dirty="0">
                <a:solidFill>
                  <a:schemeClr val="tx1"/>
                </a:solidFill>
              </a:rPr>
              <a:t>POST-1990</a:t>
            </a:r>
            <a:br>
              <a:rPr lang="en-US" sz="3600" dirty="0">
                <a:solidFill>
                  <a:schemeClr val="tx1"/>
                </a:solidFill>
              </a:rPr>
            </a:br>
            <a:r>
              <a:rPr lang="en-US" sz="3600" dirty="0">
                <a:solidFill>
                  <a:prstClr val="black"/>
                </a:solidFill>
              </a:rPr>
              <a:t>NON-ECONOMIC LOSS AWARD </a:t>
            </a:r>
            <a:r>
              <a:rPr lang="en-US" sz="3600" i="1" dirty="0">
                <a:solidFill>
                  <a:prstClr val="black"/>
                </a:solidFill>
              </a:rPr>
              <a:t>(NEL)</a:t>
            </a:r>
            <a:endParaRPr lang="en-US" sz="3600" dirty="0">
              <a:solidFill>
                <a:schemeClr val="tx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xmlns="" id="{3A36AA86-860A-421A-B4BA-275C534C08A3}"/>
              </a:ext>
            </a:extLst>
          </p:cNvPr>
          <p:cNvSpPr txBox="1">
            <a:spLocks/>
          </p:cNvSpPr>
          <p:nvPr/>
        </p:nvSpPr>
        <p:spPr>
          <a:xfrm>
            <a:off x="208547" y="2401818"/>
            <a:ext cx="8726906" cy="3714092"/>
          </a:xfrm>
          <a:prstGeom prst="rect">
            <a:avLst/>
          </a:prstGeom>
          <a:solidFill>
            <a:schemeClr val="bg1"/>
          </a:solidFill>
          <a:ln w="25400">
            <a:noFill/>
          </a:ln>
        </p:spPr>
        <p:txBody>
          <a:bodyPr>
            <a:normAutofit lnSpcReduction="10000"/>
          </a:bodyPr>
          <a:lstStyle>
            <a:lvl1pPr marL="342900" indent="-342900" algn="l" rtl="0" eaLnBrk="0" fontAlgn="base" hangingPunct="0">
              <a:spcBef>
                <a:spcPct val="20000"/>
              </a:spcBef>
              <a:spcAft>
                <a:spcPct val="0"/>
              </a:spcAft>
              <a:buFont typeface="Wingdings" panose="05000000000000000000" pitchFamily="2" charset="2"/>
              <a:buChar char="§"/>
              <a:defRPr lang="en-US" sz="2000" b="1" dirty="0" smtClean="0">
                <a:solidFill>
                  <a:schemeClr val="tx1"/>
                </a:solidFill>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1800" b="0">
                <a:solidFill>
                  <a:schemeClr val="tx1"/>
                </a:solidFill>
                <a:effectLst/>
                <a:latin typeface="+mn-lt"/>
              </a:defRPr>
            </a:lvl2pPr>
            <a:lvl3pPr marL="1143000" indent="-228600" algn="l" rtl="0" eaLnBrk="0" fontAlgn="base" hangingPunct="0">
              <a:spcBef>
                <a:spcPct val="20000"/>
              </a:spcBef>
              <a:spcAft>
                <a:spcPct val="0"/>
              </a:spcAft>
              <a:buFont typeface="Wingdings" panose="05000000000000000000" pitchFamily="2" charset="2"/>
              <a:buChar char="§"/>
              <a:defRPr sz="1600" b="0">
                <a:solidFill>
                  <a:schemeClr val="tx1"/>
                </a:solidFill>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400" b="0">
                <a:solidFill>
                  <a:schemeClr val="tx1"/>
                </a:solidFill>
                <a:effectLst/>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400" b="0">
                <a:solidFill>
                  <a:schemeClr val="tx1"/>
                </a:solidFill>
                <a:effectLst/>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b="0" kern="0" dirty="0"/>
              <a:t>Worker age 45</a:t>
            </a:r>
          </a:p>
          <a:p>
            <a:r>
              <a:rPr lang="en-US" sz="2400" b="0" kern="0" dirty="0"/>
              <a:t>10 % Permanent Impairment</a:t>
            </a:r>
          </a:p>
          <a:p>
            <a:r>
              <a:rPr lang="en-US" sz="2400" b="0" kern="0" dirty="0"/>
              <a:t>$45,000 base rate</a:t>
            </a:r>
          </a:p>
          <a:p>
            <a:pPr marL="357188" indent="0">
              <a:buFont typeface="Wingdings" panose="05000000000000000000" pitchFamily="2" charset="2"/>
              <a:buNone/>
            </a:pPr>
            <a:r>
              <a:rPr lang="en-US" sz="2400" b="0" kern="0" dirty="0"/>
              <a:t>45 x 10% =    $4500 NEL award</a:t>
            </a:r>
          </a:p>
          <a:p>
            <a:pPr marL="0" indent="0">
              <a:buFont typeface="Wingdings" panose="05000000000000000000" pitchFamily="2" charset="2"/>
              <a:buNone/>
            </a:pPr>
            <a:endParaRPr lang="en-US" sz="2400" b="0" kern="0" dirty="0"/>
          </a:p>
          <a:p>
            <a:r>
              <a:rPr lang="en-US" sz="2400" b="0" kern="0" dirty="0"/>
              <a:t>Worker age 35 </a:t>
            </a:r>
          </a:p>
          <a:p>
            <a:r>
              <a:rPr lang="en-US" sz="2400" b="0" kern="0" dirty="0"/>
              <a:t>10% Permanent Impairment </a:t>
            </a:r>
          </a:p>
          <a:p>
            <a:r>
              <a:rPr lang="en-US" sz="2400" b="0" kern="0" dirty="0"/>
              <a:t>$55,000 base rate </a:t>
            </a:r>
            <a:r>
              <a:rPr lang="en-US" sz="1700" b="0" kern="0" dirty="0"/>
              <a:t>(increased by $1000 every year under 45 years of age)</a:t>
            </a:r>
          </a:p>
          <a:p>
            <a:r>
              <a:rPr lang="en-US" sz="2400" b="0" kern="0" dirty="0"/>
              <a:t>55 x 10% =     $5500 NEL award</a:t>
            </a:r>
          </a:p>
        </p:txBody>
      </p:sp>
      <p:pic>
        <p:nvPicPr>
          <p:cNvPr id="6" name="Picture 5">
            <a:extLst>
              <a:ext uri="{FF2B5EF4-FFF2-40B4-BE49-F238E27FC236}">
                <a16:creationId xmlns:a16="http://schemas.microsoft.com/office/drawing/2014/main" xmlns="" id="{4376E299-AF2D-46E9-B5CF-79B7038CA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278" y="1674241"/>
            <a:ext cx="3449638" cy="2835602"/>
          </a:xfrm>
          <a:prstGeom prst="rect">
            <a:avLst/>
          </a:prstGeom>
        </p:spPr>
      </p:pic>
      <p:pic>
        <p:nvPicPr>
          <p:cNvPr id="5" name="Picture 4">
            <a:extLst>
              <a:ext uri="{FF2B5EF4-FFF2-40B4-BE49-F238E27FC236}">
                <a16:creationId xmlns:a16="http://schemas.microsoft.com/office/drawing/2014/main" xmlns="" id="{21C4F206-E6E2-4601-BD43-92D6B8316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3706"/>
            <a:ext cx="3465095" cy="1302876"/>
          </a:xfrm>
          <a:prstGeom prst="rect">
            <a:avLst/>
          </a:prstGeom>
        </p:spPr>
      </p:pic>
      <p:sp>
        <p:nvSpPr>
          <p:cNvPr id="12" name="small_swipe_highlight">
            <a:extLst>
              <a:ext uri="{FF2B5EF4-FFF2-40B4-BE49-F238E27FC236}">
                <a16:creationId xmlns:a16="http://schemas.microsoft.com/office/drawing/2014/main" xmlns="" id="{68127F79-DCA0-4A4B-B72B-FFB6FE3E8D4B}"/>
              </a:ext>
            </a:extLst>
          </p:cNvPr>
          <p:cNvSpPr>
            <a:spLocks noEditPoints="1"/>
          </p:cNvSpPr>
          <p:nvPr/>
        </p:nvSpPr>
        <p:spPr bwMode="auto">
          <a:xfrm rot="198049">
            <a:off x="1922363" y="4011783"/>
            <a:ext cx="3965396" cy="218256"/>
          </a:xfrm>
          <a:custGeom>
            <a:avLst/>
            <a:gdLst>
              <a:gd name="T0" fmla="*/ 804 w 1110"/>
              <a:gd name="T1" fmla="*/ 116 h 172"/>
              <a:gd name="T2" fmla="*/ 817 w 1110"/>
              <a:gd name="T3" fmla="*/ 111 h 172"/>
              <a:gd name="T4" fmla="*/ 962 w 1110"/>
              <a:gd name="T5" fmla="*/ 108 h 172"/>
              <a:gd name="T6" fmla="*/ 905 w 1110"/>
              <a:gd name="T7" fmla="*/ 99 h 172"/>
              <a:gd name="T8" fmla="*/ 938 w 1110"/>
              <a:gd name="T9" fmla="*/ 94 h 172"/>
              <a:gd name="T10" fmla="*/ 987 w 1110"/>
              <a:gd name="T11" fmla="*/ 85 h 172"/>
              <a:gd name="T12" fmla="*/ 993 w 1110"/>
              <a:gd name="T13" fmla="*/ 9 h 172"/>
              <a:gd name="T14" fmla="*/ 962 w 1110"/>
              <a:gd name="T15" fmla="*/ 6 h 172"/>
              <a:gd name="T16" fmla="*/ 729 w 1110"/>
              <a:gd name="T17" fmla="*/ 1 h 172"/>
              <a:gd name="T18" fmla="*/ 501 w 1110"/>
              <a:gd name="T19" fmla="*/ 5 h 172"/>
              <a:gd name="T20" fmla="*/ 334 w 1110"/>
              <a:gd name="T21" fmla="*/ 13 h 172"/>
              <a:gd name="T22" fmla="*/ 107 w 1110"/>
              <a:gd name="T23" fmla="*/ 50 h 172"/>
              <a:gd name="T24" fmla="*/ 102 w 1110"/>
              <a:gd name="T25" fmla="*/ 63 h 172"/>
              <a:gd name="T26" fmla="*/ 290 w 1110"/>
              <a:gd name="T27" fmla="*/ 42 h 172"/>
              <a:gd name="T28" fmla="*/ 212 w 1110"/>
              <a:gd name="T29" fmla="*/ 48 h 172"/>
              <a:gd name="T30" fmla="*/ 225 w 1110"/>
              <a:gd name="T31" fmla="*/ 45 h 172"/>
              <a:gd name="T32" fmla="*/ 331 w 1110"/>
              <a:gd name="T33" fmla="*/ 36 h 172"/>
              <a:gd name="T34" fmla="*/ 270 w 1110"/>
              <a:gd name="T35" fmla="*/ 46 h 172"/>
              <a:gd name="T36" fmla="*/ 243 w 1110"/>
              <a:gd name="T37" fmla="*/ 49 h 172"/>
              <a:gd name="T38" fmla="*/ 169 w 1110"/>
              <a:gd name="T39" fmla="*/ 59 h 172"/>
              <a:gd name="T40" fmla="*/ 137 w 1110"/>
              <a:gd name="T41" fmla="*/ 63 h 172"/>
              <a:gd name="T42" fmla="*/ 111 w 1110"/>
              <a:gd name="T43" fmla="*/ 66 h 172"/>
              <a:gd name="T44" fmla="*/ 85 w 1110"/>
              <a:gd name="T45" fmla="*/ 73 h 172"/>
              <a:gd name="T46" fmla="*/ 110 w 1110"/>
              <a:gd name="T47" fmla="*/ 72 h 172"/>
              <a:gd name="T48" fmla="*/ 192 w 1110"/>
              <a:gd name="T49" fmla="*/ 67 h 172"/>
              <a:gd name="T50" fmla="*/ 205 w 1110"/>
              <a:gd name="T51" fmla="*/ 67 h 172"/>
              <a:gd name="T52" fmla="*/ 199 w 1110"/>
              <a:gd name="T53" fmla="*/ 80 h 172"/>
              <a:gd name="T54" fmla="*/ 615 w 1110"/>
              <a:gd name="T55" fmla="*/ 144 h 172"/>
              <a:gd name="T56" fmla="*/ 320 w 1110"/>
              <a:gd name="T57" fmla="*/ 148 h 172"/>
              <a:gd name="T58" fmla="*/ 773 w 1110"/>
              <a:gd name="T59" fmla="*/ 139 h 172"/>
              <a:gd name="T60" fmla="*/ 844 w 1110"/>
              <a:gd name="T61" fmla="*/ 137 h 172"/>
              <a:gd name="T62" fmla="*/ 764 w 1110"/>
              <a:gd name="T63" fmla="*/ 137 h 172"/>
              <a:gd name="T64" fmla="*/ 820 w 1110"/>
              <a:gd name="T65" fmla="*/ 134 h 172"/>
              <a:gd name="T66" fmla="*/ 469 w 1110"/>
              <a:gd name="T67" fmla="*/ 137 h 172"/>
              <a:gd name="T68" fmla="*/ 946 w 1110"/>
              <a:gd name="T69" fmla="*/ 132 h 172"/>
              <a:gd name="T70" fmla="*/ 887 w 1110"/>
              <a:gd name="T71" fmla="*/ 127 h 172"/>
              <a:gd name="T72" fmla="*/ 907 w 1110"/>
              <a:gd name="T73" fmla="*/ 122 h 172"/>
              <a:gd name="T74" fmla="*/ 760 w 1110"/>
              <a:gd name="T75" fmla="*/ 117 h 172"/>
              <a:gd name="T76" fmla="*/ 901 w 1110"/>
              <a:gd name="T77" fmla="*/ 119 h 172"/>
              <a:gd name="T78" fmla="*/ 1101 w 1110"/>
              <a:gd name="T79" fmla="*/ 128 h 172"/>
              <a:gd name="T80" fmla="*/ 1 w 1110"/>
              <a:gd name="T81" fmla="*/ 109 h 172"/>
              <a:gd name="T82" fmla="*/ 1 w 1110"/>
              <a:gd name="T83" fmla="*/ 109 h 172"/>
              <a:gd name="T84" fmla="*/ 441 w 1110"/>
              <a:gd name="T85" fmla="*/ 32 h 172"/>
              <a:gd name="T86" fmla="*/ 546 w 1110"/>
              <a:gd name="T87" fmla="*/ 24 h 172"/>
              <a:gd name="T88" fmla="*/ 36 w 1110"/>
              <a:gd name="T89" fmla="*/ 101 h 172"/>
              <a:gd name="T90" fmla="*/ 56 w 1110"/>
              <a:gd name="T91" fmla="*/ 103 h 172"/>
              <a:gd name="T92" fmla="*/ 1 w 1110"/>
              <a:gd name="T93" fmla="*/ 103 h 172"/>
              <a:gd name="T94" fmla="*/ 2 w 1110"/>
              <a:gd name="T95" fmla="*/ 155 h 172"/>
              <a:gd name="T96" fmla="*/ 652 w 1110"/>
              <a:gd name="T97" fmla="*/ 8 h 172"/>
              <a:gd name="T98" fmla="*/ 648 w 1110"/>
              <a:gd name="T99" fmla="*/ 9 h 172"/>
              <a:gd name="T100" fmla="*/ 446 w 1110"/>
              <a:gd name="T101" fmla="*/ 14 h 172"/>
              <a:gd name="T102" fmla="*/ 321 w 1110"/>
              <a:gd name="T103" fmla="*/ 53 h 172"/>
              <a:gd name="T104" fmla="*/ 1 w 1110"/>
              <a:gd name="T105" fmla="*/ 103 h 172"/>
              <a:gd name="T106" fmla="*/ 1 w 1110"/>
              <a:gd name="T107" fmla="*/ 107 h 172"/>
              <a:gd name="T108" fmla="*/ 2 w 1110"/>
              <a:gd name="T109" fmla="*/ 158 h 172"/>
              <a:gd name="T110" fmla="*/ 3 w 1110"/>
              <a:gd name="T111" fmla="*/ 161 h 172"/>
              <a:gd name="T112" fmla="*/ 172 w 1110"/>
              <a:gd name="T113" fmla="*/ 151 h 172"/>
              <a:gd name="T114" fmla="*/ 34 w 1110"/>
              <a:gd name="T115" fmla="*/ 160 h 172"/>
              <a:gd name="T116" fmla="*/ 386 w 1110"/>
              <a:gd name="T117" fmla="*/ 13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0" h="172">
                <a:moveTo>
                  <a:pt x="1101" y="128"/>
                </a:moveTo>
                <a:cubicBezTo>
                  <a:pt x="990" y="121"/>
                  <a:pt x="880" y="117"/>
                  <a:pt x="770" y="116"/>
                </a:cubicBezTo>
                <a:cubicBezTo>
                  <a:pt x="771" y="116"/>
                  <a:pt x="772" y="115"/>
                  <a:pt x="773" y="115"/>
                </a:cubicBezTo>
                <a:cubicBezTo>
                  <a:pt x="783" y="116"/>
                  <a:pt x="794" y="116"/>
                  <a:pt x="804" y="116"/>
                </a:cubicBezTo>
                <a:cubicBezTo>
                  <a:pt x="813" y="116"/>
                  <a:pt x="821" y="116"/>
                  <a:pt x="821" y="115"/>
                </a:cubicBezTo>
                <a:cubicBezTo>
                  <a:pt x="821" y="115"/>
                  <a:pt x="813" y="114"/>
                  <a:pt x="804" y="114"/>
                </a:cubicBezTo>
                <a:cubicBezTo>
                  <a:pt x="791" y="114"/>
                  <a:pt x="791" y="114"/>
                  <a:pt x="791" y="114"/>
                </a:cubicBezTo>
                <a:cubicBezTo>
                  <a:pt x="800" y="113"/>
                  <a:pt x="808" y="112"/>
                  <a:pt x="817" y="111"/>
                </a:cubicBezTo>
                <a:cubicBezTo>
                  <a:pt x="826" y="110"/>
                  <a:pt x="835" y="109"/>
                  <a:pt x="844" y="108"/>
                </a:cubicBezTo>
                <a:cubicBezTo>
                  <a:pt x="885" y="108"/>
                  <a:pt x="926" y="109"/>
                  <a:pt x="967" y="109"/>
                </a:cubicBezTo>
                <a:cubicBezTo>
                  <a:pt x="971" y="109"/>
                  <a:pt x="973" y="109"/>
                  <a:pt x="971" y="109"/>
                </a:cubicBezTo>
                <a:cubicBezTo>
                  <a:pt x="970" y="109"/>
                  <a:pt x="966" y="108"/>
                  <a:pt x="962" y="108"/>
                </a:cubicBezTo>
                <a:cubicBezTo>
                  <a:pt x="928" y="107"/>
                  <a:pt x="894" y="106"/>
                  <a:pt x="860" y="106"/>
                </a:cubicBezTo>
                <a:cubicBezTo>
                  <a:pt x="875" y="104"/>
                  <a:pt x="889" y="102"/>
                  <a:pt x="903" y="100"/>
                </a:cubicBezTo>
                <a:cubicBezTo>
                  <a:pt x="890" y="101"/>
                  <a:pt x="877" y="103"/>
                  <a:pt x="864" y="104"/>
                </a:cubicBezTo>
                <a:cubicBezTo>
                  <a:pt x="878" y="102"/>
                  <a:pt x="892" y="101"/>
                  <a:pt x="905" y="99"/>
                </a:cubicBezTo>
                <a:cubicBezTo>
                  <a:pt x="955" y="100"/>
                  <a:pt x="1004" y="101"/>
                  <a:pt x="1054" y="103"/>
                </a:cubicBezTo>
                <a:cubicBezTo>
                  <a:pt x="1074" y="104"/>
                  <a:pt x="1089" y="104"/>
                  <a:pt x="1087" y="103"/>
                </a:cubicBezTo>
                <a:cubicBezTo>
                  <a:pt x="1084" y="101"/>
                  <a:pt x="1066" y="99"/>
                  <a:pt x="1045" y="98"/>
                </a:cubicBezTo>
                <a:cubicBezTo>
                  <a:pt x="1009" y="96"/>
                  <a:pt x="973" y="95"/>
                  <a:pt x="938" y="94"/>
                </a:cubicBezTo>
                <a:cubicBezTo>
                  <a:pt x="940" y="94"/>
                  <a:pt x="942" y="93"/>
                  <a:pt x="944" y="93"/>
                </a:cubicBezTo>
                <a:cubicBezTo>
                  <a:pt x="948" y="92"/>
                  <a:pt x="951" y="92"/>
                  <a:pt x="955" y="91"/>
                </a:cubicBezTo>
                <a:cubicBezTo>
                  <a:pt x="966" y="92"/>
                  <a:pt x="977" y="92"/>
                  <a:pt x="988" y="93"/>
                </a:cubicBezTo>
                <a:cubicBezTo>
                  <a:pt x="987" y="85"/>
                  <a:pt x="987" y="85"/>
                  <a:pt x="987" y="85"/>
                </a:cubicBezTo>
                <a:cubicBezTo>
                  <a:pt x="990" y="84"/>
                  <a:pt x="994" y="83"/>
                  <a:pt x="998" y="81"/>
                </a:cubicBezTo>
                <a:cubicBezTo>
                  <a:pt x="1004" y="78"/>
                  <a:pt x="1011" y="73"/>
                  <a:pt x="1017" y="67"/>
                </a:cubicBezTo>
                <a:cubicBezTo>
                  <a:pt x="1064" y="14"/>
                  <a:pt x="1064" y="14"/>
                  <a:pt x="1064" y="14"/>
                </a:cubicBezTo>
                <a:cubicBezTo>
                  <a:pt x="993" y="9"/>
                  <a:pt x="993" y="9"/>
                  <a:pt x="993" y="9"/>
                </a:cubicBezTo>
                <a:cubicBezTo>
                  <a:pt x="983" y="8"/>
                  <a:pt x="972" y="7"/>
                  <a:pt x="962" y="7"/>
                </a:cubicBezTo>
                <a:cubicBezTo>
                  <a:pt x="962" y="7"/>
                  <a:pt x="962" y="7"/>
                  <a:pt x="962" y="7"/>
                </a:cubicBezTo>
                <a:cubicBezTo>
                  <a:pt x="962" y="6"/>
                  <a:pt x="962" y="6"/>
                  <a:pt x="962" y="6"/>
                </a:cubicBezTo>
                <a:cubicBezTo>
                  <a:pt x="962" y="6"/>
                  <a:pt x="962" y="6"/>
                  <a:pt x="962" y="6"/>
                </a:cubicBezTo>
                <a:cubicBezTo>
                  <a:pt x="962" y="6"/>
                  <a:pt x="961" y="6"/>
                  <a:pt x="959" y="7"/>
                </a:cubicBezTo>
                <a:cubicBezTo>
                  <a:pt x="896" y="3"/>
                  <a:pt x="828" y="2"/>
                  <a:pt x="765" y="1"/>
                </a:cubicBezTo>
                <a:cubicBezTo>
                  <a:pt x="766" y="1"/>
                  <a:pt x="768" y="2"/>
                  <a:pt x="770" y="3"/>
                </a:cubicBezTo>
                <a:cubicBezTo>
                  <a:pt x="755" y="2"/>
                  <a:pt x="746" y="1"/>
                  <a:pt x="729" y="1"/>
                </a:cubicBezTo>
                <a:cubicBezTo>
                  <a:pt x="734" y="2"/>
                  <a:pt x="738" y="2"/>
                  <a:pt x="743" y="2"/>
                </a:cubicBezTo>
                <a:cubicBezTo>
                  <a:pt x="743" y="2"/>
                  <a:pt x="742" y="2"/>
                  <a:pt x="742" y="2"/>
                </a:cubicBezTo>
                <a:cubicBezTo>
                  <a:pt x="724" y="2"/>
                  <a:pt x="702" y="1"/>
                  <a:pt x="680" y="2"/>
                </a:cubicBezTo>
                <a:cubicBezTo>
                  <a:pt x="629" y="0"/>
                  <a:pt x="567" y="2"/>
                  <a:pt x="501" y="5"/>
                </a:cubicBezTo>
                <a:cubicBezTo>
                  <a:pt x="493" y="5"/>
                  <a:pt x="480" y="5"/>
                  <a:pt x="465" y="6"/>
                </a:cubicBezTo>
                <a:cubicBezTo>
                  <a:pt x="459" y="7"/>
                  <a:pt x="451" y="7"/>
                  <a:pt x="447" y="7"/>
                </a:cubicBezTo>
                <a:cubicBezTo>
                  <a:pt x="406" y="8"/>
                  <a:pt x="356" y="10"/>
                  <a:pt x="302" y="15"/>
                </a:cubicBezTo>
                <a:cubicBezTo>
                  <a:pt x="312" y="14"/>
                  <a:pt x="323" y="14"/>
                  <a:pt x="334" y="13"/>
                </a:cubicBezTo>
                <a:cubicBezTo>
                  <a:pt x="318" y="14"/>
                  <a:pt x="303" y="16"/>
                  <a:pt x="285" y="18"/>
                </a:cubicBezTo>
                <a:cubicBezTo>
                  <a:pt x="287" y="18"/>
                  <a:pt x="289" y="18"/>
                  <a:pt x="291" y="18"/>
                </a:cubicBezTo>
                <a:cubicBezTo>
                  <a:pt x="237" y="22"/>
                  <a:pt x="163" y="33"/>
                  <a:pt x="126" y="42"/>
                </a:cubicBezTo>
                <a:cubicBezTo>
                  <a:pt x="108" y="47"/>
                  <a:pt x="102" y="50"/>
                  <a:pt x="107" y="50"/>
                </a:cubicBezTo>
                <a:cubicBezTo>
                  <a:pt x="113" y="52"/>
                  <a:pt x="130" y="50"/>
                  <a:pt x="157" y="47"/>
                </a:cubicBezTo>
                <a:cubicBezTo>
                  <a:pt x="164" y="47"/>
                  <a:pt x="164" y="47"/>
                  <a:pt x="164" y="47"/>
                </a:cubicBezTo>
                <a:cubicBezTo>
                  <a:pt x="137" y="51"/>
                  <a:pt x="114" y="56"/>
                  <a:pt x="101" y="60"/>
                </a:cubicBezTo>
                <a:cubicBezTo>
                  <a:pt x="93" y="62"/>
                  <a:pt x="100" y="63"/>
                  <a:pt x="102" y="63"/>
                </a:cubicBezTo>
                <a:cubicBezTo>
                  <a:pt x="100" y="66"/>
                  <a:pt x="122" y="63"/>
                  <a:pt x="150" y="59"/>
                </a:cubicBezTo>
                <a:cubicBezTo>
                  <a:pt x="158" y="58"/>
                  <a:pt x="166" y="57"/>
                  <a:pt x="172" y="56"/>
                </a:cubicBezTo>
                <a:cubicBezTo>
                  <a:pt x="206" y="52"/>
                  <a:pt x="240" y="48"/>
                  <a:pt x="272" y="45"/>
                </a:cubicBezTo>
                <a:cubicBezTo>
                  <a:pt x="278" y="44"/>
                  <a:pt x="286" y="43"/>
                  <a:pt x="290" y="42"/>
                </a:cubicBezTo>
                <a:cubicBezTo>
                  <a:pt x="292" y="41"/>
                  <a:pt x="290" y="41"/>
                  <a:pt x="283" y="42"/>
                </a:cubicBezTo>
                <a:cubicBezTo>
                  <a:pt x="259" y="44"/>
                  <a:pt x="237" y="46"/>
                  <a:pt x="214" y="48"/>
                </a:cubicBezTo>
                <a:cubicBezTo>
                  <a:pt x="212" y="48"/>
                  <a:pt x="211" y="49"/>
                  <a:pt x="209" y="49"/>
                </a:cubicBezTo>
                <a:cubicBezTo>
                  <a:pt x="209" y="49"/>
                  <a:pt x="210" y="48"/>
                  <a:pt x="212" y="48"/>
                </a:cubicBezTo>
                <a:cubicBezTo>
                  <a:pt x="209" y="48"/>
                  <a:pt x="207" y="49"/>
                  <a:pt x="205" y="49"/>
                </a:cubicBezTo>
                <a:cubicBezTo>
                  <a:pt x="207" y="49"/>
                  <a:pt x="208" y="48"/>
                  <a:pt x="210" y="48"/>
                </a:cubicBezTo>
                <a:cubicBezTo>
                  <a:pt x="212" y="48"/>
                  <a:pt x="213" y="48"/>
                  <a:pt x="215" y="47"/>
                </a:cubicBezTo>
                <a:cubicBezTo>
                  <a:pt x="218" y="47"/>
                  <a:pt x="221" y="46"/>
                  <a:pt x="225" y="45"/>
                </a:cubicBezTo>
                <a:cubicBezTo>
                  <a:pt x="266" y="41"/>
                  <a:pt x="306" y="37"/>
                  <a:pt x="343" y="34"/>
                </a:cubicBezTo>
                <a:cubicBezTo>
                  <a:pt x="346" y="34"/>
                  <a:pt x="342" y="35"/>
                  <a:pt x="346" y="35"/>
                </a:cubicBezTo>
                <a:cubicBezTo>
                  <a:pt x="348" y="35"/>
                  <a:pt x="350" y="35"/>
                  <a:pt x="352" y="35"/>
                </a:cubicBezTo>
                <a:cubicBezTo>
                  <a:pt x="346" y="35"/>
                  <a:pt x="338" y="36"/>
                  <a:pt x="331" y="36"/>
                </a:cubicBezTo>
                <a:cubicBezTo>
                  <a:pt x="302" y="40"/>
                  <a:pt x="291" y="42"/>
                  <a:pt x="284" y="44"/>
                </a:cubicBezTo>
                <a:cubicBezTo>
                  <a:pt x="283" y="44"/>
                  <a:pt x="283" y="44"/>
                  <a:pt x="283" y="44"/>
                </a:cubicBezTo>
                <a:cubicBezTo>
                  <a:pt x="283" y="44"/>
                  <a:pt x="283" y="44"/>
                  <a:pt x="281" y="44"/>
                </a:cubicBezTo>
                <a:cubicBezTo>
                  <a:pt x="278" y="44"/>
                  <a:pt x="275" y="45"/>
                  <a:pt x="270" y="46"/>
                </a:cubicBezTo>
                <a:cubicBezTo>
                  <a:pt x="270" y="46"/>
                  <a:pt x="270" y="46"/>
                  <a:pt x="270" y="46"/>
                </a:cubicBezTo>
                <a:cubicBezTo>
                  <a:pt x="269" y="46"/>
                  <a:pt x="269" y="46"/>
                  <a:pt x="268" y="46"/>
                </a:cubicBezTo>
                <a:cubicBezTo>
                  <a:pt x="263" y="47"/>
                  <a:pt x="259" y="47"/>
                  <a:pt x="255" y="47"/>
                </a:cubicBezTo>
                <a:cubicBezTo>
                  <a:pt x="250" y="48"/>
                  <a:pt x="245" y="49"/>
                  <a:pt x="243" y="49"/>
                </a:cubicBezTo>
                <a:cubicBezTo>
                  <a:pt x="241" y="49"/>
                  <a:pt x="239" y="49"/>
                  <a:pt x="237" y="50"/>
                </a:cubicBezTo>
                <a:cubicBezTo>
                  <a:pt x="212" y="52"/>
                  <a:pt x="212" y="52"/>
                  <a:pt x="187" y="56"/>
                </a:cubicBezTo>
                <a:cubicBezTo>
                  <a:pt x="187" y="56"/>
                  <a:pt x="187" y="56"/>
                  <a:pt x="188" y="56"/>
                </a:cubicBezTo>
                <a:cubicBezTo>
                  <a:pt x="187" y="56"/>
                  <a:pt x="178" y="57"/>
                  <a:pt x="169" y="59"/>
                </a:cubicBezTo>
                <a:cubicBezTo>
                  <a:pt x="159" y="60"/>
                  <a:pt x="159" y="60"/>
                  <a:pt x="135" y="63"/>
                </a:cubicBezTo>
                <a:cubicBezTo>
                  <a:pt x="135" y="63"/>
                  <a:pt x="135" y="63"/>
                  <a:pt x="137" y="63"/>
                </a:cubicBezTo>
                <a:cubicBezTo>
                  <a:pt x="138" y="63"/>
                  <a:pt x="141" y="63"/>
                  <a:pt x="147" y="62"/>
                </a:cubicBezTo>
                <a:cubicBezTo>
                  <a:pt x="147" y="62"/>
                  <a:pt x="147" y="62"/>
                  <a:pt x="137" y="63"/>
                </a:cubicBezTo>
                <a:cubicBezTo>
                  <a:pt x="137" y="63"/>
                  <a:pt x="137" y="63"/>
                  <a:pt x="140" y="64"/>
                </a:cubicBezTo>
                <a:cubicBezTo>
                  <a:pt x="140" y="64"/>
                  <a:pt x="140" y="64"/>
                  <a:pt x="135" y="64"/>
                </a:cubicBezTo>
                <a:cubicBezTo>
                  <a:pt x="135" y="64"/>
                  <a:pt x="135" y="64"/>
                  <a:pt x="131" y="65"/>
                </a:cubicBezTo>
                <a:cubicBezTo>
                  <a:pt x="131" y="65"/>
                  <a:pt x="131" y="65"/>
                  <a:pt x="111" y="66"/>
                </a:cubicBezTo>
                <a:cubicBezTo>
                  <a:pt x="109" y="66"/>
                  <a:pt x="106" y="67"/>
                  <a:pt x="96" y="69"/>
                </a:cubicBezTo>
                <a:cubicBezTo>
                  <a:pt x="96" y="69"/>
                  <a:pt x="94" y="69"/>
                  <a:pt x="92" y="70"/>
                </a:cubicBezTo>
                <a:cubicBezTo>
                  <a:pt x="92" y="70"/>
                  <a:pt x="92" y="70"/>
                  <a:pt x="84" y="72"/>
                </a:cubicBezTo>
                <a:cubicBezTo>
                  <a:pt x="84" y="72"/>
                  <a:pt x="84" y="73"/>
                  <a:pt x="85" y="73"/>
                </a:cubicBezTo>
                <a:cubicBezTo>
                  <a:pt x="87" y="73"/>
                  <a:pt x="87" y="73"/>
                  <a:pt x="88" y="74"/>
                </a:cubicBezTo>
                <a:cubicBezTo>
                  <a:pt x="88" y="74"/>
                  <a:pt x="91" y="73"/>
                  <a:pt x="95" y="73"/>
                </a:cubicBezTo>
                <a:cubicBezTo>
                  <a:pt x="99" y="73"/>
                  <a:pt x="100" y="72"/>
                  <a:pt x="114" y="71"/>
                </a:cubicBezTo>
                <a:cubicBezTo>
                  <a:pt x="113" y="71"/>
                  <a:pt x="111" y="71"/>
                  <a:pt x="110" y="72"/>
                </a:cubicBezTo>
                <a:cubicBezTo>
                  <a:pt x="108" y="74"/>
                  <a:pt x="108" y="74"/>
                  <a:pt x="126" y="74"/>
                </a:cubicBezTo>
                <a:cubicBezTo>
                  <a:pt x="126" y="74"/>
                  <a:pt x="128" y="74"/>
                  <a:pt x="133" y="74"/>
                </a:cubicBezTo>
                <a:cubicBezTo>
                  <a:pt x="137" y="73"/>
                  <a:pt x="144" y="73"/>
                  <a:pt x="152" y="72"/>
                </a:cubicBezTo>
                <a:cubicBezTo>
                  <a:pt x="170" y="70"/>
                  <a:pt x="170" y="70"/>
                  <a:pt x="192" y="67"/>
                </a:cubicBezTo>
                <a:cubicBezTo>
                  <a:pt x="192" y="67"/>
                  <a:pt x="196" y="66"/>
                  <a:pt x="204" y="65"/>
                </a:cubicBezTo>
                <a:cubicBezTo>
                  <a:pt x="210" y="65"/>
                  <a:pt x="212" y="65"/>
                  <a:pt x="216" y="65"/>
                </a:cubicBezTo>
                <a:cubicBezTo>
                  <a:pt x="216" y="65"/>
                  <a:pt x="216" y="65"/>
                  <a:pt x="216" y="65"/>
                </a:cubicBezTo>
                <a:cubicBezTo>
                  <a:pt x="212" y="66"/>
                  <a:pt x="208" y="66"/>
                  <a:pt x="205" y="67"/>
                </a:cubicBezTo>
                <a:cubicBezTo>
                  <a:pt x="195" y="69"/>
                  <a:pt x="194" y="70"/>
                  <a:pt x="202" y="69"/>
                </a:cubicBezTo>
                <a:cubicBezTo>
                  <a:pt x="192" y="73"/>
                  <a:pt x="199" y="74"/>
                  <a:pt x="212" y="74"/>
                </a:cubicBezTo>
                <a:cubicBezTo>
                  <a:pt x="208" y="76"/>
                  <a:pt x="206" y="77"/>
                  <a:pt x="207" y="77"/>
                </a:cubicBezTo>
                <a:cubicBezTo>
                  <a:pt x="204" y="78"/>
                  <a:pt x="202" y="79"/>
                  <a:pt x="199" y="80"/>
                </a:cubicBezTo>
                <a:cubicBezTo>
                  <a:pt x="132" y="84"/>
                  <a:pt x="66" y="88"/>
                  <a:pt x="0" y="92"/>
                </a:cubicBezTo>
                <a:cubicBezTo>
                  <a:pt x="2" y="172"/>
                  <a:pt x="2" y="172"/>
                  <a:pt x="2" y="172"/>
                </a:cubicBezTo>
                <a:cubicBezTo>
                  <a:pt x="90" y="168"/>
                  <a:pt x="177" y="164"/>
                  <a:pt x="264" y="161"/>
                </a:cubicBezTo>
                <a:cubicBezTo>
                  <a:pt x="397" y="155"/>
                  <a:pt x="498" y="149"/>
                  <a:pt x="615" y="144"/>
                </a:cubicBezTo>
                <a:cubicBezTo>
                  <a:pt x="618" y="144"/>
                  <a:pt x="618" y="144"/>
                  <a:pt x="617" y="144"/>
                </a:cubicBezTo>
                <a:cubicBezTo>
                  <a:pt x="614" y="144"/>
                  <a:pt x="609" y="143"/>
                  <a:pt x="606" y="144"/>
                </a:cubicBezTo>
                <a:cubicBezTo>
                  <a:pt x="482" y="146"/>
                  <a:pt x="358" y="150"/>
                  <a:pt x="229" y="154"/>
                </a:cubicBezTo>
                <a:cubicBezTo>
                  <a:pt x="259" y="152"/>
                  <a:pt x="289" y="150"/>
                  <a:pt x="320" y="148"/>
                </a:cubicBezTo>
                <a:cubicBezTo>
                  <a:pt x="325" y="148"/>
                  <a:pt x="325" y="148"/>
                  <a:pt x="325" y="148"/>
                </a:cubicBezTo>
                <a:cubicBezTo>
                  <a:pt x="344" y="148"/>
                  <a:pt x="363" y="147"/>
                  <a:pt x="372" y="146"/>
                </a:cubicBezTo>
                <a:cubicBezTo>
                  <a:pt x="375" y="146"/>
                  <a:pt x="377" y="145"/>
                  <a:pt x="378" y="145"/>
                </a:cubicBezTo>
                <a:cubicBezTo>
                  <a:pt x="511" y="141"/>
                  <a:pt x="647" y="140"/>
                  <a:pt x="773" y="139"/>
                </a:cubicBezTo>
                <a:cubicBezTo>
                  <a:pt x="779" y="139"/>
                  <a:pt x="783" y="138"/>
                  <a:pt x="782" y="138"/>
                </a:cubicBezTo>
                <a:cubicBezTo>
                  <a:pt x="784" y="138"/>
                  <a:pt x="787" y="138"/>
                  <a:pt x="790" y="138"/>
                </a:cubicBezTo>
                <a:cubicBezTo>
                  <a:pt x="805" y="138"/>
                  <a:pt x="822" y="138"/>
                  <a:pt x="840" y="138"/>
                </a:cubicBezTo>
                <a:cubicBezTo>
                  <a:pt x="844" y="138"/>
                  <a:pt x="846" y="138"/>
                  <a:pt x="844" y="137"/>
                </a:cubicBezTo>
                <a:cubicBezTo>
                  <a:pt x="842" y="137"/>
                  <a:pt x="838" y="137"/>
                  <a:pt x="834" y="137"/>
                </a:cubicBezTo>
                <a:cubicBezTo>
                  <a:pt x="816" y="137"/>
                  <a:pt x="798" y="137"/>
                  <a:pt x="782" y="137"/>
                </a:cubicBezTo>
                <a:cubicBezTo>
                  <a:pt x="780" y="137"/>
                  <a:pt x="779" y="137"/>
                  <a:pt x="779" y="137"/>
                </a:cubicBezTo>
                <a:cubicBezTo>
                  <a:pt x="775" y="137"/>
                  <a:pt x="769" y="137"/>
                  <a:pt x="764" y="137"/>
                </a:cubicBezTo>
                <a:cubicBezTo>
                  <a:pt x="651" y="136"/>
                  <a:pt x="542" y="138"/>
                  <a:pt x="429" y="140"/>
                </a:cubicBezTo>
                <a:cubicBezTo>
                  <a:pt x="435" y="140"/>
                  <a:pt x="441" y="139"/>
                  <a:pt x="447" y="139"/>
                </a:cubicBezTo>
                <a:cubicBezTo>
                  <a:pt x="489" y="138"/>
                  <a:pt x="531" y="137"/>
                  <a:pt x="575" y="136"/>
                </a:cubicBezTo>
                <a:cubicBezTo>
                  <a:pt x="659" y="134"/>
                  <a:pt x="736" y="133"/>
                  <a:pt x="820" y="134"/>
                </a:cubicBezTo>
                <a:cubicBezTo>
                  <a:pt x="824" y="134"/>
                  <a:pt x="827" y="134"/>
                  <a:pt x="827" y="134"/>
                </a:cubicBezTo>
                <a:cubicBezTo>
                  <a:pt x="826" y="134"/>
                  <a:pt x="823" y="133"/>
                  <a:pt x="818" y="133"/>
                </a:cubicBezTo>
                <a:cubicBezTo>
                  <a:pt x="732" y="132"/>
                  <a:pt x="651" y="133"/>
                  <a:pt x="569" y="135"/>
                </a:cubicBezTo>
                <a:cubicBezTo>
                  <a:pt x="536" y="136"/>
                  <a:pt x="502" y="136"/>
                  <a:pt x="469" y="137"/>
                </a:cubicBezTo>
                <a:cubicBezTo>
                  <a:pt x="492" y="135"/>
                  <a:pt x="515" y="133"/>
                  <a:pt x="538" y="131"/>
                </a:cubicBezTo>
                <a:cubicBezTo>
                  <a:pt x="675" y="130"/>
                  <a:pt x="812" y="130"/>
                  <a:pt x="947" y="134"/>
                </a:cubicBezTo>
                <a:cubicBezTo>
                  <a:pt x="955" y="134"/>
                  <a:pt x="961" y="134"/>
                  <a:pt x="961" y="134"/>
                </a:cubicBezTo>
                <a:cubicBezTo>
                  <a:pt x="961" y="133"/>
                  <a:pt x="954" y="133"/>
                  <a:pt x="946" y="132"/>
                </a:cubicBezTo>
                <a:cubicBezTo>
                  <a:pt x="855" y="128"/>
                  <a:pt x="762" y="126"/>
                  <a:pt x="670" y="124"/>
                </a:cubicBezTo>
                <a:cubicBezTo>
                  <a:pt x="676" y="124"/>
                  <a:pt x="683" y="124"/>
                  <a:pt x="689" y="124"/>
                </a:cubicBezTo>
                <a:cubicBezTo>
                  <a:pt x="709" y="124"/>
                  <a:pt x="709" y="124"/>
                  <a:pt x="709" y="124"/>
                </a:cubicBezTo>
                <a:cubicBezTo>
                  <a:pt x="768" y="124"/>
                  <a:pt x="827" y="125"/>
                  <a:pt x="887" y="127"/>
                </a:cubicBezTo>
                <a:cubicBezTo>
                  <a:pt x="909" y="128"/>
                  <a:pt x="928" y="127"/>
                  <a:pt x="929" y="126"/>
                </a:cubicBezTo>
                <a:cubicBezTo>
                  <a:pt x="929" y="125"/>
                  <a:pt x="913" y="123"/>
                  <a:pt x="891" y="122"/>
                </a:cubicBezTo>
                <a:cubicBezTo>
                  <a:pt x="895" y="122"/>
                  <a:pt x="898" y="122"/>
                  <a:pt x="902" y="122"/>
                </a:cubicBezTo>
                <a:cubicBezTo>
                  <a:pt x="905" y="122"/>
                  <a:pt x="908" y="122"/>
                  <a:pt x="907" y="122"/>
                </a:cubicBezTo>
                <a:cubicBezTo>
                  <a:pt x="906" y="122"/>
                  <a:pt x="901" y="121"/>
                  <a:pt x="898" y="121"/>
                </a:cubicBezTo>
                <a:cubicBezTo>
                  <a:pt x="885" y="121"/>
                  <a:pt x="873" y="121"/>
                  <a:pt x="860" y="121"/>
                </a:cubicBezTo>
                <a:cubicBezTo>
                  <a:pt x="820" y="120"/>
                  <a:pt x="780" y="119"/>
                  <a:pt x="739" y="118"/>
                </a:cubicBezTo>
                <a:cubicBezTo>
                  <a:pt x="746" y="118"/>
                  <a:pt x="753" y="117"/>
                  <a:pt x="760" y="117"/>
                </a:cubicBezTo>
                <a:cubicBezTo>
                  <a:pt x="804" y="117"/>
                  <a:pt x="847" y="118"/>
                  <a:pt x="891" y="119"/>
                </a:cubicBezTo>
                <a:cubicBezTo>
                  <a:pt x="888" y="119"/>
                  <a:pt x="888" y="119"/>
                  <a:pt x="891" y="120"/>
                </a:cubicBezTo>
                <a:cubicBezTo>
                  <a:pt x="894" y="120"/>
                  <a:pt x="899" y="120"/>
                  <a:pt x="902" y="120"/>
                </a:cubicBezTo>
                <a:cubicBezTo>
                  <a:pt x="905" y="120"/>
                  <a:pt x="904" y="119"/>
                  <a:pt x="901" y="119"/>
                </a:cubicBezTo>
                <a:cubicBezTo>
                  <a:pt x="901" y="119"/>
                  <a:pt x="901" y="119"/>
                  <a:pt x="901" y="119"/>
                </a:cubicBezTo>
                <a:cubicBezTo>
                  <a:pt x="968" y="121"/>
                  <a:pt x="1035" y="124"/>
                  <a:pt x="1102" y="129"/>
                </a:cubicBezTo>
                <a:cubicBezTo>
                  <a:pt x="1106" y="129"/>
                  <a:pt x="1110" y="129"/>
                  <a:pt x="1109" y="128"/>
                </a:cubicBezTo>
                <a:cubicBezTo>
                  <a:pt x="1109" y="128"/>
                  <a:pt x="1106" y="128"/>
                  <a:pt x="1101" y="128"/>
                </a:cubicBezTo>
                <a:close/>
                <a:moveTo>
                  <a:pt x="182" y="62"/>
                </a:moveTo>
                <a:cubicBezTo>
                  <a:pt x="184" y="62"/>
                  <a:pt x="185" y="62"/>
                  <a:pt x="188" y="62"/>
                </a:cubicBezTo>
                <a:cubicBezTo>
                  <a:pt x="188" y="62"/>
                  <a:pt x="188" y="62"/>
                  <a:pt x="182" y="62"/>
                </a:cubicBezTo>
                <a:close/>
                <a:moveTo>
                  <a:pt x="1" y="109"/>
                </a:moveTo>
                <a:cubicBezTo>
                  <a:pt x="1" y="111"/>
                  <a:pt x="1" y="111"/>
                  <a:pt x="1" y="111"/>
                </a:cubicBezTo>
                <a:cubicBezTo>
                  <a:pt x="1" y="111"/>
                  <a:pt x="1" y="111"/>
                  <a:pt x="1" y="111"/>
                </a:cubicBezTo>
                <a:cubicBezTo>
                  <a:pt x="1" y="109"/>
                  <a:pt x="1" y="109"/>
                  <a:pt x="1" y="109"/>
                </a:cubicBezTo>
                <a:cubicBezTo>
                  <a:pt x="1" y="109"/>
                  <a:pt x="1" y="109"/>
                  <a:pt x="1" y="109"/>
                </a:cubicBezTo>
                <a:close/>
                <a:moveTo>
                  <a:pt x="579" y="24"/>
                </a:moveTo>
                <a:cubicBezTo>
                  <a:pt x="563" y="24"/>
                  <a:pt x="546" y="25"/>
                  <a:pt x="529" y="26"/>
                </a:cubicBezTo>
                <a:cubicBezTo>
                  <a:pt x="513" y="27"/>
                  <a:pt x="496" y="28"/>
                  <a:pt x="479" y="29"/>
                </a:cubicBezTo>
                <a:cubicBezTo>
                  <a:pt x="466" y="30"/>
                  <a:pt x="453" y="31"/>
                  <a:pt x="441" y="32"/>
                </a:cubicBezTo>
                <a:cubicBezTo>
                  <a:pt x="428" y="31"/>
                  <a:pt x="414" y="31"/>
                  <a:pt x="395" y="32"/>
                </a:cubicBezTo>
                <a:cubicBezTo>
                  <a:pt x="411" y="31"/>
                  <a:pt x="427" y="30"/>
                  <a:pt x="444" y="29"/>
                </a:cubicBezTo>
                <a:cubicBezTo>
                  <a:pt x="460" y="28"/>
                  <a:pt x="477" y="27"/>
                  <a:pt x="493" y="26"/>
                </a:cubicBezTo>
                <a:cubicBezTo>
                  <a:pt x="511" y="25"/>
                  <a:pt x="529" y="24"/>
                  <a:pt x="546" y="24"/>
                </a:cubicBezTo>
                <a:cubicBezTo>
                  <a:pt x="564" y="23"/>
                  <a:pt x="582" y="22"/>
                  <a:pt x="599" y="22"/>
                </a:cubicBezTo>
                <a:cubicBezTo>
                  <a:pt x="595" y="22"/>
                  <a:pt x="591" y="22"/>
                  <a:pt x="587" y="22"/>
                </a:cubicBezTo>
                <a:cubicBezTo>
                  <a:pt x="583" y="23"/>
                  <a:pt x="575" y="23"/>
                  <a:pt x="579" y="24"/>
                </a:cubicBezTo>
                <a:close/>
                <a:moveTo>
                  <a:pt x="36" y="101"/>
                </a:moveTo>
                <a:cubicBezTo>
                  <a:pt x="38" y="101"/>
                  <a:pt x="41" y="101"/>
                  <a:pt x="44" y="101"/>
                </a:cubicBezTo>
                <a:cubicBezTo>
                  <a:pt x="64" y="101"/>
                  <a:pt x="84" y="100"/>
                  <a:pt x="104" y="99"/>
                </a:cubicBezTo>
                <a:cubicBezTo>
                  <a:pt x="97" y="100"/>
                  <a:pt x="90" y="100"/>
                  <a:pt x="83" y="100"/>
                </a:cubicBezTo>
                <a:cubicBezTo>
                  <a:pt x="69" y="101"/>
                  <a:pt x="57" y="102"/>
                  <a:pt x="56" y="103"/>
                </a:cubicBezTo>
                <a:cubicBezTo>
                  <a:pt x="56" y="103"/>
                  <a:pt x="58" y="104"/>
                  <a:pt x="62" y="104"/>
                </a:cubicBezTo>
                <a:cubicBezTo>
                  <a:pt x="60" y="104"/>
                  <a:pt x="59" y="104"/>
                  <a:pt x="57" y="104"/>
                </a:cubicBezTo>
                <a:cubicBezTo>
                  <a:pt x="38" y="104"/>
                  <a:pt x="20" y="105"/>
                  <a:pt x="1" y="105"/>
                </a:cubicBezTo>
                <a:cubicBezTo>
                  <a:pt x="1" y="103"/>
                  <a:pt x="1" y="103"/>
                  <a:pt x="1" y="103"/>
                </a:cubicBezTo>
                <a:cubicBezTo>
                  <a:pt x="13" y="102"/>
                  <a:pt x="24" y="102"/>
                  <a:pt x="36" y="101"/>
                </a:cubicBezTo>
                <a:close/>
                <a:moveTo>
                  <a:pt x="2" y="152"/>
                </a:moveTo>
                <a:cubicBezTo>
                  <a:pt x="2" y="155"/>
                  <a:pt x="2" y="155"/>
                  <a:pt x="2" y="155"/>
                </a:cubicBezTo>
                <a:cubicBezTo>
                  <a:pt x="2" y="155"/>
                  <a:pt x="2" y="155"/>
                  <a:pt x="2" y="155"/>
                </a:cubicBezTo>
                <a:cubicBezTo>
                  <a:pt x="2" y="152"/>
                  <a:pt x="2" y="152"/>
                  <a:pt x="2" y="152"/>
                </a:cubicBezTo>
                <a:cubicBezTo>
                  <a:pt x="2" y="152"/>
                  <a:pt x="2" y="152"/>
                  <a:pt x="2" y="152"/>
                </a:cubicBezTo>
                <a:close/>
                <a:moveTo>
                  <a:pt x="639" y="8"/>
                </a:moveTo>
                <a:cubicBezTo>
                  <a:pt x="643" y="8"/>
                  <a:pt x="648" y="8"/>
                  <a:pt x="652" y="8"/>
                </a:cubicBezTo>
                <a:cubicBezTo>
                  <a:pt x="658" y="8"/>
                  <a:pt x="665" y="8"/>
                  <a:pt x="671" y="9"/>
                </a:cubicBezTo>
                <a:cubicBezTo>
                  <a:pt x="670" y="9"/>
                  <a:pt x="669" y="9"/>
                  <a:pt x="668" y="9"/>
                </a:cubicBezTo>
                <a:cubicBezTo>
                  <a:pt x="660" y="9"/>
                  <a:pt x="652" y="9"/>
                  <a:pt x="643" y="9"/>
                </a:cubicBezTo>
                <a:cubicBezTo>
                  <a:pt x="645" y="9"/>
                  <a:pt x="646" y="9"/>
                  <a:pt x="648" y="9"/>
                </a:cubicBezTo>
                <a:cubicBezTo>
                  <a:pt x="632" y="9"/>
                  <a:pt x="616" y="10"/>
                  <a:pt x="599" y="10"/>
                </a:cubicBezTo>
                <a:cubicBezTo>
                  <a:pt x="583" y="11"/>
                  <a:pt x="567" y="11"/>
                  <a:pt x="551" y="12"/>
                </a:cubicBezTo>
                <a:cubicBezTo>
                  <a:pt x="505" y="13"/>
                  <a:pt x="455" y="16"/>
                  <a:pt x="405" y="20"/>
                </a:cubicBezTo>
                <a:cubicBezTo>
                  <a:pt x="419" y="18"/>
                  <a:pt x="433" y="16"/>
                  <a:pt x="446" y="14"/>
                </a:cubicBezTo>
                <a:cubicBezTo>
                  <a:pt x="510" y="11"/>
                  <a:pt x="572" y="9"/>
                  <a:pt x="639" y="8"/>
                </a:cubicBezTo>
                <a:close/>
                <a:moveTo>
                  <a:pt x="330" y="53"/>
                </a:moveTo>
                <a:cubicBezTo>
                  <a:pt x="330" y="53"/>
                  <a:pt x="330" y="53"/>
                  <a:pt x="330" y="53"/>
                </a:cubicBezTo>
                <a:cubicBezTo>
                  <a:pt x="328" y="53"/>
                  <a:pt x="325" y="53"/>
                  <a:pt x="321" y="53"/>
                </a:cubicBezTo>
                <a:cubicBezTo>
                  <a:pt x="321" y="53"/>
                  <a:pt x="325" y="53"/>
                  <a:pt x="330" y="53"/>
                </a:cubicBezTo>
                <a:close/>
                <a:moveTo>
                  <a:pt x="2" y="161"/>
                </a:moveTo>
                <a:cubicBezTo>
                  <a:pt x="1" y="103"/>
                  <a:pt x="1" y="103"/>
                  <a:pt x="1" y="103"/>
                </a:cubicBezTo>
                <a:cubicBezTo>
                  <a:pt x="1" y="103"/>
                  <a:pt x="1" y="103"/>
                  <a:pt x="1" y="103"/>
                </a:cubicBezTo>
                <a:cubicBezTo>
                  <a:pt x="1" y="105"/>
                  <a:pt x="1" y="105"/>
                  <a:pt x="1" y="105"/>
                </a:cubicBezTo>
                <a:cubicBezTo>
                  <a:pt x="1" y="105"/>
                  <a:pt x="1" y="105"/>
                  <a:pt x="1" y="105"/>
                </a:cubicBezTo>
                <a:cubicBezTo>
                  <a:pt x="1" y="107"/>
                  <a:pt x="1" y="107"/>
                  <a:pt x="1" y="107"/>
                </a:cubicBezTo>
                <a:cubicBezTo>
                  <a:pt x="1" y="107"/>
                  <a:pt x="1" y="107"/>
                  <a:pt x="1" y="107"/>
                </a:cubicBezTo>
                <a:cubicBezTo>
                  <a:pt x="2" y="156"/>
                  <a:pt x="2" y="156"/>
                  <a:pt x="2" y="156"/>
                </a:cubicBezTo>
                <a:cubicBezTo>
                  <a:pt x="2" y="156"/>
                  <a:pt x="2" y="156"/>
                  <a:pt x="2" y="156"/>
                </a:cubicBezTo>
                <a:cubicBezTo>
                  <a:pt x="2" y="158"/>
                  <a:pt x="2" y="158"/>
                  <a:pt x="2" y="158"/>
                </a:cubicBezTo>
                <a:cubicBezTo>
                  <a:pt x="2" y="158"/>
                  <a:pt x="2" y="158"/>
                  <a:pt x="2" y="158"/>
                </a:cubicBezTo>
                <a:cubicBezTo>
                  <a:pt x="3" y="161"/>
                  <a:pt x="3" y="161"/>
                  <a:pt x="3" y="161"/>
                </a:cubicBezTo>
                <a:cubicBezTo>
                  <a:pt x="2" y="161"/>
                  <a:pt x="2" y="161"/>
                  <a:pt x="2" y="161"/>
                </a:cubicBezTo>
                <a:close/>
                <a:moveTo>
                  <a:pt x="34" y="160"/>
                </a:moveTo>
                <a:cubicBezTo>
                  <a:pt x="24" y="160"/>
                  <a:pt x="13" y="160"/>
                  <a:pt x="3" y="161"/>
                </a:cubicBezTo>
                <a:cubicBezTo>
                  <a:pt x="2" y="158"/>
                  <a:pt x="2" y="158"/>
                  <a:pt x="2" y="158"/>
                </a:cubicBezTo>
                <a:cubicBezTo>
                  <a:pt x="34" y="157"/>
                  <a:pt x="65" y="156"/>
                  <a:pt x="96" y="154"/>
                </a:cubicBezTo>
                <a:cubicBezTo>
                  <a:pt x="109" y="154"/>
                  <a:pt x="121" y="154"/>
                  <a:pt x="134" y="153"/>
                </a:cubicBezTo>
                <a:cubicBezTo>
                  <a:pt x="147" y="152"/>
                  <a:pt x="159" y="151"/>
                  <a:pt x="172" y="151"/>
                </a:cubicBezTo>
                <a:cubicBezTo>
                  <a:pt x="182" y="150"/>
                  <a:pt x="191" y="150"/>
                  <a:pt x="201" y="149"/>
                </a:cubicBezTo>
                <a:cubicBezTo>
                  <a:pt x="224" y="149"/>
                  <a:pt x="247" y="149"/>
                  <a:pt x="271" y="149"/>
                </a:cubicBezTo>
                <a:cubicBezTo>
                  <a:pt x="231" y="151"/>
                  <a:pt x="191" y="154"/>
                  <a:pt x="151" y="156"/>
                </a:cubicBezTo>
                <a:cubicBezTo>
                  <a:pt x="113" y="158"/>
                  <a:pt x="74" y="159"/>
                  <a:pt x="34" y="160"/>
                </a:cubicBezTo>
                <a:close/>
                <a:moveTo>
                  <a:pt x="386" y="139"/>
                </a:moveTo>
                <a:cubicBezTo>
                  <a:pt x="412" y="137"/>
                  <a:pt x="438" y="136"/>
                  <a:pt x="464" y="134"/>
                </a:cubicBezTo>
                <a:cubicBezTo>
                  <a:pt x="445" y="136"/>
                  <a:pt x="426" y="137"/>
                  <a:pt x="407" y="139"/>
                </a:cubicBezTo>
                <a:cubicBezTo>
                  <a:pt x="400" y="139"/>
                  <a:pt x="393" y="139"/>
                  <a:pt x="386"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small_swipe_highlight">
            <a:extLst>
              <a:ext uri="{FF2B5EF4-FFF2-40B4-BE49-F238E27FC236}">
                <a16:creationId xmlns:a16="http://schemas.microsoft.com/office/drawing/2014/main" xmlns="" id="{7B0548FB-BC13-4089-9B51-2418A186E9A2}"/>
              </a:ext>
            </a:extLst>
          </p:cNvPr>
          <p:cNvSpPr>
            <a:spLocks noEditPoints="1"/>
          </p:cNvSpPr>
          <p:nvPr/>
        </p:nvSpPr>
        <p:spPr bwMode="auto">
          <a:xfrm rot="198049">
            <a:off x="2033576" y="6006782"/>
            <a:ext cx="3965396" cy="218256"/>
          </a:xfrm>
          <a:custGeom>
            <a:avLst/>
            <a:gdLst>
              <a:gd name="T0" fmla="*/ 804 w 1110"/>
              <a:gd name="T1" fmla="*/ 116 h 172"/>
              <a:gd name="T2" fmla="*/ 817 w 1110"/>
              <a:gd name="T3" fmla="*/ 111 h 172"/>
              <a:gd name="T4" fmla="*/ 962 w 1110"/>
              <a:gd name="T5" fmla="*/ 108 h 172"/>
              <a:gd name="T6" fmla="*/ 905 w 1110"/>
              <a:gd name="T7" fmla="*/ 99 h 172"/>
              <a:gd name="T8" fmla="*/ 938 w 1110"/>
              <a:gd name="T9" fmla="*/ 94 h 172"/>
              <a:gd name="T10" fmla="*/ 987 w 1110"/>
              <a:gd name="T11" fmla="*/ 85 h 172"/>
              <a:gd name="T12" fmla="*/ 993 w 1110"/>
              <a:gd name="T13" fmla="*/ 9 h 172"/>
              <a:gd name="T14" fmla="*/ 962 w 1110"/>
              <a:gd name="T15" fmla="*/ 6 h 172"/>
              <a:gd name="T16" fmla="*/ 729 w 1110"/>
              <a:gd name="T17" fmla="*/ 1 h 172"/>
              <a:gd name="T18" fmla="*/ 501 w 1110"/>
              <a:gd name="T19" fmla="*/ 5 h 172"/>
              <a:gd name="T20" fmla="*/ 334 w 1110"/>
              <a:gd name="T21" fmla="*/ 13 h 172"/>
              <a:gd name="T22" fmla="*/ 107 w 1110"/>
              <a:gd name="T23" fmla="*/ 50 h 172"/>
              <a:gd name="T24" fmla="*/ 102 w 1110"/>
              <a:gd name="T25" fmla="*/ 63 h 172"/>
              <a:gd name="T26" fmla="*/ 290 w 1110"/>
              <a:gd name="T27" fmla="*/ 42 h 172"/>
              <a:gd name="T28" fmla="*/ 212 w 1110"/>
              <a:gd name="T29" fmla="*/ 48 h 172"/>
              <a:gd name="T30" fmla="*/ 225 w 1110"/>
              <a:gd name="T31" fmla="*/ 45 h 172"/>
              <a:gd name="T32" fmla="*/ 331 w 1110"/>
              <a:gd name="T33" fmla="*/ 36 h 172"/>
              <a:gd name="T34" fmla="*/ 270 w 1110"/>
              <a:gd name="T35" fmla="*/ 46 h 172"/>
              <a:gd name="T36" fmla="*/ 243 w 1110"/>
              <a:gd name="T37" fmla="*/ 49 h 172"/>
              <a:gd name="T38" fmla="*/ 169 w 1110"/>
              <a:gd name="T39" fmla="*/ 59 h 172"/>
              <a:gd name="T40" fmla="*/ 137 w 1110"/>
              <a:gd name="T41" fmla="*/ 63 h 172"/>
              <a:gd name="T42" fmla="*/ 111 w 1110"/>
              <a:gd name="T43" fmla="*/ 66 h 172"/>
              <a:gd name="T44" fmla="*/ 85 w 1110"/>
              <a:gd name="T45" fmla="*/ 73 h 172"/>
              <a:gd name="T46" fmla="*/ 110 w 1110"/>
              <a:gd name="T47" fmla="*/ 72 h 172"/>
              <a:gd name="T48" fmla="*/ 192 w 1110"/>
              <a:gd name="T49" fmla="*/ 67 h 172"/>
              <a:gd name="T50" fmla="*/ 205 w 1110"/>
              <a:gd name="T51" fmla="*/ 67 h 172"/>
              <a:gd name="T52" fmla="*/ 199 w 1110"/>
              <a:gd name="T53" fmla="*/ 80 h 172"/>
              <a:gd name="T54" fmla="*/ 615 w 1110"/>
              <a:gd name="T55" fmla="*/ 144 h 172"/>
              <a:gd name="T56" fmla="*/ 320 w 1110"/>
              <a:gd name="T57" fmla="*/ 148 h 172"/>
              <a:gd name="T58" fmla="*/ 773 w 1110"/>
              <a:gd name="T59" fmla="*/ 139 h 172"/>
              <a:gd name="T60" fmla="*/ 844 w 1110"/>
              <a:gd name="T61" fmla="*/ 137 h 172"/>
              <a:gd name="T62" fmla="*/ 764 w 1110"/>
              <a:gd name="T63" fmla="*/ 137 h 172"/>
              <a:gd name="T64" fmla="*/ 820 w 1110"/>
              <a:gd name="T65" fmla="*/ 134 h 172"/>
              <a:gd name="T66" fmla="*/ 469 w 1110"/>
              <a:gd name="T67" fmla="*/ 137 h 172"/>
              <a:gd name="T68" fmla="*/ 946 w 1110"/>
              <a:gd name="T69" fmla="*/ 132 h 172"/>
              <a:gd name="T70" fmla="*/ 887 w 1110"/>
              <a:gd name="T71" fmla="*/ 127 h 172"/>
              <a:gd name="T72" fmla="*/ 907 w 1110"/>
              <a:gd name="T73" fmla="*/ 122 h 172"/>
              <a:gd name="T74" fmla="*/ 760 w 1110"/>
              <a:gd name="T75" fmla="*/ 117 h 172"/>
              <a:gd name="T76" fmla="*/ 901 w 1110"/>
              <a:gd name="T77" fmla="*/ 119 h 172"/>
              <a:gd name="T78" fmla="*/ 1101 w 1110"/>
              <a:gd name="T79" fmla="*/ 128 h 172"/>
              <a:gd name="T80" fmla="*/ 1 w 1110"/>
              <a:gd name="T81" fmla="*/ 109 h 172"/>
              <a:gd name="T82" fmla="*/ 1 w 1110"/>
              <a:gd name="T83" fmla="*/ 109 h 172"/>
              <a:gd name="T84" fmla="*/ 441 w 1110"/>
              <a:gd name="T85" fmla="*/ 32 h 172"/>
              <a:gd name="T86" fmla="*/ 546 w 1110"/>
              <a:gd name="T87" fmla="*/ 24 h 172"/>
              <a:gd name="T88" fmla="*/ 36 w 1110"/>
              <a:gd name="T89" fmla="*/ 101 h 172"/>
              <a:gd name="T90" fmla="*/ 56 w 1110"/>
              <a:gd name="T91" fmla="*/ 103 h 172"/>
              <a:gd name="T92" fmla="*/ 1 w 1110"/>
              <a:gd name="T93" fmla="*/ 103 h 172"/>
              <a:gd name="T94" fmla="*/ 2 w 1110"/>
              <a:gd name="T95" fmla="*/ 155 h 172"/>
              <a:gd name="T96" fmla="*/ 652 w 1110"/>
              <a:gd name="T97" fmla="*/ 8 h 172"/>
              <a:gd name="T98" fmla="*/ 648 w 1110"/>
              <a:gd name="T99" fmla="*/ 9 h 172"/>
              <a:gd name="T100" fmla="*/ 446 w 1110"/>
              <a:gd name="T101" fmla="*/ 14 h 172"/>
              <a:gd name="T102" fmla="*/ 321 w 1110"/>
              <a:gd name="T103" fmla="*/ 53 h 172"/>
              <a:gd name="T104" fmla="*/ 1 w 1110"/>
              <a:gd name="T105" fmla="*/ 103 h 172"/>
              <a:gd name="T106" fmla="*/ 1 w 1110"/>
              <a:gd name="T107" fmla="*/ 107 h 172"/>
              <a:gd name="T108" fmla="*/ 2 w 1110"/>
              <a:gd name="T109" fmla="*/ 158 h 172"/>
              <a:gd name="T110" fmla="*/ 3 w 1110"/>
              <a:gd name="T111" fmla="*/ 161 h 172"/>
              <a:gd name="T112" fmla="*/ 172 w 1110"/>
              <a:gd name="T113" fmla="*/ 151 h 172"/>
              <a:gd name="T114" fmla="*/ 34 w 1110"/>
              <a:gd name="T115" fmla="*/ 160 h 172"/>
              <a:gd name="T116" fmla="*/ 386 w 1110"/>
              <a:gd name="T117" fmla="*/ 13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0" h="172">
                <a:moveTo>
                  <a:pt x="1101" y="128"/>
                </a:moveTo>
                <a:cubicBezTo>
                  <a:pt x="990" y="121"/>
                  <a:pt x="880" y="117"/>
                  <a:pt x="770" y="116"/>
                </a:cubicBezTo>
                <a:cubicBezTo>
                  <a:pt x="771" y="116"/>
                  <a:pt x="772" y="115"/>
                  <a:pt x="773" y="115"/>
                </a:cubicBezTo>
                <a:cubicBezTo>
                  <a:pt x="783" y="116"/>
                  <a:pt x="794" y="116"/>
                  <a:pt x="804" y="116"/>
                </a:cubicBezTo>
                <a:cubicBezTo>
                  <a:pt x="813" y="116"/>
                  <a:pt x="821" y="116"/>
                  <a:pt x="821" y="115"/>
                </a:cubicBezTo>
                <a:cubicBezTo>
                  <a:pt x="821" y="115"/>
                  <a:pt x="813" y="114"/>
                  <a:pt x="804" y="114"/>
                </a:cubicBezTo>
                <a:cubicBezTo>
                  <a:pt x="791" y="114"/>
                  <a:pt x="791" y="114"/>
                  <a:pt x="791" y="114"/>
                </a:cubicBezTo>
                <a:cubicBezTo>
                  <a:pt x="800" y="113"/>
                  <a:pt x="808" y="112"/>
                  <a:pt x="817" y="111"/>
                </a:cubicBezTo>
                <a:cubicBezTo>
                  <a:pt x="826" y="110"/>
                  <a:pt x="835" y="109"/>
                  <a:pt x="844" y="108"/>
                </a:cubicBezTo>
                <a:cubicBezTo>
                  <a:pt x="885" y="108"/>
                  <a:pt x="926" y="109"/>
                  <a:pt x="967" y="109"/>
                </a:cubicBezTo>
                <a:cubicBezTo>
                  <a:pt x="971" y="109"/>
                  <a:pt x="973" y="109"/>
                  <a:pt x="971" y="109"/>
                </a:cubicBezTo>
                <a:cubicBezTo>
                  <a:pt x="970" y="109"/>
                  <a:pt x="966" y="108"/>
                  <a:pt x="962" y="108"/>
                </a:cubicBezTo>
                <a:cubicBezTo>
                  <a:pt x="928" y="107"/>
                  <a:pt x="894" y="106"/>
                  <a:pt x="860" y="106"/>
                </a:cubicBezTo>
                <a:cubicBezTo>
                  <a:pt x="875" y="104"/>
                  <a:pt x="889" y="102"/>
                  <a:pt x="903" y="100"/>
                </a:cubicBezTo>
                <a:cubicBezTo>
                  <a:pt x="890" y="101"/>
                  <a:pt x="877" y="103"/>
                  <a:pt x="864" y="104"/>
                </a:cubicBezTo>
                <a:cubicBezTo>
                  <a:pt x="878" y="102"/>
                  <a:pt x="892" y="101"/>
                  <a:pt x="905" y="99"/>
                </a:cubicBezTo>
                <a:cubicBezTo>
                  <a:pt x="955" y="100"/>
                  <a:pt x="1004" y="101"/>
                  <a:pt x="1054" y="103"/>
                </a:cubicBezTo>
                <a:cubicBezTo>
                  <a:pt x="1074" y="104"/>
                  <a:pt x="1089" y="104"/>
                  <a:pt x="1087" y="103"/>
                </a:cubicBezTo>
                <a:cubicBezTo>
                  <a:pt x="1084" y="101"/>
                  <a:pt x="1066" y="99"/>
                  <a:pt x="1045" y="98"/>
                </a:cubicBezTo>
                <a:cubicBezTo>
                  <a:pt x="1009" y="96"/>
                  <a:pt x="973" y="95"/>
                  <a:pt x="938" y="94"/>
                </a:cubicBezTo>
                <a:cubicBezTo>
                  <a:pt x="940" y="94"/>
                  <a:pt x="942" y="93"/>
                  <a:pt x="944" y="93"/>
                </a:cubicBezTo>
                <a:cubicBezTo>
                  <a:pt x="948" y="92"/>
                  <a:pt x="951" y="92"/>
                  <a:pt x="955" y="91"/>
                </a:cubicBezTo>
                <a:cubicBezTo>
                  <a:pt x="966" y="92"/>
                  <a:pt x="977" y="92"/>
                  <a:pt x="988" y="93"/>
                </a:cubicBezTo>
                <a:cubicBezTo>
                  <a:pt x="987" y="85"/>
                  <a:pt x="987" y="85"/>
                  <a:pt x="987" y="85"/>
                </a:cubicBezTo>
                <a:cubicBezTo>
                  <a:pt x="990" y="84"/>
                  <a:pt x="994" y="83"/>
                  <a:pt x="998" y="81"/>
                </a:cubicBezTo>
                <a:cubicBezTo>
                  <a:pt x="1004" y="78"/>
                  <a:pt x="1011" y="73"/>
                  <a:pt x="1017" y="67"/>
                </a:cubicBezTo>
                <a:cubicBezTo>
                  <a:pt x="1064" y="14"/>
                  <a:pt x="1064" y="14"/>
                  <a:pt x="1064" y="14"/>
                </a:cubicBezTo>
                <a:cubicBezTo>
                  <a:pt x="993" y="9"/>
                  <a:pt x="993" y="9"/>
                  <a:pt x="993" y="9"/>
                </a:cubicBezTo>
                <a:cubicBezTo>
                  <a:pt x="983" y="8"/>
                  <a:pt x="972" y="7"/>
                  <a:pt x="962" y="7"/>
                </a:cubicBezTo>
                <a:cubicBezTo>
                  <a:pt x="962" y="7"/>
                  <a:pt x="962" y="7"/>
                  <a:pt x="962" y="7"/>
                </a:cubicBezTo>
                <a:cubicBezTo>
                  <a:pt x="962" y="6"/>
                  <a:pt x="962" y="6"/>
                  <a:pt x="962" y="6"/>
                </a:cubicBezTo>
                <a:cubicBezTo>
                  <a:pt x="962" y="6"/>
                  <a:pt x="962" y="6"/>
                  <a:pt x="962" y="6"/>
                </a:cubicBezTo>
                <a:cubicBezTo>
                  <a:pt x="962" y="6"/>
                  <a:pt x="961" y="6"/>
                  <a:pt x="959" y="7"/>
                </a:cubicBezTo>
                <a:cubicBezTo>
                  <a:pt x="896" y="3"/>
                  <a:pt x="828" y="2"/>
                  <a:pt x="765" y="1"/>
                </a:cubicBezTo>
                <a:cubicBezTo>
                  <a:pt x="766" y="1"/>
                  <a:pt x="768" y="2"/>
                  <a:pt x="770" y="3"/>
                </a:cubicBezTo>
                <a:cubicBezTo>
                  <a:pt x="755" y="2"/>
                  <a:pt x="746" y="1"/>
                  <a:pt x="729" y="1"/>
                </a:cubicBezTo>
                <a:cubicBezTo>
                  <a:pt x="734" y="2"/>
                  <a:pt x="738" y="2"/>
                  <a:pt x="743" y="2"/>
                </a:cubicBezTo>
                <a:cubicBezTo>
                  <a:pt x="743" y="2"/>
                  <a:pt x="742" y="2"/>
                  <a:pt x="742" y="2"/>
                </a:cubicBezTo>
                <a:cubicBezTo>
                  <a:pt x="724" y="2"/>
                  <a:pt x="702" y="1"/>
                  <a:pt x="680" y="2"/>
                </a:cubicBezTo>
                <a:cubicBezTo>
                  <a:pt x="629" y="0"/>
                  <a:pt x="567" y="2"/>
                  <a:pt x="501" y="5"/>
                </a:cubicBezTo>
                <a:cubicBezTo>
                  <a:pt x="493" y="5"/>
                  <a:pt x="480" y="5"/>
                  <a:pt x="465" y="6"/>
                </a:cubicBezTo>
                <a:cubicBezTo>
                  <a:pt x="459" y="7"/>
                  <a:pt x="451" y="7"/>
                  <a:pt x="447" y="7"/>
                </a:cubicBezTo>
                <a:cubicBezTo>
                  <a:pt x="406" y="8"/>
                  <a:pt x="356" y="10"/>
                  <a:pt x="302" y="15"/>
                </a:cubicBezTo>
                <a:cubicBezTo>
                  <a:pt x="312" y="14"/>
                  <a:pt x="323" y="14"/>
                  <a:pt x="334" y="13"/>
                </a:cubicBezTo>
                <a:cubicBezTo>
                  <a:pt x="318" y="14"/>
                  <a:pt x="303" y="16"/>
                  <a:pt x="285" y="18"/>
                </a:cubicBezTo>
                <a:cubicBezTo>
                  <a:pt x="287" y="18"/>
                  <a:pt x="289" y="18"/>
                  <a:pt x="291" y="18"/>
                </a:cubicBezTo>
                <a:cubicBezTo>
                  <a:pt x="237" y="22"/>
                  <a:pt x="163" y="33"/>
                  <a:pt x="126" y="42"/>
                </a:cubicBezTo>
                <a:cubicBezTo>
                  <a:pt x="108" y="47"/>
                  <a:pt x="102" y="50"/>
                  <a:pt x="107" y="50"/>
                </a:cubicBezTo>
                <a:cubicBezTo>
                  <a:pt x="113" y="52"/>
                  <a:pt x="130" y="50"/>
                  <a:pt x="157" y="47"/>
                </a:cubicBezTo>
                <a:cubicBezTo>
                  <a:pt x="164" y="47"/>
                  <a:pt x="164" y="47"/>
                  <a:pt x="164" y="47"/>
                </a:cubicBezTo>
                <a:cubicBezTo>
                  <a:pt x="137" y="51"/>
                  <a:pt x="114" y="56"/>
                  <a:pt x="101" y="60"/>
                </a:cubicBezTo>
                <a:cubicBezTo>
                  <a:pt x="93" y="62"/>
                  <a:pt x="100" y="63"/>
                  <a:pt x="102" y="63"/>
                </a:cubicBezTo>
                <a:cubicBezTo>
                  <a:pt x="100" y="66"/>
                  <a:pt x="122" y="63"/>
                  <a:pt x="150" y="59"/>
                </a:cubicBezTo>
                <a:cubicBezTo>
                  <a:pt x="158" y="58"/>
                  <a:pt x="166" y="57"/>
                  <a:pt x="172" y="56"/>
                </a:cubicBezTo>
                <a:cubicBezTo>
                  <a:pt x="206" y="52"/>
                  <a:pt x="240" y="48"/>
                  <a:pt x="272" y="45"/>
                </a:cubicBezTo>
                <a:cubicBezTo>
                  <a:pt x="278" y="44"/>
                  <a:pt x="286" y="43"/>
                  <a:pt x="290" y="42"/>
                </a:cubicBezTo>
                <a:cubicBezTo>
                  <a:pt x="292" y="41"/>
                  <a:pt x="290" y="41"/>
                  <a:pt x="283" y="42"/>
                </a:cubicBezTo>
                <a:cubicBezTo>
                  <a:pt x="259" y="44"/>
                  <a:pt x="237" y="46"/>
                  <a:pt x="214" y="48"/>
                </a:cubicBezTo>
                <a:cubicBezTo>
                  <a:pt x="212" y="48"/>
                  <a:pt x="211" y="49"/>
                  <a:pt x="209" y="49"/>
                </a:cubicBezTo>
                <a:cubicBezTo>
                  <a:pt x="209" y="49"/>
                  <a:pt x="210" y="48"/>
                  <a:pt x="212" y="48"/>
                </a:cubicBezTo>
                <a:cubicBezTo>
                  <a:pt x="209" y="48"/>
                  <a:pt x="207" y="49"/>
                  <a:pt x="205" y="49"/>
                </a:cubicBezTo>
                <a:cubicBezTo>
                  <a:pt x="207" y="49"/>
                  <a:pt x="208" y="48"/>
                  <a:pt x="210" y="48"/>
                </a:cubicBezTo>
                <a:cubicBezTo>
                  <a:pt x="212" y="48"/>
                  <a:pt x="213" y="48"/>
                  <a:pt x="215" y="47"/>
                </a:cubicBezTo>
                <a:cubicBezTo>
                  <a:pt x="218" y="47"/>
                  <a:pt x="221" y="46"/>
                  <a:pt x="225" y="45"/>
                </a:cubicBezTo>
                <a:cubicBezTo>
                  <a:pt x="266" y="41"/>
                  <a:pt x="306" y="37"/>
                  <a:pt x="343" y="34"/>
                </a:cubicBezTo>
                <a:cubicBezTo>
                  <a:pt x="346" y="34"/>
                  <a:pt x="342" y="35"/>
                  <a:pt x="346" y="35"/>
                </a:cubicBezTo>
                <a:cubicBezTo>
                  <a:pt x="348" y="35"/>
                  <a:pt x="350" y="35"/>
                  <a:pt x="352" y="35"/>
                </a:cubicBezTo>
                <a:cubicBezTo>
                  <a:pt x="346" y="35"/>
                  <a:pt x="338" y="36"/>
                  <a:pt x="331" y="36"/>
                </a:cubicBezTo>
                <a:cubicBezTo>
                  <a:pt x="302" y="40"/>
                  <a:pt x="291" y="42"/>
                  <a:pt x="284" y="44"/>
                </a:cubicBezTo>
                <a:cubicBezTo>
                  <a:pt x="283" y="44"/>
                  <a:pt x="283" y="44"/>
                  <a:pt x="283" y="44"/>
                </a:cubicBezTo>
                <a:cubicBezTo>
                  <a:pt x="283" y="44"/>
                  <a:pt x="283" y="44"/>
                  <a:pt x="281" y="44"/>
                </a:cubicBezTo>
                <a:cubicBezTo>
                  <a:pt x="278" y="44"/>
                  <a:pt x="275" y="45"/>
                  <a:pt x="270" y="46"/>
                </a:cubicBezTo>
                <a:cubicBezTo>
                  <a:pt x="270" y="46"/>
                  <a:pt x="270" y="46"/>
                  <a:pt x="270" y="46"/>
                </a:cubicBezTo>
                <a:cubicBezTo>
                  <a:pt x="269" y="46"/>
                  <a:pt x="269" y="46"/>
                  <a:pt x="268" y="46"/>
                </a:cubicBezTo>
                <a:cubicBezTo>
                  <a:pt x="263" y="47"/>
                  <a:pt x="259" y="47"/>
                  <a:pt x="255" y="47"/>
                </a:cubicBezTo>
                <a:cubicBezTo>
                  <a:pt x="250" y="48"/>
                  <a:pt x="245" y="49"/>
                  <a:pt x="243" y="49"/>
                </a:cubicBezTo>
                <a:cubicBezTo>
                  <a:pt x="241" y="49"/>
                  <a:pt x="239" y="49"/>
                  <a:pt x="237" y="50"/>
                </a:cubicBezTo>
                <a:cubicBezTo>
                  <a:pt x="212" y="52"/>
                  <a:pt x="212" y="52"/>
                  <a:pt x="187" y="56"/>
                </a:cubicBezTo>
                <a:cubicBezTo>
                  <a:pt x="187" y="56"/>
                  <a:pt x="187" y="56"/>
                  <a:pt x="188" y="56"/>
                </a:cubicBezTo>
                <a:cubicBezTo>
                  <a:pt x="187" y="56"/>
                  <a:pt x="178" y="57"/>
                  <a:pt x="169" y="59"/>
                </a:cubicBezTo>
                <a:cubicBezTo>
                  <a:pt x="159" y="60"/>
                  <a:pt x="159" y="60"/>
                  <a:pt x="135" y="63"/>
                </a:cubicBezTo>
                <a:cubicBezTo>
                  <a:pt x="135" y="63"/>
                  <a:pt x="135" y="63"/>
                  <a:pt x="137" y="63"/>
                </a:cubicBezTo>
                <a:cubicBezTo>
                  <a:pt x="138" y="63"/>
                  <a:pt x="141" y="63"/>
                  <a:pt x="147" y="62"/>
                </a:cubicBezTo>
                <a:cubicBezTo>
                  <a:pt x="147" y="62"/>
                  <a:pt x="147" y="62"/>
                  <a:pt x="137" y="63"/>
                </a:cubicBezTo>
                <a:cubicBezTo>
                  <a:pt x="137" y="63"/>
                  <a:pt x="137" y="63"/>
                  <a:pt x="140" y="64"/>
                </a:cubicBezTo>
                <a:cubicBezTo>
                  <a:pt x="140" y="64"/>
                  <a:pt x="140" y="64"/>
                  <a:pt x="135" y="64"/>
                </a:cubicBezTo>
                <a:cubicBezTo>
                  <a:pt x="135" y="64"/>
                  <a:pt x="135" y="64"/>
                  <a:pt x="131" y="65"/>
                </a:cubicBezTo>
                <a:cubicBezTo>
                  <a:pt x="131" y="65"/>
                  <a:pt x="131" y="65"/>
                  <a:pt x="111" y="66"/>
                </a:cubicBezTo>
                <a:cubicBezTo>
                  <a:pt x="109" y="66"/>
                  <a:pt x="106" y="67"/>
                  <a:pt x="96" y="69"/>
                </a:cubicBezTo>
                <a:cubicBezTo>
                  <a:pt x="96" y="69"/>
                  <a:pt x="94" y="69"/>
                  <a:pt x="92" y="70"/>
                </a:cubicBezTo>
                <a:cubicBezTo>
                  <a:pt x="92" y="70"/>
                  <a:pt x="92" y="70"/>
                  <a:pt x="84" y="72"/>
                </a:cubicBezTo>
                <a:cubicBezTo>
                  <a:pt x="84" y="72"/>
                  <a:pt x="84" y="73"/>
                  <a:pt x="85" y="73"/>
                </a:cubicBezTo>
                <a:cubicBezTo>
                  <a:pt x="87" y="73"/>
                  <a:pt x="87" y="73"/>
                  <a:pt x="88" y="74"/>
                </a:cubicBezTo>
                <a:cubicBezTo>
                  <a:pt x="88" y="74"/>
                  <a:pt x="91" y="73"/>
                  <a:pt x="95" y="73"/>
                </a:cubicBezTo>
                <a:cubicBezTo>
                  <a:pt x="99" y="73"/>
                  <a:pt x="100" y="72"/>
                  <a:pt x="114" y="71"/>
                </a:cubicBezTo>
                <a:cubicBezTo>
                  <a:pt x="113" y="71"/>
                  <a:pt x="111" y="71"/>
                  <a:pt x="110" y="72"/>
                </a:cubicBezTo>
                <a:cubicBezTo>
                  <a:pt x="108" y="74"/>
                  <a:pt x="108" y="74"/>
                  <a:pt x="126" y="74"/>
                </a:cubicBezTo>
                <a:cubicBezTo>
                  <a:pt x="126" y="74"/>
                  <a:pt x="128" y="74"/>
                  <a:pt x="133" y="74"/>
                </a:cubicBezTo>
                <a:cubicBezTo>
                  <a:pt x="137" y="73"/>
                  <a:pt x="144" y="73"/>
                  <a:pt x="152" y="72"/>
                </a:cubicBezTo>
                <a:cubicBezTo>
                  <a:pt x="170" y="70"/>
                  <a:pt x="170" y="70"/>
                  <a:pt x="192" y="67"/>
                </a:cubicBezTo>
                <a:cubicBezTo>
                  <a:pt x="192" y="67"/>
                  <a:pt x="196" y="66"/>
                  <a:pt x="204" y="65"/>
                </a:cubicBezTo>
                <a:cubicBezTo>
                  <a:pt x="210" y="65"/>
                  <a:pt x="212" y="65"/>
                  <a:pt x="216" y="65"/>
                </a:cubicBezTo>
                <a:cubicBezTo>
                  <a:pt x="216" y="65"/>
                  <a:pt x="216" y="65"/>
                  <a:pt x="216" y="65"/>
                </a:cubicBezTo>
                <a:cubicBezTo>
                  <a:pt x="212" y="66"/>
                  <a:pt x="208" y="66"/>
                  <a:pt x="205" y="67"/>
                </a:cubicBezTo>
                <a:cubicBezTo>
                  <a:pt x="195" y="69"/>
                  <a:pt x="194" y="70"/>
                  <a:pt x="202" y="69"/>
                </a:cubicBezTo>
                <a:cubicBezTo>
                  <a:pt x="192" y="73"/>
                  <a:pt x="199" y="74"/>
                  <a:pt x="212" y="74"/>
                </a:cubicBezTo>
                <a:cubicBezTo>
                  <a:pt x="208" y="76"/>
                  <a:pt x="206" y="77"/>
                  <a:pt x="207" y="77"/>
                </a:cubicBezTo>
                <a:cubicBezTo>
                  <a:pt x="204" y="78"/>
                  <a:pt x="202" y="79"/>
                  <a:pt x="199" y="80"/>
                </a:cubicBezTo>
                <a:cubicBezTo>
                  <a:pt x="132" y="84"/>
                  <a:pt x="66" y="88"/>
                  <a:pt x="0" y="92"/>
                </a:cubicBezTo>
                <a:cubicBezTo>
                  <a:pt x="2" y="172"/>
                  <a:pt x="2" y="172"/>
                  <a:pt x="2" y="172"/>
                </a:cubicBezTo>
                <a:cubicBezTo>
                  <a:pt x="90" y="168"/>
                  <a:pt x="177" y="164"/>
                  <a:pt x="264" y="161"/>
                </a:cubicBezTo>
                <a:cubicBezTo>
                  <a:pt x="397" y="155"/>
                  <a:pt x="498" y="149"/>
                  <a:pt x="615" y="144"/>
                </a:cubicBezTo>
                <a:cubicBezTo>
                  <a:pt x="618" y="144"/>
                  <a:pt x="618" y="144"/>
                  <a:pt x="617" y="144"/>
                </a:cubicBezTo>
                <a:cubicBezTo>
                  <a:pt x="614" y="144"/>
                  <a:pt x="609" y="143"/>
                  <a:pt x="606" y="144"/>
                </a:cubicBezTo>
                <a:cubicBezTo>
                  <a:pt x="482" y="146"/>
                  <a:pt x="358" y="150"/>
                  <a:pt x="229" y="154"/>
                </a:cubicBezTo>
                <a:cubicBezTo>
                  <a:pt x="259" y="152"/>
                  <a:pt x="289" y="150"/>
                  <a:pt x="320" y="148"/>
                </a:cubicBezTo>
                <a:cubicBezTo>
                  <a:pt x="325" y="148"/>
                  <a:pt x="325" y="148"/>
                  <a:pt x="325" y="148"/>
                </a:cubicBezTo>
                <a:cubicBezTo>
                  <a:pt x="344" y="148"/>
                  <a:pt x="363" y="147"/>
                  <a:pt x="372" y="146"/>
                </a:cubicBezTo>
                <a:cubicBezTo>
                  <a:pt x="375" y="146"/>
                  <a:pt x="377" y="145"/>
                  <a:pt x="378" y="145"/>
                </a:cubicBezTo>
                <a:cubicBezTo>
                  <a:pt x="511" y="141"/>
                  <a:pt x="647" y="140"/>
                  <a:pt x="773" y="139"/>
                </a:cubicBezTo>
                <a:cubicBezTo>
                  <a:pt x="779" y="139"/>
                  <a:pt x="783" y="138"/>
                  <a:pt x="782" y="138"/>
                </a:cubicBezTo>
                <a:cubicBezTo>
                  <a:pt x="784" y="138"/>
                  <a:pt x="787" y="138"/>
                  <a:pt x="790" y="138"/>
                </a:cubicBezTo>
                <a:cubicBezTo>
                  <a:pt x="805" y="138"/>
                  <a:pt x="822" y="138"/>
                  <a:pt x="840" y="138"/>
                </a:cubicBezTo>
                <a:cubicBezTo>
                  <a:pt x="844" y="138"/>
                  <a:pt x="846" y="138"/>
                  <a:pt x="844" y="137"/>
                </a:cubicBezTo>
                <a:cubicBezTo>
                  <a:pt x="842" y="137"/>
                  <a:pt x="838" y="137"/>
                  <a:pt x="834" y="137"/>
                </a:cubicBezTo>
                <a:cubicBezTo>
                  <a:pt x="816" y="137"/>
                  <a:pt x="798" y="137"/>
                  <a:pt x="782" y="137"/>
                </a:cubicBezTo>
                <a:cubicBezTo>
                  <a:pt x="780" y="137"/>
                  <a:pt x="779" y="137"/>
                  <a:pt x="779" y="137"/>
                </a:cubicBezTo>
                <a:cubicBezTo>
                  <a:pt x="775" y="137"/>
                  <a:pt x="769" y="137"/>
                  <a:pt x="764" y="137"/>
                </a:cubicBezTo>
                <a:cubicBezTo>
                  <a:pt x="651" y="136"/>
                  <a:pt x="542" y="138"/>
                  <a:pt x="429" y="140"/>
                </a:cubicBezTo>
                <a:cubicBezTo>
                  <a:pt x="435" y="140"/>
                  <a:pt x="441" y="139"/>
                  <a:pt x="447" y="139"/>
                </a:cubicBezTo>
                <a:cubicBezTo>
                  <a:pt x="489" y="138"/>
                  <a:pt x="531" y="137"/>
                  <a:pt x="575" y="136"/>
                </a:cubicBezTo>
                <a:cubicBezTo>
                  <a:pt x="659" y="134"/>
                  <a:pt x="736" y="133"/>
                  <a:pt x="820" y="134"/>
                </a:cubicBezTo>
                <a:cubicBezTo>
                  <a:pt x="824" y="134"/>
                  <a:pt x="827" y="134"/>
                  <a:pt x="827" y="134"/>
                </a:cubicBezTo>
                <a:cubicBezTo>
                  <a:pt x="826" y="134"/>
                  <a:pt x="823" y="133"/>
                  <a:pt x="818" y="133"/>
                </a:cubicBezTo>
                <a:cubicBezTo>
                  <a:pt x="732" y="132"/>
                  <a:pt x="651" y="133"/>
                  <a:pt x="569" y="135"/>
                </a:cubicBezTo>
                <a:cubicBezTo>
                  <a:pt x="536" y="136"/>
                  <a:pt x="502" y="136"/>
                  <a:pt x="469" y="137"/>
                </a:cubicBezTo>
                <a:cubicBezTo>
                  <a:pt x="492" y="135"/>
                  <a:pt x="515" y="133"/>
                  <a:pt x="538" y="131"/>
                </a:cubicBezTo>
                <a:cubicBezTo>
                  <a:pt x="675" y="130"/>
                  <a:pt x="812" y="130"/>
                  <a:pt x="947" y="134"/>
                </a:cubicBezTo>
                <a:cubicBezTo>
                  <a:pt x="955" y="134"/>
                  <a:pt x="961" y="134"/>
                  <a:pt x="961" y="134"/>
                </a:cubicBezTo>
                <a:cubicBezTo>
                  <a:pt x="961" y="133"/>
                  <a:pt x="954" y="133"/>
                  <a:pt x="946" y="132"/>
                </a:cubicBezTo>
                <a:cubicBezTo>
                  <a:pt x="855" y="128"/>
                  <a:pt x="762" y="126"/>
                  <a:pt x="670" y="124"/>
                </a:cubicBezTo>
                <a:cubicBezTo>
                  <a:pt x="676" y="124"/>
                  <a:pt x="683" y="124"/>
                  <a:pt x="689" y="124"/>
                </a:cubicBezTo>
                <a:cubicBezTo>
                  <a:pt x="709" y="124"/>
                  <a:pt x="709" y="124"/>
                  <a:pt x="709" y="124"/>
                </a:cubicBezTo>
                <a:cubicBezTo>
                  <a:pt x="768" y="124"/>
                  <a:pt x="827" y="125"/>
                  <a:pt x="887" y="127"/>
                </a:cubicBezTo>
                <a:cubicBezTo>
                  <a:pt x="909" y="128"/>
                  <a:pt x="928" y="127"/>
                  <a:pt x="929" y="126"/>
                </a:cubicBezTo>
                <a:cubicBezTo>
                  <a:pt x="929" y="125"/>
                  <a:pt x="913" y="123"/>
                  <a:pt x="891" y="122"/>
                </a:cubicBezTo>
                <a:cubicBezTo>
                  <a:pt x="895" y="122"/>
                  <a:pt x="898" y="122"/>
                  <a:pt x="902" y="122"/>
                </a:cubicBezTo>
                <a:cubicBezTo>
                  <a:pt x="905" y="122"/>
                  <a:pt x="908" y="122"/>
                  <a:pt x="907" y="122"/>
                </a:cubicBezTo>
                <a:cubicBezTo>
                  <a:pt x="906" y="122"/>
                  <a:pt x="901" y="121"/>
                  <a:pt x="898" y="121"/>
                </a:cubicBezTo>
                <a:cubicBezTo>
                  <a:pt x="885" y="121"/>
                  <a:pt x="873" y="121"/>
                  <a:pt x="860" y="121"/>
                </a:cubicBezTo>
                <a:cubicBezTo>
                  <a:pt x="820" y="120"/>
                  <a:pt x="780" y="119"/>
                  <a:pt x="739" y="118"/>
                </a:cubicBezTo>
                <a:cubicBezTo>
                  <a:pt x="746" y="118"/>
                  <a:pt x="753" y="117"/>
                  <a:pt x="760" y="117"/>
                </a:cubicBezTo>
                <a:cubicBezTo>
                  <a:pt x="804" y="117"/>
                  <a:pt x="847" y="118"/>
                  <a:pt x="891" y="119"/>
                </a:cubicBezTo>
                <a:cubicBezTo>
                  <a:pt x="888" y="119"/>
                  <a:pt x="888" y="119"/>
                  <a:pt x="891" y="120"/>
                </a:cubicBezTo>
                <a:cubicBezTo>
                  <a:pt x="894" y="120"/>
                  <a:pt x="899" y="120"/>
                  <a:pt x="902" y="120"/>
                </a:cubicBezTo>
                <a:cubicBezTo>
                  <a:pt x="905" y="120"/>
                  <a:pt x="904" y="119"/>
                  <a:pt x="901" y="119"/>
                </a:cubicBezTo>
                <a:cubicBezTo>
                  <a:pt x="901" y="119"/>
                  <a:pt x="901" y="119"/>
                  <a:pt x="901" y="119"/>
                </a:cubicBezTo>
                <a:cubicBezTo>
                  <a:pt x="968" y="121"/>
                  <a:pt x="1035" y="124"/>
                  <a:pt x="1102" y="129"/>
                </a:cubicBezTo>
                <a:cubicBezTo>
                  <a:pt x="1106" y="129"/>
                  <a:pt x="1110" y="129"/>
                  <a:pt x="1109" y="128"/>
                </a:cubicBezTo>
                <a:cubicBezTo>
                  <a:pt x="1109" y="128"/>
                  <a:pt x="1106" y="128"/>
                  <a:pt x="1101" y="128"/>
                </a:cubicBezTo>
                <a:close/>
                <a:moveTo>
                  <a:pt x="182" y="62"/>
                </a:moveTo>
                <a:cubicBezTo>
                  <a:pt x="184" y="62"/>
                  <a:pt x="185" y="62"/>
                  <a:pt x="188" y="62"/>
                </a:cubicBezTo>
                <a:cubicBezTo>
                  <a:pt x="188" y="62"/>
                  <a:pt x="188" y="62"/>
                  <a:pt x="182" y="62"/>
                </a:cubicBezTo>
                <a:close/>
                <a:moveTo>
                  <a:pt x="1" y="109"/>
                </a:moveTo>
                <a:cubicBezTo>
                  <a:pt x="1" y="111"/>
                  <a:pt x="1" y="111"/>
                  <a:pt x="1" y="111"/>
                </a:cubicBezTo>
                <a:cubicBezTo>
                  <a:pt x="1" y="111"/>
                  <a:pt x="1" y="111"/>
                  <a:pt x="1" y="111"/>
                </a:cubicBezTo>
                <a:cubicBezTo>
                  <a:pt x="1" y="109"/>
                  <a:pt x="1" y="109"/>
                  <a:pt x="1" y="109"/>
                </a:cubicBezTo>
                <a:cubicBezTo>
                  <a:pt x="1" y="109"/>
                  <a:pt x="1" y="109"/>
                  <a:pt x="1" y="109"/>
                </a:cubicBezTo>
                <a:close/>
                <a:moveTo>
                  <a:pt x="579" y="24"/>
                </a:moveTo>
                <a:cubicBezTo>
                  <a:pt x="563" y="24"/>
                  <a:pt x="546" y="25"/>
                  <a:pt x="529" y="26"/>
                </a:cubicBezTo>
                <a:cubicBezTo>
                  <a:pt x="513" y="27"/>
                  <a:pt x="496" y="28"/>
                  <a:pt x="479" y="29"/>
                </a:cubicBezTo>
                <a:cubicBezTo>
                  <a:pt x="466" y="30"/>
                  <a:pt x="453" y="31"/>
                  <a:pt x="441" y="32"/>
                </a:cubicBezTo>
                <a:cubicBezTo>
                  <a:pt x="428" y="31"/>
                  <a:pt x="414" y="31"/>
                  <a:pt x="395" y="32"/>
                </a:cubicBezTo>
                <a:cubicBezTo>
                  <a:pt x="411" y="31"/>
                  <a:pt x="427" y="30"/>
                  <a:pt x="444" y="29"/>
                </a:cubicBezTo>
                <a:cubicBezTo>
                  <a:pt x="460" y="28"/>
                  <a:pt x="477" y="27"/>
                  <a:pt x="493" y="26"/>
                </a:cubicBezTo>
                <a:cubicBezTo>
                  <a:pt x="511" y="25"/>
                  <a:pt x="529" y="24"/>
                  <a:pt x="546" y="24"/>
                </a:cubicBezTo>
                <a:cubicBezTo>
                  <a:pt x="564" y="23"/>
                  <a:pt x="582" y="22"/>
                  <a:pt x="599" y="22"/>
                </a:cubicBezTo>
                <a:cubicBezTo>
                  <a:pt x="595" y="22"/>
                  <a:pt x="591" y="22"/>
                  <a:pt x="587" y="22"/>
                </a:cubicBezTo>
                <a:cubicBezTo>
                  <a:pt x="583" y="23"/>
                  <a:pt x="575" y="23"/>
                  <a:pt x="579" y="24"/>
                </a:cubicBezTo>
                <a:close/>
                <a:moveTo>
                  <a:pt x="36" y="101"/>
                </a:moveTo>
                <a:cubicBezTo>
                  <a:pt x="38" y="101"/>
                  <a:pt x="41" y="101"/>
                  <a:pt x="44" y="101"/>
                </a:cubicBezTo>
                <a:cubicBezTo>
                  <a:pt x="64" y="101"/>
                  <a:pt x="84" y="100"/>
                  <a:pt x="104" y="99"/>
                </a:cubicBezTo>
                <a:cubicBezTo>
                  <a:pt x="97" y="100"/>
                  <a:pt x="90" y="100"/>
                  <a:pt x="83" y="100"/>
                </a:cubicBezTo>
                <a:cubicBezTo>
                  <a:pt x="69" y="101"/>
                  <a:pt x="57" y="102"/>
                  <a:pt x="56" y="103"/>
                </a:cubicBezTo>
                <a:cubicBezTo>
                  <a:pt x="56" y="103"/>
                  <a:pt x="58" y="104"/>
                  <a:pt x="62" y="104"/>
                </a:cubicBezTo>
                <a:cubicBezTo>
                  <a:pt x="60" y="104"/>
                  <a:pt x="59" y="104"/>
                  <a:pt x="57" y="104"/>
                </a:cubicBezTo>
                <a:cubicBezTo>
                  <a:pt x="38" y="104"/>
                  <a:pt x="20" y="105"/>
                  <a:pt x="1" y="105"/>
                </a:cubicBezTo>
                <a:cubicBezTo>
                  <a:pt x="1" y="103"/>
                  <a:pt x="1" y="103"/>
                  <a:pt x="1" y="103"/>
                </a:cubicBezTo>
                <a:cubicBezTo>
                  <a:pt x="13" y="102"/>
                  <a:pt x="24" y="102"/>
                  <a:pt x="36" y="101"/>
                </a:cubicBezTo>
                <a:close/>
                <a:moveTo>
                  <a:pt x="2" y="152"/>
                </a:moveTo>
                <a:cubicBezTo>
                  <a:pt x="2" y="155"/>
                  <a:pt x="2" y="155"/>
                  <a:pt x="2" y="155"/>
                </a:cubicBezTo>
                <a:cubicBezTo>
                  <a:pt x="2" y="155"/>
                  <a:pt x="2" y="155"/>
                  <a:pt x="2" y="155"/>
                </a:cubicBezTo>
                <a:cubicBezTo>
                  <a:pt x="2" y="152"/>
                  <a:pt x="2" y="152"/>
                  <a:pt x="2" y="152"/>
                </a:cubicBezTo>
                <a:cubicBezTo>
                  <a:pt x="2" y="152"/>
                  <a:pt x="2" y="152"/>
                  <a:pt x="2" y="152"/>
                </a:cubicBezTo>
                <a:close/>
                <a:moveTo>
                  <a:pt x="639" y="8"/>
                </a:moveTo>
                <a:cubicBezTo>
                  <a:pt x="643" y="8"/>
                  <a:pt x="648" y="8"/>
                  <a:pt x="652" y="8"/>
                </a:cubicBezTo>
                <a:cubicBezTo>
                  <a:pt x="658" y="8"/>
                  <a:pt x="665" y="8"/>
                  <a:pt x="671" y="9"/>
                </a:cubicBezTo>
                <a:cubicBezTo>
                  <a:pt x="670" y="9"/>
                  <a:pt x="669" y="9"/>
                  <a:pt x="668" y="9"/>
                </a:cubicBezTo>
                <a:cubicBezTo>
                  <a:pt x="660" y="9"/>
                  <a:pt x="652" y="9"/>
                  <a:pt x="643" y="9"/>
                </a:cubicBezTo>
                <a:cubicBezTo>
                  <a:pt x="645" y="9"/>
                  <a:pt x="646" y="9"/>
                  <a:pt x="648" y="9"/>
                </a:cubicBezTo>
                <a:cubicBezTo>
                  <a:pt x="632" y="9"/>
                  <a:pt x="616" y="10"/>
                  <a:pt x="599" y="10"/>
                </a:cubicBezTo>
                <a:cubicBezTo>
                  <a:pt x="583" y="11"/>
                  <a:pt x="567" y="11"/>
                  <a:pt x="551" y="12"/>
                </a:cubicBezTo>
                <a:cubicBezTo>
                  <a:pt x="505" y="13"/>
                  <a:pt x="455" y="16"/>
                  <a:pt x="405" y="20"/>
                </a:cubicBezTo>
                <a:cubicBezTo>
                  <a:pt x="419" y="18"/>
                  <a:pt x="433" y="16"/>
                  <a:pt x="446" y="14"/>
                </a:cubicBezTo>
                <a:cubicBezTo>
                  <a:pt x="510" y="11"/>
                  <a:pt x="572" y="9"/>
                  <a:pt x="639" y="8"/>
                </a:cubicBezTo>
                <a:close/>
                <a:moveTo>
                  <a:pt x="330" y="53"/>
                </a:moveTo>
                <a:cubicBezTo>
                  <a:pt x="330" y="53"/>
                  <a:pt x="330" y="53"/>
                  <a:pt x="330" y="53"/>
                </a:cubicBezTo>
                <a:cubicBezTo>
                  <a:pt x="328" y="53"/>
                  <a:pt x="325" y="53"/>
                  <a:pt x="321" y="53"/>
                </a:cubicBezTo>
                <a:cubicBezTo>
                  <a:pt x="321" y="53"/>
                  <a:pt x="325" y="53"/>
                  <a:pt x="330" y="53"/>
                </a:cubicBezTo>
                <a:close/>
                <a:moveTo>
                  <a:pt x="2" y="161"/>
                </a:moveTo>
                <a:cubicBezTo>
                  <a:pt x="1" y="103"/>
                  <a:pt x="1" y="103"/>
                  <a:pt x="1" y="103"/>
                </a:cubicBezTo>
                <a:cubicBezTo>
                  <a:pt x="1" y="103"/>
                  <a:pt x="1" y="103"/>
                  <a:pt x="1" y="103"/>
                </a:cubicBezTo>
                <a:cubicBezTo>
                  <a:pt x="1" y="105"/>
                  <a:pt x="1" y="105"/>
                  <a:pt x="1" y="105"/>
                </a:cubicBezTo>
                <a:cubicBezTo>
                  <a:pt x="1" y="105"/>
                  <a:pt x="1" y="105"/>
                  <a:pt x="1" y="105"/>
                </a:cubicBezTo>
                <a:cubicBezTo>
                  <a:pt x="1" y="107"/>
                  <a:pt x="1" y="107"/>
                  <a:pt x="1" y="107"/>
                </a:cubicBezTo>
                <a:cubicBezTo>
                  <a:pt x="1" y="107"/>
                  <a:pt x="1" y="107"/>
                  <a:pt x="1" y="107"/>
                </a:cubicBezTo>
                <a:cubicBezTo>
                  <a:pt x="2" y="156"/>
                  <a:pt x="2" y="156"/>
                  <a:pt x="2" y="156"/>
                </a:cubicBezTo>
                <a:cubicBezTo>
                  <a:pt x="2" y="156"/>
                  <a:pt x="2" y="156"/>
                  <a:pt x="2" y="156"/>
                </a:cubicBezTo>
                <a:cubicBezTo>
                  <a:pt x="2" y="158"/>
                  <a:pt x="2" y="158"/>
                  <a:pt x="2" y="158"/>
                </a:cubicBezTo>
                <a:cubicBezTo>
                  <a:pt x="2" y="158"/>
                  <a:pt x="2" y="158"/>
                  <a:pt x="2" y="158"/>
                </a:cubicBezTo>
                <a:cubicBezTo>
                  <a:pt x="3" y="161"/>
                  <a:pt x="3" y="161"/>
                  <a:pt x="3" y="161"/>
                </a:cubicBezTo>
                <a:cubicBezTo>
                  <a:pt x="2" y="161"/>
                  <a:pt x="2" y="161"/>
                  <a:pt x="2" y="161"/>
                </a:cubicBezTo>
                <a:close/>
                <a:moveTo>
                  <a:pt x="34" y="160"/>
                </a:moveTo>
                <a:cubicBezTo>
                  <a:pt x="24" y="160"/>
                  <a:pt x="13" y="160"/>
                  <a:pt x="3" y="161"/>
                </a:cubicBezTo>
                <a:cubicBezTo>
                  <a:pt x="2" y="158"/>
                  <a:pt x="2" y="158"/>
                  <a:pt x="2" y="158"/>
                </a:cubicBezTo>
                <a:cubicBezTo>
                  <a:pt x="34" y="157"/>
                  <a:pt x="65" y="156"/>
                  <a:pt x="96" y="154"/>
                </a:cubicBezTo>
                <a:cubicBezTo>
                  <a:pt x="109" y="154"/>
                  <a:pt x="121" y="154"/>
                  <a:pt x="134" y="153"/>
                </a:cubicBezTo>
                <a:cubicBezTo>
                  <a:pt x="147" y="152"/>
                  <a:pt x="159" y="151"/>
                  <a:pt x="172" y="151"/>
                </a:cubicBezTo>
                <a:cubicBezTo>
                  <a:pt x="182" y="150"/>
                  <a:pt x="191" y="150"/>
                  <a:pt x="201" y="149"/>
                </a:cubicBezTo>
                <a:cubicBezTo>
                  <a:pt x="224" y="149"/>
                  <a:pt x="247" y="149"/>
                  <a:pt x="271" y="149"/>
                </a:cubicBezTo>
                <a:cubicBezTo>
                  <a:pt x="231" y="151"/>
                  <a:pt x="191" y="154"/>
                  <a:pt x="151" y="156"/>
                </a:cubicBezTo>
                <a:cubicBezTo>
                  <a:pt x="113" y="158"/>
                  <a:pt x="74" y="159"/>
                  <a:pt x="34" y="160"/>
                </a:cubicBezTo>
                <a:close/>
                <a:moveTo>
                  <a:pt x="386" y="139"/>
                </a:moveTo>
                <a:cubicBezTo>
                  <a:pt x="412" y="137"/>
                  <a:pt x="438" y="136"/>
                  <a:pt x="464" y="134"/>
                </a:cubicBezTo>
                <a:cubicBezTo>
                  <a:pt x="445" y="136"/>
                  <a:pt x="426" y="137"/>
                  <a:pt x="407" y="139"/>
                </a:cubicBezTo>
                <a:cubicBezTo>
                  <a:pt x="400" y="139"/>
                  <a:pt x="393" y="139"/>
                  <a:pt x="386"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xmlns="" id="{0F3A3753-795D-4BF2-A548-EBD38124A57E}"/>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135233144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1A8D1A-DCF2-4578-94CB-3482C78D22FC}"/>
              </a:ext>
            </a:extLst>
          </p:cNvPr>
          <p:cNvSpPr/>
          <p:nvPr/>
        </p:nvSpPr>
        <p:spPr bwMode="auto">
          <a:xfrm>
            <a:off x="0" y="0"/>
            <a:ext cx="9144000" cy="631657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xmlns="" id="{E5375C24-67BB-4098-A4BC-D21A131A4584}"/>
              </a:ext>
            </a:extLst>
          </p:cNvPr>
          <p:cNvSpPr/>
          <p:nvPr/>
        </p:nvSpPr>
        <p:spPr>
          <a:xfrm>
            <a:off x="1382293" y="2543770"/>
            <a:ext cx="6455614" cy="923330"/>
          </a:xfrm>
          <a:prstGeom prst="rect">
            <a:avLst/>
          </a:prstGeom>
          <a:noFill/>
        </p:spPr>
        <p:txBody>
          <a:bodyPr wrap="none" lIns="91440" tIns="45720" rIns="91440" bIns="45720">
            <a:spAutoFit/>
          </a:bodyPr>
          <a:lstStyle/>
          <a:p>
            <a:pPr algn="ct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One week </a:t>
            </a:r>
            <a:r>
              <a:rPr lang="en-US" sz="5400" b="1" dirty="0">
                <a:ln w="10160">
                  <a:solidFill>
                    <a:schemeClr val="bg1"/>
                  </a:solidFill>
                  <a:prstDash val="solid"/>
                </a:ln>
                <a:solidFill>
                  <a:srgbClr val="FFFFFF"/>
                </a:solidFill>
                <a:effectLst>
                  <a:outerShdw blurRad="38100" dist="22860" dir="5400000" algn="tl" rotWithShape="0">
                    <a:srgbClr val="000000">
                      <a:alpha val="30000"/>
                    </a:srgbClr>
                  </a:outerShdw>
                </a:effectLst>
              </a:rPr>
              <a:t>earlier</a:t>
            </a:r>
            <a:r>
              <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 ...</a:t>
            </a:r>
          </a:p>
        </p:txBody>
      </p:sp>
      <p:sp>
        <p:nvSpPr>
          <p:cNvPr id="6" name="TextBox 5">
            <a:extLst>
              <a:ext uri="{FF2B5EF4-FFF2-40B4-BE49-F238E27FC236}">
                <a16:creationId xmlns:a16="http://schemas.microsoft.com/office/drawing/2014/main" xmlns="" id="{306040EB-4130-4767-977C-1BAECD7B5356}"/>
              </a:ext>
            </a:extLst>
          </p:cNvPr>
          <p:cNvSpPr txBox="1"/>
          <p:nvPr/>
        </p:nvSpPr>
        <p:spPr>
          <a:xfrm>
            <a:off x="467544" y="6093296"/>
            <a:ext cx="1728192" cy="230832"/>
          </a:xfrm>
          <a:prstGeom prst="rect">
            <a:avLst/>
          </a:prstGeom>
          <a:noFill/>
        </p:spPr>
        <p:txBody>
          <a:bodyPr wrap="square" rtlCol="0">
            <a:spAutoFit/>
          </a:bodyPr>
          <a:lstStyle/>
          <a:p>
            <a:r>
              <a:rPr lang="en-CA" sz="900" dirty="0">
                <a:solidFill>
                  <a:schemeClr val="bg1"/>
                </a:solidFill>
              </a:rPr>
              <a:t>sf/cope343</a:t>
            </a:r>
          </a:p>
        </p:txBody>
      </p:sp>
    </p:spTree>
    <p:extLst>
      <p:ext uri="{BB962C8B-B14F-4D97-AF65-F5344CB8AC3E}">
        <p14:creationId xmlns:p14="http://schemas.microsoft.com/office/powerpoint/2010/main" val="232708656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E7BE733-6F09-49DE-B392-FDB9BB3EB999}" type="slidenum">
              <a:rPr lang="en-US" smtClean="0"/>
              <a:pPr>
                <a:defRPr/>
              </a:pPr>
              <a:t>15</a:t>
            </a:fld>
            <a:endParaRPr lang="en-US">
              <a:effectLst/>
              <a:latin typeface="Times New Roman" pitchFamily="18" charset="0"/>
            </a:endParaRPr>
          </a:p>
        </p:txBody>
      </p:sp>
      <p:pic>
        <p:nvPicPr>
          <p:cNvPr id="448515" name="Picture 2"/>
          <p:cNvPicPr>
            <a:picLocks noChangeAspect="1" noChangeArrowheads="1"/>
          </p:cNvPicPr>
          <p:nvPr/>
        </p:nvPicPr>
        <p:blipFill>
          <a:blip r:embed="rId4" cstate="print"/>
          <a:srcRect/>
          <a:stretch>
            <a:fillRect/>
          </a:stretch>
        </p:blipFill>
        <p:spPr bwMode="auto">
          <a:xfrm>
            <a:off x="0" y="0"/>
            <a:ext cx="9144000" cy="6308725"/>
          </a:xfrm>
          <a:prstGeom prst="rect">
            <a:avLst/>
          </a:prstGeom>
          <a:noFill/>
          <a:ln w="9525">
            <a:noFill/>
            <a:miter lim="800000"/>
            <a:headEnd/>
            <a:tailEnd/>
          </a:ln>
        </p:spPr>
      </p:pic>
      <p:sp>
        <p:nvSpPr>
          <p:cNvPr id="4" name="TextBox 3">
            <a:extLst>
              <a:ext uri="{FF2B5EF4-FFF2-40B4-BE49-F238E27FC236}">
                <a16:creationId xmlns:a16="http://schemas.microsoft.com/office/drawing/2014/main" xmlns="" id="{EBC2CC49-2DA9-4646-BDA7-24CF22C4599D}"/>
              </a:ext>
            </a:extLst>
          </p:cNvPr>
          <p:cNvSpPr txBox="1"/>
          <p:nvPr/>
        </p:nvSpPr>
        <p:spPr>
          <a:xfrm>
            <a:off x="1355567" y="6110880"/>
            <a:ext cx="1728192" cy="230832"/>
          </a:xfrm>
          <a:prstGeom prst="rect">
            <a:avLst/>
          </a:prstGeom>
          <a:noFill/>
        </p:spPr>
        <p:txBody>
          <a:bodyPr wrap="square" rtlCol="0">
            <a:spAutoFit/>
          </a:bodyPr>
          <a:lstStyle/>
          <a:p>
            <a:r>
              <a:rPr lang="en-CA" sz="900" dirty="0"/>
              <a:t>sf/cope343</a:t>
            </a:r>
          </a:p>
        </p:txBody>
      </p:sp>
    </p:spTree>
    <p:custDataLst>
      <p:tags r:id="rId1"/>
    </p:custDataLst>
    <p:extLst>
      <p:ext uri="{BB962C8B-B14F-4D97-AF65-F5344CB8AC3E}">
        <p14:creationId xmlns:p14="http://schemas.microsoft.com/office/powerpoint/2010/main" val="2363133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552DB2-99B2-4BEB-B3B2-1E66A0CAA887}"/>
              </a:ext>
            </a:extLst>
          </p:cNvPr>
          <p:cNvSpPr/>
          <p:nvPr/>
        </p:nvSpPr>
        <p:spPr bwMode="auto">
          <a:xfrm>
            <a:off x="-294827" y="-205247"/>
            <a:ext cx="9733654" cy="70774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7"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E7BE733-6F09-49DE-B392-FDB9BB3EB999}" type="slidenum">
              <a:rPr lang="en-US" smtClean="0"/>
              <a:pPr>
                <a:defRPr/>
              </a:pPr>
              <a:t>16</a:t>
            </a:fld>
            <a:endParaRPr lang="en-US">
              <a:effectLst/>
              <a:latin typeface="Times New Roman" pitchFamily="18" charset="0"/>
            </a:endParaRPr>
          </a:p>
        </p:txBody>
      </p:sp>
      <p:pic>
        <p:nvPicPr>
          <p:cNvPr id="449540" name="Picture 3" descr="hand"/>
          <p:cNvPicPr>
            <a:picLocks noChangeAspect="1" noChangeArrowheads="1"/>
          </p:cNvPicPr>
          <p:nvPr/>
        </p:nvPicPr>
        <p:blipFill>
          <a:blip r:embed="rId4" cstate="print"/>
          <a:srcRect/>
          <a:stretch>
            <a:fillRect/>
          </a:stretch>
        </p:blipFill>
        <p:spPr bwMode="auto">
          <a:xfrm>
            <a:off x="-23392" y="-57688"/>
            <a:ext cx="2701476" cy="2841960"/>
          </a:xfrm>
          <a:prstGeom prst="rect">
            <a:avLst/>
          </a:prstGeom>
          <a:noFill/>
          <a:ln w="9525">
            <a:noFill/>
            <a:miter lim="800000"/>
            <a:headEnd/>
            <a:tailEnd/>
          </a:ln>
        </p:spPr>
      </p:pic>
      <p:sp>
        <p:nvSpPr>
          <p:cNvPr id="449541" name="Text Box 4"/>
          <p:cNvSpPr txBox="1">
            <a:spLocks noChangeArrowheads="1"/>
          </p:cNvSpPr>
          <p:nvPr/>
        </p:nvSpPr>
        <p:spPr bwMode="auto">
          <a:xfrm>
            <a:off x="1533170" y="6246524"/>
            <a:ext cx="4418538" cy="584775"/>
          </a:xfrm>
          <a:prstGeom prst="rect">
            <a:avLst/>
          </a:prstGeom>
          <a:noFill/>
          <a:ln w="9525">
            <a:noFill/>
            <a:miter lim="800000"/>
            <a:headEnd/>
            <a:tailEnd/>
          </a:ln>
        </p:spPr>
        <p:txBody>
          <a:bodyPr wrap="square">
            <a:spAutoFit/>
          </a:bodyPr>
          <a:lstStyle/>
          <a:p>
            <a:pPr algn="ctr">
              <a:spcBef>
                <a:spcPct val="50000"/>
              </a:spcBef>
            </a:pPr>
            <a:r>
              <a:rPr lang="en-US" sz="3200" b="1" dirty="0"/>
              <a:t>WSIB MEAT CHART</a:t>
            </a:r>
          </a:p>
        </p:txBody>
      </p:sp>
      <p:sp>
        <p:nvSpPr>
          <p:cNvPr id="419846" name="Rectangle 5"/>
          <p:cNvSpPr>
            <a:spLocks noChangeArrowheads="1"/>
          </p:cNvSpPr>
          <p:nvPr/>
        </p:nvSpPr>
        <p:spPr bwMode="auto">
          <a:xfrm>
            <a:off x="0" y="2784272"/>
            <a:ext cx="2787202" cy="3259867"/>
          </a:xfrm>
          <a:prstGeom prst="rect">
            <a:avLst/>
          </a:prstGeom>
          <a:solidFill>
            <a:schemeClr val="bg1"/>
          </a:solidFill>
          <a:ln w="3175">
            <a:solidFill>
              <a:schemeClr val="tx1"/>
            </a:solidFill>
            <a:miter lim="800000"/>
            <a:headEnd/>
            <a:tailEnd/>
          </a:ln>
        </p:spPr>
        <p:txBody>
          <a:bodyPr wrap="square">
            <a:spAutoFit/>
          </a:bodyPr>
          <a:lstStyle/>
          <a:p>
            <a:pPr marL="280988" indent="-280988">
              <a:lnSpc>
                <a:spcPct val="130000"/>
              </a:lnSpc>
              <a:buFontTx/>
              <a:buAutoNum type="alphaLcParenR" startAt="14"/>
              <a:tabLst>
                <a:tab pos="363538" algn="l"/>
              </a:tabLst>
              <a:defRPr/>
            </a:pPr>
            <a:r>
              <a:rPr lang="en-US" sz="1600" b="0" i="0" dirty="0">
                <a:solidFill>
                  <a:schemeClr val="tx1"/>
                </a:solidFill>
              </a:rPr>
              <a:t>Total immobility of hip</a:t>
            </a:r>
          </a:p>
          <a:p>
            <a:pPr marL="280988" indent="-280988">
              <a:lnSpc>
                <a:spcPct val="130000"/>
              </a:lnSpc>
              <a:buFontTx/>
              <a:buAutoNum type="alphaLcParenR" startAt="14"/>
              <a:tabLst>
                <a:tab pos="363538" algn="l"/>
              </a:tabLst>
              <a:defRPr/>
            </a:pPr>
            <a:r>
              <a:rPr lang="en-US" sz="1600" b="0" i="0" dirty="0">
                <a:solidFill>
                  <a:schemeClr val="tx1"/>
                </a:solidFill>
              </a:rPr>
              <a:t>Loss of penis</a:t>
            </a:r>
          </a:p>
          <a:p>
            <a:pPr marL="280988" indent="-280988">
              <a:lnSpc>
                <a:spcPct val="130000"/>
              </a:lnSpc>
              <a:buFontTx/>
              <a:buAutoNum type="alphaLcParenR" startAt="14"/>
              <a:tabLst>
                <a:tab pos="363538" algn="l"/>
              </a:tabLst>
              <a:defRPr/>
            </a:pPr>
            <a:r>
              <a:rPr lang="en-US" sz="1600" b="0" i="0" dirty="0">
                <a:solidFill>
                  <a:schemeClr val="tx1"/>
                </a:solidFill>
              </a:rPr>
              <a:t>Amputation through thigh</a:t>
            </a:r>
          </a:p>
          <a:p>
            <a:pPr marL="280988" indent="-280988">
              <a:lnSpc>
                <a:spcPct val="130000"/>
              </a:lnSpc>
              <a:buFontTx/>
              <a:buAutoNum type="alphaLcParenR" startAt="14"/>
              <a:tabLst>
                <a:tab pos="363538" algn="l"/>
              </a:tabLst>
              <a:defRPr/>
            </a:pPr>
            <a:r>
              <a:rPr lang="en-US" sz="1600" b="0" i="0" dirty="0">
                <a:solidFill>
                  <a:schemeClr val="tx1"/>
                </a:solidFill>
              </a:rPr>
              <a:t>Amputation through knee</a:t>
            </a:r>
          </a:p>
          <a:p>
            <a:pPr marL="280988" indent="-280988">
              <a:lnSpc>
                <a:spcPct val="130000"/>
              </a:lnSpc>
              <a:buFontTx/>
              <a:buAutoNum type="alphaLcParenR" startAt="14"/>
              <a:tabLst>
                <a:tab pos="363538" algn="l"/>
              </a:tabLst>
              <a:defRPr/>
            </a:pPr>
            <a:r>
              <a:rPr lang="en-US" sz="1600" b="0" i="0" dirty="0">
                <a:solidFill>
                  <a:schemeClr val="tx1"/>
                </a:solidFill>
              </a:rPr>
              <a:t>Amputation through ankle</a:t>
            </a:r>
          </a:p>
          <a:p>
            <a:pPr marL="280988" indent="-280988">
              <a:lnSpc>
                <a:spcPct val="130000"/>
              </a:lnSpc>
              <a:buFontTx/>
              <a:buAutoNum type="alphaLcParenR" startAt="14"/>
              <a:tabLst>
                <a:tab pos="363538" algn="l"/>
              </a:tabLst>
              <a:defRPr/>
            </a:pPr>
            <a:r>
              <a:rPr lang="en-US" sz="1600" b="0" i="0" dirty="0">
                <a:solidFill>
                  <a:schemeClr val="tx1"/>
                </a:solidFill>
              </a:rPr>
              <a:t>Amputation through foot</a:t>
            </a:r>
          </a:p>
          <a:p>
            <a:pPr marL="280988" indent="-280988">
              <a:lnSpc>
                <a:spcPct val="130000"/>
              </a:lnSpc>
              <a:buFontTx/>
              <a:buAutoNum type="alphaLcParenR" startAt="14"/>
              <a:tabLst>
                <a:tab pos="363538" algn="l"/>
              </a:tabLst>
              <a:defRPr/>
            </a:pPr>
            <a:r>
              <a:rPr lang="en-US" sz="1600" b="0" i="0" dirty="0">
                <a:solidFill>
                  <a:schemeClr val="tx1"/>
                </a:solidFill>
              </a:rPr>
              <a:t>Amputation of greater toe</a:t>
            </a:r>
          </a:p>
          <a:p>
            <a:pPr marL="280988" indent="-280988">
              <a:lnSpc>
                <a:spcPct val="130000"/>
              </a:lnSpc>
              <a:buFontTx/>
              <a:buAutoNum type="alphaLcParenR" startAt="14"/>
              <a:tabLst>
                <a:tab pos="363538" algn="l"/>
              </a:tabLst>
              <a:defRPr/>
            </a:pPr>
            <a:r>
              <a:rPr lang="en-US" sz="1600" b="0" i="0" dirty="0">
                <a:solidFill>
                  <a:schemeClr val="tx1"/>
                </a:solidFill>
              </a:rPr>
              <a:t>Total immobility of knee</a:t>
            </a:r>
          </a:p>
          <a:p>
            <a:pPr marL="280988" indent="-280988">
              <a:lnSpc>
                <a:spcPct val="130000"/>
              </a:lnSpc>
              <a:buFontTx/>
              <a:buAutoNum type="alphaLcParenR" startAt="14"/>
              <a:tabLst>
                <a:tab pos="363538" algn="l"/>
              </a:tabLst>
              <a:defRPr/>
            </a:pPr>
            <a:r>
              <a:rPr lang="en-US" sz="1600" b="0" i="0" dirty="0">
                <a:solidFill>
                  <a:schemeClr val="tx1"/>
                </a:solidFill>
              </a:rPr>
              <a:t>Total immobility of ankle</a:t>
            </a:r>
          </a:p>
          <a:p>
            <a:pPr marL="280988" indent="-280988">
              <a:lnSpc>
                <a:spcPct val="130000"/>
              </a:lnSpc>
              <a:buFontTx/>
              <a:buAutoNum type="alphaLcParenR" startAt="14"/>
              <a:tabLst>
                <a:tab pos="363538" algn="l"/>
              </a:tabLst>
              <a:defRPr/>
            </a:pPr>
            <a:r>
              <a:rPr lang="en-US" sz="1600" b="0" i="0" dirty="0">
                <a:solidFill>
                  <a:schemeClr val="tx1"/>
                </a:solidFill>
              </a:rPr>
              <a:t>Scarring of face</a:t>
            </a:r>
          </a:p>
        </p:txBody>
      </p:sp>
      <p:sp>
        <p:nvSpPr>
          <p:cNvPr id="449543" name="Text Box 6"/>
          <p:cNvSpPr txBox="1">
            <a:spLocks noChangeArrowheads="1"/>
          </p:cNvSpPr>
          <p:nvPr/>
        </p:nvSpPr>
        <p:spPr bwMode="auto">
          <a:xfrm>
            <a:off x="5951708" y="343168"/>
            <a:ext cx="3167908" cy="6247864"/>
          </a:xfrm>
          <a:prstGeom prst="rect">
            <a:avLst/>
          </a:prstGeom>
          <a:solidFill>
            <a:schemeClr val="bg1"/>
          </a:solidFill>
          <a:ln w="9525">
            <a:solidFill>
              <a:schemeClr val="tx1"/>
            </a:solidFill>
            <a:miter lim="800000"/>
            <a:headEnd/>
            <a:tailEnd/>
          </a:ln>
        </p:spPr>
        <p:txBody>
          <a:bodyPr wrap="square">
            <a:spAutoFit/>
          </a:bodyPr>
          <a:lstStyle/>
          <a:p>
            <a:pPr marL="231775" indent="-231775">
              <a:spcBef>
                <a:spcPct val="50000"/>
              </a:spcBef>
              <a:buFontTx/>
              <a:buAutoNum type="alphaLcParenR"/>
            </a:pPr>
            <a:r>
              <a:rPr lang="en-US" sz="1600" b="0" i="0" dirty="0">
                <a:solidFill>
                  <a:schemeClr val="tx1"/>
                </a:solidFill>
              </a:rPr>
              <a:t>Loss of sight in one eye</a:t>
            </a:r>
          </a:p>
          <a:p>
            <a:pPr marL="231775" indent="-231775">
              <a:spcBef>
                <a:spcPct val="50000"/>
              </a:spcBef>
              <a:buFontTx/>
              <a:buAutoNum type="alphaLcParenR"/>
            </a:pPr>
            <a:r>
              <a:rPr lang="en-US" sz="1600" b="0" i="0" dirty="0">
                <a:solidFill>
                  <a:schemeClr val="tx1"/>
                </a:solidFill>
              </a:rPr>
              <a:t>Total deafness in one ear</a:t>
            </a:r>
          </a:p>
          <a:p>
            <a:pPr marL="231775" indent="-231775">
              <a:spcBef>
                <a:spcPct val="50000"/>
              </a:spcBef>
              <a:buFontTx/>
              <a:buAutoNum type="alphaLcParenR"/>
            </a:pPr>
            <a:r>
              <a:rPr lang="en-US" sz="1600" b="0" i="0" dirty="0">
                <a:solidFill>
                  <a:schemeClr val="tx1"/>
                </a:solidFill>
              </a:rPr>
              <a:t>Total immobility of cervical spine</a:t>
            </a:r>
          </a:p>
          <a:p>
            <a:pPr marL="231775" indent="-231775">
              <a:spcBef>
                <a:spcPct val="50000"/>
              </a:spcBef>
              <a:buFontTx/>
              <a:buAutoNum type="alphaLcParenR"/>
            </a:pPr>
            <a:r>
              <a:rPr lang="en-US" sz="1600" b="0" i="0" dirty="0">
                <a:solidFill>
                  <a:schemeClr val="tx1"/>
                </a:solidFill>
              </a:rPr>
              <a:t>Frozen shoulder</a:t>
            </a:r>
          </a:p>
          <a:p>
            <a:pPr marL="231775" indent="-231775">
              <a:spcBef>
                <a:spcPct val="50000"/>
              </a:spcBef>
              <a:buFontTx/>
              <a:buAutoNum type="alphaLcParenR"/>
            </a:pPr>
            <a:r>
              <a:rPr lang="en-US" sz="1600" b="0" i="0" dirty="0">
                <a:solidFill>
                  <a:schemeClr val="tx1"/>
                </a:solidFill>
              </a:rPr>
              <a:t>Amputation – proximal third of </a:t>
            </a:r>
            <a:r>
              <a:rPr lang="en-US" sz="1600" b="0" i="0" dirty="0" err="1">
                <a:solidFill>
                  <a:schemeClr val="tx1"/>
                </a:solidFill>
              </a:rPr>
              <a:t>humerus</a:t>
            </a:r>
            <a:endParaRPr lang="en-US" sz="1600" b="0" i="0" dirty="0">
              <a:solidFill>
                <a:schemeClr val="tx1"/>
              </a:solidFill>
            </a:endParaRPr>
          </a:p>
          <a:p>
            <a:pPr marL="231775" indent="-231775">
              <a:spcBef>
                <a:spcPct val="50000"/>
              </a:spcBef>
              <a:buFontTx/>
              <a:buAutoNum type="alphaLcParenR"/>
            </a:pPr>
            <a:r>
              <a:rPr lang="en-US" sz="1600" b="0" i="0" dirty="0">
                <a:solidFill>
                  <a:schemeClr val="tx1"/>
                </a:solidFill>
              </a:rPr>
              <a:t>Amputation – middle third of </a:t>
            </a:r>
            <a:r>
              <a:rPr lang="en-US" sz="1600" b="0" i="0" dirty="0" err="1">
                <a:solidFill>
                  <a:schemeClr val="tx1"/>
                </a:solidFill>
              </a:rPr>
              <a:t>humerus</a:t>
            </a:r>
            <a:endParaRPr lang="en-US" sz="1600" b="0" i="0" dirty="0">
              <a:solidFill>
                <a:schemeClr val="tx1"/>
              </a:solidFill>
            </a:endParaRPr>
          </a:p>
          <a:p>
            <a:pPr marL="231775" indent="-231775">
              <a:spcBef>
                <a:spcPct val="50000"/>
              </a:spcBef>
              <a:buFontTx/>
              <a:buAutoNum type="alphaLcParenR"/>
            </a:pPr>
            <a:r>
              <a:rPr lang="en-US" sz="1600" b="0" i="0" dirty="0">
                <a:solidFill>
                  <a:schemeClr val="tx1"/>
                </a:solidFill>
              </a:rPr>
              <a:t>Amputation – distal third of </a:t>
            </a:r>
            <a:r>
              <a:rPr lang="en-US" sz="1600" b="0" i="0" dirty="0" err="1">
                <a:solidFill>
                  <a:schemeClr val="tx1"/>
                </a:solidFill>
              </a:rPr>
              <a:t>humerus</a:t>
            </a:r>
            <a:endParaRPr lang="en-US" sz="1600" b="0" i="0" dirty="0">
              <a:solidFill>
                <a:schemeClr val="tx1"/>
              </a:solidFill>
            </a:endParaRPr>
          </a:p>
          <a:p>
            <a:pPr marL="231775" indent="-231775">
              <a:spcBef>
                <a:spcPct val="50000"/>
              </a:spcBef>
              <a:buFontTx/>
              <a:buAutoNum type="alphaLcParenR"/>
            </a:pPr>
            <a:r>
              <a:rPr lang="en-US" sz="1600" b="0" i="0" dirty="0">
                <a:solidFill>
                  <a:schemeClr val="tx1"/>
                </a:solidFill>
              </a:rPr>
              <a:t>Amputation – forearm at radial tuberosity</a:t>
            </a:r>
          </a:p>
          <a:p>
            <a:pPr marL="231775" indent="-231775">
              <a:spcBef>
                <a:spcPct val="50000"/>
              </a:spcBef>
              <a:buFontTx/>
              <a:buAutoNum type="alphaLcParenR"/>
            </a:pPr>
            <a:r>
              <a:rPr lang="en-US" sz="1600" b="0" i="0" dirty="0">
                <a:solidFill>
                  <a:schemeClr val="tx1"/>
                </a:solidFill>
              </a:rPr>
              <a:t>Total immobility of elbow</a:t>
            </a:r>
          </a:p>
          <a:p>
            <a:pPr marL="231775" indent="-231775">
              <a:spcBef>
                <a:spcPct val="50000"/>
              </a:spcBef>
              <a:buFontTx/>
              <a:buAutoNum type="alphaLcParenR"/>
            </a:pPr>
            <a:r>
              <a:rPr lang="en-US" sz="1600" b="0" i="0" dirty="0">
                <a:solidFill>
                  <a:schemeClr val="tx1"/>
                </a:solidFill>
              </a:rPr>
              <a:t>Total immobility of wrist</a:t>
            </a:r>
          </a:p>
          <a:p>
            <a:pPr marL="231775" indent="-231775">
              <a:spcBef>
                <a:spcPct val="50000"/>
              </a:spcBef>
              <a:buFontTx/>
              <a:buAutoNum type="alphaLcParenR"/>
            </a:pPr>
            <a:r>
              <a:rPr lang="en-US" sz="1600" b="0" i="0" dirty="0">
                <a:solidFill>
                  <a:schemeClr val="tx1"/>
                </a:solidFill>
              </a:rPr>
              <a:t>Total immobility of entire spine</a:t>
            </a:r>
          </a:p>
          <a:p>
            <a:pPr marL="231775" indent="-231775">
              <a:spcBef>
                <a:spcPct val="50000"/>
              </a:spcBef>
              <a:buFontTx/>
              <a:buAutoNum type="alphaLcParenR"/>
            </a:pPr>
            <a:r>
              <a:rPr lang="en-US" sz="1600" b="0" i="0" dirty="0">
                <a:solidFill>
                  <a:schemeClr val="tx1"/>
                </a:solidFill>
              </a:rPr>
              <a:t>Total immobility of lumbar spine</a:t>
            </a:r>
          </a:p>
          <a:p>
            <a:pPr marL="231775" indent="-231775">
              <a:spcBef>
                <a:spcPct val="50000"/>
              </a:spcBef>
              <a:buFontTx/>
              <a:buAutoNum type="alphaLcParenR"/>
            </a:pPr>
            <a:r>
              <a:rPr lang="en-US" sz="1600" b="0" i="0">
                <a:solidFill>
                  <a:schemeClr val="tx1"/>
                </a:solidFill>
              </a:rPr>
              <a:t> Kidney </a:t>
            </a:r>
            <a:r>
              <a:rPr lang="en-US" sz="1600" b="0" i="0" dirty="0">
                <a:solidFill>
                  <a:schemeClr val="tx1"/>
                </a:solidFill>
              </a:rPr>
              <a:t>loss</a:t>
            </a:r>
          </a:p>
        </p:txBody>
      </p:sp>
      <p:pic>
        <p:nvPicPr>
          <p:cNvPr id="449539" name="Picture 2" descr="Meat Char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46077" y="-101450"/>
            <a:ext cx="3580475" cy="6263595"/>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C3E9AD12-5EE4-4054-8693-28AA6FD5E47F}"/>
              </a:ext>
            </a:extLst>
          </p:cNvPr>
          <p:cNvSpPr txBox="1"/>
          <p:nvPr/>
        </p:nvSpPr>
        <p:spPr>
          <a:xfrm>
            <a:off x="-269877" y="6643904"/>
            <a:ext cx="1728192" cy="230832"/>
          </a:xfrm>
          <a:prstGeom prst="rect">
            <a:avLst/>
          </a:prstGeom>
          <a:noFill/>
        </p:spPr>
        <p:txBody>
          <a:bodyPr wrap="square" rtlCol="0">
            <a:spAutoFit/>
          </a:bodyPr>
          <a:lstStyle/>
          <a:p>
            <a:r>
              <a:rPr lang="en-CA" sz="900" dirty="0"/>
              <a:t>sf/cope343</a:t>
            </a:r>
          </a:p>
        </p:txBody>
      </p:sp>
    </p:spTree>
    <p:custDataLst>
      <p:tags r:id="rId1"/>
    </p:custDataLst>
    <p:extLst>
      <p:ext uri="{BB962C8B-B14F-4D97-AF65-F5344CB8AC3E}">
        <p14:creationId xmlns:p14="http://schemas.microsoft.com/office/powerpoint/2010/main" val="330217647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sib meat chart">
            <a:extLst>
              <a:ext uri="{FF2B5EF4-FFF2-40B4-BE49-F238E27FC236}">
                <a16:creationId xmlns:a16="http://schemas.microsoft.com/office/drawing/2014/main" xmlns="" id="{526034C9-6433-4249-A82D-19999C471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9" y="791739"/>
            <a:ext cx="8682302" cy="53507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2FFC016C-0C4A-4961-8CE2-BF2DD7642C03}"/>
              </a:ext>
            </a:extLst>
          </p:cNvPr>
          <p:cNvSpPr>
            <a:spLocks noGrp="1"/>
          </p:cNvSpPr>
          <p:nvPr>
            <p:ph type="title"/>
          </p:nvPr>
        </p:nvSpPr>
        <p:spPr>
          <a:xfrm>
            <a:off x="0" y="-31033"/>
            <a:ext cx="9144000" cy="1143000"/>
          </a:xfrm>
        </p:spPr>
        <p:txBody>
          <a:bodyPr>
            <a:noAutofit/>
          </a:bodyPr>
          <a:lstStyle/>
          <a:p>
            <a:r>
              <a:rPr lang="en-US" dirty="0">
                <a:solidFill>
                  <a:schemeClr val="tx1"/>
                </a:solidFill>
              </a:rPr>
              <a:t>SAMPLE MEAT CHART</a:t>
            </a:r>
            <a:endParaRPr lang="en-US" sz="28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BC85FB0-0F3A-4A8C-A150-7497D41CBF3C}"/>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185718817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951"/>
            <a:ext cx="9144000" cy="1143000"/>
          </a:xfrm>
        </p:spPr>
        <p:txBody>
          <a:bodyPr>
            <a:noAutofit/>
          </a:bodyPr>
          <a:lstStyle/>
          <a:p>
            <a:r>
              <a:rPr lang="en-US" sz="3600" dirty="0">
                <a:solidFill>
                  <a:schemeClr val="tx1"/>
                </a:solidFill>
              </a:rPr>
              <a:t>PRE-1990 - </a:t>
            </a:r>
            <a:r>
              <a:rPr lang="en-US" sz="3600" dirty="0">
                <a:solidFill>
                  <a:prstClr val="black"/>
                </a:solidFill>
              </a:rPr>
              <a:t>PERMANENT PARTIAL DISABILITY AWARD </a:t>
            </a:r>
            <a:r>
              <a:rPr lang="en-US" sz="3600" i="1" dirty="0">
                <a:solidFill>
                  <a:prstClr val="black"/>
                </a:solidFill>
              </a:rPr>
              <a:t>(PPD)</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6693" y="2466582"/>
            <a:ext cx="7090611" cy="3439097"/>
          </a:xfrm>
          <a:solidFill>
            <a:schemeClr val="bg1"/>
          </a:solidFill>
          <a:ln>
            <a:noFill/>
          </a:ln>
        </p:spPr>
        <p:txBody>
          <a:bodyPr/>
          <a:lstStyle/>
          <a:p>
            <a:pPr>
              <a:spcBef>
                <a:spcPts val="0"/>
              </a:spcBef>
              <a:spcAft>
                <a:spcPts val="0"/>
              </a:spcAft>
            </a:pPr>
            <a:r>
              <a:rPr lang="en-US" sz="2600" b="0" dirty="0">
                <a:effectLst/>
              </a:rPr>
              <a:t>Injury before 1990 </a:t>
            </a:r>
          </a:p>
          <a:p>
            <a:pPr>
              <a:spcBef>
                <a:spcPts val="0"/>
              </a:spcBef>
              <a:spcAft>
                <a:spcPts val="0"/>
              </a:spcAft>
            </a:pPr>
            <a:r>
              <a:rPr lang="en-US" sz="2600" b="0" dirty="0">
                <a:effectLst/>
              </a:rPr>
              <a:t>Worker age 45</a:t>
            </a:r>
          </a:p>
          <a:p>
            <a:pPr>
              <a:spcBef>
                <a:spcPts val="0"/>
              </a:spcBef>
              <a:spcAft>
                <a:spcPts val="0"/>
              </a:spcAft>
            </a:pPr>
            <a:r>
              <a:rPr lang="en-US" sz="2600" b="0" dirty="0">
                <a:effectLst/>
              </a:rPr>
              <a:t>10% Permanent Impairment </a:t>
            </a:r>
          </a:p>
          <a:p>
            <a:pPr>
              <a:spcBef>
                <a:spcPts val="0"/>
              </a:spcBef>
              <a:spcAft>
                <a:spcPts val="0"/>
              </a:spcAft>
            </a:pPr>
            <a:r>
              <a:rPr lang="en-US" sz="2600" b="0" dirty="0">
                <a:effectLst/>
              </a:rPr>
              <a:t>Monthly Compensation Rate - $2,000.00</a:t>
            </a:r>
          </a:p>
          <a:p>
            <a:pPr>
              <a:spcBef>
                <a:spcPts val="0"/>
              </a:spcBef>
              <a:spcAft>
                <a:spcPts val="0"/>
              </a:spcAft>
            </a:pPr>
            <a:r>
              <a:rPr lang="en-US" sz="2600" b="0" dirty="0">
                <a:effectLst/>
              </a:rPr>
              <a:t>Calculation 10% x $2,000.00</a:t>
            </a:r>
          </a:p>
          <a:p>
            <a:pPr>
              <a:spcBef>
                <a:spcPts val="0"/>
              </a:spcBef>
              <a:spcAft>
                <a:spcPts val="0"/>
              </a:spcAft>
            </a:pPr>
            <a:r>
              <a:rPr lang="en-US" sz="2600" b="0" dirty="0">
                <a:effectLst/>
              </a:rPr>
              <a:t>Award - </a:t>
            </a:r>
            <a:r>
              <a:rPr lang="en-US" sz="2600" b="0" dirty="0">
                <a:solidFill>
                  <a:srgbClr val="C00000"/>
                </a:solidFill>
                <a:effectLst/>
              </a:rPr>
              <a:t>$200 per month for life </a:t>
            </a:r>
            <a:r>
              <a:rPr lang="en-US" sz="2600" b="0" dirty="0">
                <a:effectLst/>
              </a:rPr>
              <a:t>(PPD Award)</a:t>
            </a:r>
          </a:p>
          <a:p>
            <a:pPr marL="0" indent="0">
              <a:spcBef>
                <a:spcPts val="0"/>
              </a:spcBef>
              <a:spcAft>
                <a:spcPts val="0"/>
              </a:spcAft>
              <a:buNone/>
            </a:pPr>
            <a:endParaRPr lang="en-US" sz="2600" dirty="0">
              <a:effectLst/>
            </a:endParaRPr>
          </a:p>
          <a:p>
            <a:pPr marL="0" indent="0">
              <a:spcBef>
                <a:spcPts val="0"/>
              </a:spcBef>
              <a:spcAft>
                <a:spcPts val="0"/>
              </a:spcAft>
              <a:buNone/>
            </a:pPr>
            <a:r>
              <a:rPr lang="en-US" sz="2600" b="0" dirty="0">
                <a:effectLst/>
              </a:rPr>
              <a:t>Note: Worker age 35 - </a:t>
            </a:r>
            <a:r>
              <a:rPr lang="en-US" sz="2600" b="0" dirty="0">
                <a:solidFill>
                  <a:srgbClr val="C00000"/>
                </a:solidFill>
              </a:rPr>
              <a:t>$200 per month for life</a:t>
            </a:r>
            <a:endParaRPr lang="en-US" sz="2600" b="0" dirty="0">
              <a:effectLst/>
            </a:endParaRPr>
          </a:p>
        </p:txBody>
      </p:sp>
      <p:pic>
        <p:nvPicPr>
          <p:cNvPr id="5" name="Picture 4">
            <a:extLst>
              <a:ext uri="{FF2B5EF4-FFF2-40B4-BE49-F238E27FC236}">
                <a16:creationId xmlns:a16="http://schemas.microsoft.com/office/drawing/2014/main" xmlns="" id="{21C4F206-E6E2-4601-BD43-92D6B8316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3706"/>
            <a:ext cx="3465095" cy="1302876"/>
          </a:xfrm>
          <a:prstGeom prst="rect">
            <a:avLst/>
          </a:prstGeom>
        </p:spPr>
      </p:pic>
      <p:pic>
        <p:nvPicPr>
          <p:cNvPr id="10" name="Picture 9">
            <a:extLst>
              <a:ext uri="{FF2B5EF4-FFF2-40B4-BE49-F238E27FC236}">
                <a16:creationId xmlns:a16="http://schemas.microsoft.com/office/drawing/2014/main" xmlns="" id="{D4047D35-871A-4142-B992-64929DF60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2152" y="1003873"/>
            <a:ext cx="3246521" cy="2668640"/>
          </a:xfrm>
          <a:prstGeom prst="rect">
            <a:avLst/>
          </a:prstGeom>
        </p:spPr>
      </p:pic>
      <p:sp>
        <p:nvSpPr>
          <p:cNvPr id="15" name="small_swipe_highlight">
            <a:extLst>
              <a:ext uri="{FF2B5EF4-FFF2-40B4-BE49-F238E27FC236}">
                <a16:creationId xmlns:a16="http://schemas.microsoft.com/office/drawing/2014/main" xmlns="" id="{1DC73A5A-CCF1-41D7-A904-A896B1456C4B}"/>
              </a:ext>
            </a:extLst>
          </p:cNvPr>
          <p:cNvSpPr>
            <a:spLocks noEditPoints="1"/>
          </p:cNvSpPr>
          <p:nvPr/>
        </p:nvSpPr>
        <p:spPr bwMode="auto">
          <a:xfrm rot="198049">
            <a:off x="2589301" y="4863180"/>
            <a:ext cx="3965396" cy="218256"/>
          </a:xfrm>
          <a:custGeom>
            <a:avLst/>
            <a:gdLst>
              <a:gd name="T0" fmla="*/ 804 w 1110"/>
              <a:gd name="T1" fmla="*/ 116 h 172"/>
              <a:gd name="T2" fmla="*/ 817 w 1110"/>
              <a:gd name="T3" fmla="*/ 111 h 172"/>
              <a:gd name="T4" fmla="*/ 962 w 1110"/>
              <a:gd name="T5" fmla="*/ 108 h 172"/>
              <a:gd name="T6" fmla="*/ 905 w 1110"/>
              <a:gd name="T7" fmla="*/ 99 h 172"/>
              <a:gd name="T8" fmla="*/ 938 w 1110"/>
              <a:gd name="T9" fmla="*/ 94 h 172"/>
              <a:gd name="T10" fmla="*/ 987 w 1110"/>
              <a:gd name="T11" fmla="*/ 85 h 172"/>
              <a:gd name="T12" fmla="*/ 993 w 1110"/>
              <a:gd name="T13" fmla="*/ 9 h 172"/>
              <a:gd name="T14" fmla="*/ 962 w 1110"/>
              <a:gd name="T15" fmla="*/ 6 h 172"/>
              <a:gd name="T16" fmla="*/ 729 w 1110"/>
              <a:gd name="T17" fmla="*/ 1 h 172"/>
              <a:gd name="T18" fmla="*/ 501 w 1110"/>
              <a:gd name="T19" fmla="*/ 5 h 172"/>
              <a:gd name="T20" fmla="*/ 334 w 1110"/>
              <a:gd name="T21" fmla="*/ 13 h 172"/>
              <a:gd name="T22" fmla="*/ 107 w 1110"/>
              <a:gd name="T23" fmla="*/ 50 h 172"/>
              <a:gd name="T24" fmla="*/ 102 w 1110"/>
              <a:gd name="T25" fmla="*/ 63 h 172"/>
              <a:gd name="T26" fmla="*/ 290 w 1110"/>
              <a:gd name="T27" fmla="*/ 42 h 172"/>
              <a:gd name="T28" fmla="*/ 212 w 1110"/>
              <a:gd name="T29" fmla="*/ 48 h 172"/>
              <a:gd name="T30" fmla="*/ 225 w 1110"/>
              <a:gd name="T31" fmla="*/ 45 h 172"/>
              <a:gd name="T32" fmla="*/ 331 w 1110"/>
              <a:gd name="T33" fmla="*/ 36 h 172"/>
              <a:gd name="T34" fmla="*/ 270 w 1110"/>
              <a:gd name="T35" fmla="*/ 46 h 172"/>
              <a:gd name="T36" fmla="*/ 243 w 1110"/>
              <a:gd name="T37" fmla="*/ 49 h 172"/>
              <a:gd name="T38" fmla="*/ 169 w 1110"/>
              <a:gd name="T39" fmla="*/ 59 h 172"/>
              <a:gd name="T40" fmla="*/ 137 w 1110"/>
              <a:gd name="T41" fmla="*/ 63 h 172"/>
              <a:gd name="T42" fmla="*/ 111 w 1110"/>
              <a:gd name="T43" fmla="*/ 66 h 172"/>
              <a:gd name="T44" fmla="*/ 85 w 1110"/>
              <a:gd name="T45" fmla="*/ 73 h 172"/>
              <a:gd name="T46" fmla="*/ 110 w 1110"/>
              <a:gd name="T47" fmla="*/ 72 h 172"/>
              <a:gd name="T48" fmla="*/ 192 w 1110"/>
              <a:gd name="T49" fmla="*/ 67 h 172"/>
              <a:gd name="T50" fmla="*/ 205 w 1110"/>
              <a:gd name="T51" fmla="*/ 67 h 172"/>
              <a:gd name="T52" fmla="*/ 199 w 1110"/>
              <a:gd name="T53" fmla="*/ 80 h 172"/>
              <a:gd name="T54" fmla="*/ 615 w 1110"/>
              <a:gd name="T55" fmla="*/ 144 h 172"/>
              <a:gd name="T56" fmla="*/ 320 w 1110"/>
              <a:gd name="T57" fmla="*/ 148 h 172"/>
              <a:gd name="T58" fmla="*/ 773 w 1110"/>
              <a:gd name="T59" fmla="*/ 139 h 172"/>
              <a:gd name="T60" fmla="*/ 844 w 1110"/>
              <a:gd name="T61" fmla="*/ 137 h 172"/>
              <a:gd name="T62" fmla="*/ 764 w 1110"/>
              <a:gd name="T63" fmla="*/ 137 h 172"/>
              <a:gd name="T64" fmla="*/ 820 w 1110"/>
              <a:gd name="T65" fmla="*/ 134 h 172"/>
              <a:gd name="T66" fmla="*/ 469 w 1110"/>
              <a:gd name="T67" fmla="*/ 137 h 172"/>
              <a:gd name="T68" fmla="*/ 946 w 1110"/>
              <a:gd name="T69" fmla="*/ 132 h 172"/>
              <a:gd name="T70" fmla="*/ 887 w 1110"/>
              <a:gd name="T71" fmla="*/ 127 h 172"/>
              <a:gd name="T72" fmla="*/ 907 w 1110"/>
              <a:gd name="T73" fmla="*/ 122 h 172"/>
              <a:gd name="T74" fmla="*/ 760 w 1110"/>
              <a:gd name="T75" fmla="*/ 117 h 172"/>
              <a:gd name="T76" fmla="*/ 901 w 1110"/>
              <a:gd name="T77" fmla="*/ 119 h 172"/>
              <a:gd name="T78" fmla="*/ 1101 w 1110"/>
              <a:gd name="T79" fmla="*/ 128 h 172"/>
              <a:gd name="T80" fmla="*/ 1 w 1110"/>
              <a:gd name="T81" fmla="*/ 109 h 172"/>
              <a:gd name="T82" fmla="*/ 1 w 1110"/>
              <a:gd name="T83" fmla="*/ 109 h 172"/>
              <a:gd name="T84" fmla="*/ 441 w 1110"/>
              <a:gd name="T85" fmla="*/ 32 h 172"/>
              <a:gd name="T86" fmla="*/ 546 w 1110"/>
              <a:gd name="T87" fmla="*/ 24 h 172"/>
              <a:gd name="T88" fmla="*/ 36 w 1110"/>
              <a:gd name="T89" fmla="*/ 101 h 172"/>
              <a:gd name="T90" fmla="*/ 56 w 1110"/>
              <a:gd name="T91" fmla="*/ 103 h 172"/>
              <a:gd name="T92" fmla="*/ 1 w 1110"/>
              <a:gd name="T93" fmla="*/ 103 h 172"/>
              <a:gd name="T94" fmla="*/ 2 w 1110"/>
              <a:gd name="T95" fmla="*/ 155 h 172"/>
              <a:gd name="T96" fmla="*/ 652 w 1110"/>
              <a:gd name="T97" fmla="*/ 8 h 172"/>
              <a:gd name="T98" fmla="*/ 648 w 1110"/>
              <a:gd name="T99" fmla="*/ 9 h 172"/>
              <a:gd name="T100" fmla="*/ 446 w 1110"/>
              <a:gd name="T101" fmla="*/ 14 h 172"/>
              <a:gd name="T102" fmla="*/ 321 w 1110"/>
              <a:gd name="T103" fmla="*/ 53 h 172"/>
              <a:gd name="T104" fmla="*/ 1 w 1110"/>
              <a:gd name="T105" fmla="*/ 103 h 172"/>
              <a:gd name="T106" fmla="*/ 1 w 1110"/>
              <a:gd name="T107" fmla="*/ 107 h 172"/>
              <a:gd name="T108" fmla="*/ 2 w 1110"/>
              <a:gd name="T109" fmla="*/ 158 h 172"/>
              <a:gd name="T110" fmla="*/ 3 w 1110"/>
              <a:gd name="T111" fmla="*/ 161 h 172"/>
              <a:gd name="T112" fmla="*/ 172 w 1110"/>
              <a:gd name="T113" fmla="*/ 151 h 172"/>
              <a:gd name="T114" fmla="*/ 34 w 1110"/>
              <a:gd name="T115" fmla="*/ 160 h 172"/>
              <a:gd name="T116" fmla="*/ 386 w 1110"/>
              <a:gd name="T117" fmla="*/ 13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0" h="172">
                <a:moveTo>
                  <a:pt x="1101" y="128"/>
                </a:moveTo>
                <a:cubicBezTo>
                  <a:pt x="990" y="121"/>
                  <a:pt x="880" y="117"/>
                  <a:pt x="770" y="116"/>
                </a:cubicBezTo>
                <a:cubicBezTo>
                  <a:pt x="771" y="116"/>
                  <a:pt x="772" y="115"/>
                  <a:pt x="773" y="115"/>
                </a:cubicBezTo>
                <a:cubicBezTo>
                  <a:pt x="783" y="116"/>
                  <a:pt x="794" y="116"/>
                  <a:pt x="804" y="116"/>
                </a:cubicBezTo>
                <a:cubicBezTo>
                  <a:pt x="813" y="116"/>
                  <a:pt x="821" y="116"/>
                  <a:pt x="821" y="115"/>
                </a:cubicBezTo>
                <a:cubicBezTo>
                  <a:pt x="821" y="115"/>
                  <a:pt x="813" y="114"/>
                  <a:pt x="804" y="114"/>
                </a:cubicBezTo>
                <a:cubicBezTo>
                  <a:pt x="791" y="114"/>
                  <a:pt x="791" y="114"/>
                  <a:pt x="791" y="114"/>
                </a:cubicBezTo>
                <a:cubicBezTo>
                  <a:pt x="800" y="113"/>
                  <a:pt x="808" y="112"/>
                  <a:pt x="817" y="111"/>
                </a:cubicBezTo>
                <a:cubicBezTo>
                  <a:pt x="826" y="110"/>
                  <a:pt x="835" y="109"/>
                  <a:pt x="844" y="108"/>
                </a:cubicBezTo>
                <a:cubicBezTo>
                  <a:pt x="885" y="108"/>
                  <a:pt x="926" y="109"/>
                  <a:pt x="967" y="109"/>
                </a:cubicBezTo>
                <a:cubicBezTo>
                  <a:pt x="971" y="109"/>
                  <a:pt x="973" y="109"/>
                  <a:pt x="971" y="109"/>
                </a:cubicBezTo>
                <a:cubicBezTo>
                  <a:pt x="970" y="109"/>
                  <a:pt x="966" y="108"/>
                  <a:pt x="962" y="108"/>
                </a:cubicBezTo>
                <a:cubicBezTo>
                  <a:pt x="928" y="107"/>
                  <a:pt x="894" y="106"/>
                  <a:pt x="860" y="106"/>
                </a:cubicBezTo>
                <a:cubicBezTo>
                  <a:pt x="875" y="104"/>
                  <a:pt x="889" y="102"/>
                  <a:pt x="903" y="100"/>
                </a:cubicBezTo>
                <a:cubicBezTo>
                  <a:pt x="890" y="101"/>
                  <a:pt x="877" y="103"/>
                  <a:pt x="864" y="104"/>
                </a:cubicBezTo>
                <a:cubicBezTo>
                  <a:pt x="878" y="102"/>
                  <a:pt x="892" y="101"/>
                  <a:pt x="905" y="99"/>
                </a:cubicBezTo>
                <a:cubicBezTo>
                  <a:pt x="955" y="100"/>
                  <a:pt x="1004" y="101"/>
                  <a:pt x="1054" y="103"/>
                </a:cubicBezTo>
                <a:cubicBezTo>
                  <a:pt x="1074" y="104"/>
                  <a:pt x="1089" y="104"/>
                  <a:pt x="1087" y="103"/>
                </a:cubicBezTo>
                <a:cubicBezTo>
                  <a:pt x="1084" y="101"/>
                  <a:pt x="1066" y="99"/>
                  <a:pt x="1045" y="98"/>
                </a:cubicBezTo>
                <a:cubicBezTo>
                  <a:pt x="1009" y="96"/>
                  <a:pt x="973" y="95"/>
                  <a:pt x="938" y="94"/>
                </a:cubicBezTo>
                <a:cubicBezTo>
                  <a:pt x="940" y="94"/>
                  <a:pt x="942" y="93"/>
                  <a:pt x="944" y="93"/>
                </a:cubicBezTo>
                <a:cubicBezTo>
                  <a:pt x="948" y="92"/>
                  <a:pt x="951" y="92"/>
                  <a:pt x="955" y="91"/>
                </a:cubicBezTo>
                <a:cubicBezTo>
                  <a:pt x="966" y="92"/>
                  <a:pt x="977" y="92"/>
                  <a:pt x="988" y="93"/>
                </a:cubicBezTo>
                <a:cubicBezTo>
                  <a:pt x="987" y="85"/>
                  <a:pt x="987" y="85"/>
                  <a:pt x="987" y="85"/>
                </a:cubicBezTo>
                <a:cubicBezTo>
                  <a:pt x="990" y="84"/>
                  <a:pt x="994" y="83"/>
                  <a:pt x="998" y="81"/>
                </a:cubicBezTo>
                <a:cubicBezTo>
                  <a:pt x="1004" y="78"/>
                  <a:pt x="1011" y="73"/>
                  <a:pt x="1017" y="67"/>
                </a:cubicBezTo>
                <a:cubicBezTo>
                  <a:pt x="1064" y="14"/>
                  <a:pt x="1064" y="14"/>
                  <a:pt x="1064" y="14"/>
                </a:cubicBezTo>
                <a:cubicBezTo>
                  <a:pt x="993" y="9"/>
                  <a:pt x="993" y="9"/>
                  <a:pt x="993" y="9"/>
                </a:cubicBezTo>
                <a:cubicBezTo>
                  <a:pt x="983" y="8"/>
                  <a:pt x="972" y="7"/>
                  <a:pt x="962" y="7"/>
                </a:cubicBezTo>
                <a:cubicBezTo>
                  <a:pt x="962" y="7"/>
                  <a:pt x="962" y="7"/>
                  <a:pt x="962" y="7"/>
                </a:cubicBezTo>
                <a:cubicBezTo>
                  <a:pt x="962" y="6"/>
                  <a:pt x="962" y="6"/>
                  <a:pt x="962" y="6"/>
                </a:cubicBezTo>
                <a:cubicBezTo>
                  <a:pt x="962" y="6"/>
                  <a:pt x="962" y="6"/>
                  <a:pt x="962" y="6"/>
                </a:cubicBezTo>
                <a:cubicBezTo>
                  <a:pt x="962" y="6"/>
                  <a:pt x="961" y="6"/>
                  <a:pt x="959" y="7"/>
                </a:cubicBezTo>
                <a:cubicBezTo>
                  <a:pt x="896" y="3"/>
                  <a:pt x="828" y="2"/>
                  <a:pt x="765" y="1"/>
                </a:cubicBezTo>
                <a:cubicBezTo>
                  <a:pt x="766" y="1"/>
                  <a:pt x="768" y="2"/>
                  <a:pt x="770" y="3"/>
                </a:cubicBezTo>
                <a:cubicBezTo>
                  <a:pt x="755" y="2"/>
                  <a:pt x="746" y="1"/>
                  <a:pt x="729" y="1"/>
                </a:cubicBezTo>
                <a:cubicBezTo>
                  <a:pt x="734" y="2"/>
                  <a:pt x="738" y="2"/>
                  <a:pt x="743" y="2"/>
                </a:cubicBezTo>
                <a:cubicBezTo>
                  <a:pt x="743" y="2"/>
                  <a:pt x="742" y="2"/>
                  <a:pt x="742" y="2"/>
                </a:cubicBezTo>
                <a:cubicBezTo>
                  <a:pt x="724" y="2"/>
                  <a:pt x="702" y="1"/>
                  <a:pt x="680" y="2"/>
                </a:cubicBezTo>
                <a:cubicBezTo>
                  <a:pt x="629" y="0"/>
                  <a:pt x="567" y="2"/>
                  <a:pt x="501" y="5"/>
                </a:cubicBezTo>
                <a:cubicBezTo>
                  <a:pt x="493" y="5"/>
                  <a:pt x="480" y="5"/>
                  <a:pt x="465" y="6"/>
                </a:cubicBezTo>
                <a:cubicBezTo>
                  <a:pt x="459" y="7"/>
                  <a:pt x="451" y="7"/>
                  <a:pt x="447" y="7"/>
                </a:cubicBezTo>
                <a:cubicBezTo>
                  <a:pt x="406" y="8"/>
                  <a:pt x="356" y="10"/>
                  <a:pt x="302" y="15"/>
                </a:cubicBezTo>
                <a:cubicBezTo>
                  <a:pt x="312" y="14"/>
                  <a:pt x="323" y="14"/>
                  <a:pt x="334" y="13"/>
                </a:cubicBezTo>
                <a:cubicBezTo>
                  <a:pt x="318" y="14"/>
                  <a:pt x="303" y="16"/>
                  <a:pt x="285" y="18"/>
                </a:cubicBezTo>
                <a:cubicBezTo>
                  <a:pt x="287" y="18"/>
                  <a:pt x="289" y="18"/>
                  <a:pt x="291" y="18"/>
                </a:cubicBezTo>
                <a:cubicBezTo>
                  <a:pt x="237" y="22"/>
                  <a:pt x="163" y="33"/>
                  <a:pt x="126" y="42"/>
                </a:cubicBezTo>
                <a:cubicBezTo>
                  <a:pt x="108" y="47"/>
                  <a:pt x="102" y="50"/>
                  <a:pt x="107" y="50"/>
                </a:cubicBezTo>
                <a:cubicBezTo>
                  <a:pt x="113" y="52"/>
                  <a:pt x="130" y="50"/>
                  <a:pt x="157" y="47"/>
                </a:cubicBezTo>
                <a:cubicBezTo>
                  <a:pt x="164" y="47"/>
                  <a:pt x="164" y="47"/>
                  <a:pt x="164" y="47"/>
                </a:cubicBezTo>
                <a:cubicBezTo>
                  <a:pt x="137" y="51"/>
                  <a:pt x="114" y="56"/>
                  <a:pt x="101" y="60"/>
                </a:cubicBezTo>
                <a:cubicBezTo>
                  <a:pt x="93" y="62"/>
                  <a:pt x="100" y="63"/>
                  <a:pt x="102" y="63"/>
                </a:cubicBezTo>
                <a:cubicBezTo>
                  <a:pt x="100" y="66"/>
                  <a:pt x="122" y="63"/>
                  <a:pt x="150" y="59"/>
                </a:cubicBezTo>
                <a:cubicBezTo>
                  <a:pt x="158" y="58"/>
                  <a:pt x="166" y="57"/>
                  <a:pt x="172" y="56"/>
                </a:cubicBezTo>
                <a:cubicBezTo>
                  <a:pt x="206" y="52"/>
                  <a:pt x="240" y="48"/>
                  <a:pt x="272" y="45"/>
                </a:cubicBezTo>
                <a:cubicBezTo>
                  <a:pt x="278" y="44"/>
                  <a:pt x="286" y="43"/>
                  <a:pt x="290" y="42"/>
                </a:cubicBezTo>
                <a:cubicBezTo>
                  <a:pt x="292" y="41"/>
                  <a:pt x="290" y="41"/>
                  <a:pt x="283" y="42"/>
                </a:cubicBezTo>
                <a:cubicBezTo>
                  <a:pt x="259" y="44"/>
                  <a:pt x="237" y="46"/>
                  <a:pt x="214" y="48"/>
                </a:cubicBezTo>
                <a:cubicBezTo>
                  <a:pt x="212" y="48"/>
                  <a:pt x="211" y="49"/>
                  <a:pt x="209" y="49"/>
                </a:cubicBezTo>
                <a:cubicBezTo>
                  <a:pt x="209" y="49"/>
                  <a:pt x="210" y="48"/>
                  <a:pt x="212" y="48"/>
                </a:cubicBezTo>
                <a:cubicBezTo>
                  <a:pt x="209" y="48"/>
                  <a:pt x="207" y="49"/>
                  <a:pt x="205" y="49"/>
                </a:cubicBezTo>
                <a:cubicBezTo>
                  <a:pt x="207" y="49"/>
                  <a:pt x="208" y="48"/>
                  <a:pt x="210" y="48"/>
                </a:cubicBezTo>
                <a:cubicBezTo>
                  <a:pt x="212" y="48"/>
                  <a:pt x="213" y="48"/>
                  <a:pt x="215" y="47"/>
                </a:cubicBezTo>
                <a:cubicBezTo>
                  <a:pt x="218" y="47"/>
                  <a:pt x="221" y="46"/>
                  <a:pt x="225" y="45"/>
                </a:cubicBezTo>
                <a:cubicBezTo>
                  <a:pt x="266" y="41"/>
                  <a:pt x="306" y="37"/>
                  <a:pt x="343" y="34"/>
                </a:cubicBezTo>
                <a:cubicBezTo>
                  <a:pt x="346" y="34"/>
                  <a:pt x="342" y="35"/>
                  <a:pt x="346" y="35"/>
                </a:cubicBezTo>
                <a:cubicBezTo>
                  <a:pt x="348" y="35"/>
                  <a:pt x="350" y="35"/>
                  <a:pt x="352" y="35"/>
                </a:cubicBezTo>
                <a:cubicBezTo>
                  <a:pt x="346" y="35"/>
                  <a:pt x="338" y="36"/>
                  <a:pt x="331" y="36"/>
                </a:cubicBezTo>
                <a:cubicBezTo>
                  <a:pt x="302" y="40"/>
                  <a:pt x="291" y="42"/>
                  <a:pt x="284" y="44"/>
                </a:cubicBezTo>
                <a:cubicBezTo>
                  <a:pt x="283" y="44"/>
                  <a:pt x="283" y="44"/>
                  <a:pt x="283" y="44"/>
                </a:cubicBezTo>
                <a:cubicBezTo>
                  <a:pt x="283" y="44"/>
                  <a:pt x="283" y="44"/>
                  <a:pt x="281" y="44"/>
                </a:cubicBezTo>
                <a:cubicBezTo>
                  <a:pt x="278" y="44"/>
                  <a:pt x="275" y="45"/>
                  <a:pt x="270" y="46"/>
                </a:cubicBezTo>
                <a:cubicBezTo>
                  <a:pt x="270" y="46"/>
                  <a:pt x="270" y="46"/>
                  <a:pt x="270" y="46"/>
                </a:cubicBezTo>
                <a:cubicBezTo>
                  <a:pt x="269" y="46"/>
                  <a:pt x="269" y="46"/>
                  <a:pt x="268" y="46"/>
                </a:cubicBezTo>
                <a:cubicBezTo>
                  <a:pt x="263" y="47"/>
                  <a:pt x="259" y="47"/>
                  <a:pt x="255" y="47"/>
                </a:cubicBezTo>
                <a:cubicBezTo>
                  <a:pt x="250" y="48"/>
                  <a:pt x="245" y="49"/>
                  <a:pt x="243" y="49"/>
                </a:cubicBezTo>
                <a:cubicBezTo>
                  <a:pt x="241" y="49"/>
                  <a:pt x="239" y="49"/>
                  <a:pt x="237" y="50"/>
                </a:cubicBezTo>
                <a:cubicBezTo>
                  <a:pt x="212" y="52"/>
                  <a:pt x="212" y="52"/>
                  <a:pt x="187" y="56"/>
                </a:cubicBezTo>
                <a:cubicBezTo>
                  <a:pt x="187" y="56"/>
                  <a:pt x="187" y="56"/>
                  <a:pt x="188" y="56"/>
                </a:cubicBezTo>
                <a:cubicBezTo>
                  <a:pt x="187" y="56"/>
                  <a:pt x="178" y="57"/>
                  <a:pt x="169" y="59"/>
                </a:cubicBezTo>
                <a:cubicBezTo>
                  <a:pt x="159" y="60"/>
                  <a:pt x="159" y="60"/>
                  <a:pt x="135" y="63"/>
                </a:cubicBezTo>
                <a:cubicBezTo>
                  <a:pt x="135" y="63"/>
                  <a:pt x="135" y="63"/>
                  <a:pt x="137" y="63"/>
                </a:cubicBezTo>
                <a:cubicBezTo>
                  <a:pt x="138" y="63"/>
                  <a:pt x="141" y="63"/>
                  <a:pt x="147" y="62"/>
                </a:cubicBezTo>
                <a:cubicBezTo>
                  <a:pt x="147" y="62"/>
                  <a:pt x="147" y="62"/>
                  <a:pt x="137" y="63"/>
                </a:cubicBezTo>
                <a:cubicBezTo>
                  <a:pt x="137" y="63"/>
                  <a:pt x="137" y="63"/>
                  <a:pt x="140" y="64"/>
                </a:cubicBezTo>
                <a:cubicBezTo>
                  <a:pt x="140" y="64"/>
                  <a:pt x="140" y="64"/>
                  <a:pt x="135" y="64"/>
                </a:cubicBezTo>
                <a:cubicBezTo>
                  <a:pt x="135" y="64"/>
                  <a:pt x="135" y="64"/>
                  <a:pt x="131" y="65"/>
                </a:cubicBezTo>
                <a:cubicBezTo>
                  <a:pt x="131" y="65"/>
                  <a:pt x="131" y="65"/>
                  <a:pt x="111" y="66"/>
                </a:cubicBezTo>
                <a:cubicBezTo>
                  <a:pt x="109" y="66"/>
                  <a:pt x="106" y="67"/>
                  <a:pt x="96" y="69"/>
                </a:cubicBezTo>
                <a:cubicBezTo>
                  <a:pt x="96" y="69"/>
                  <a:pt x="94" y="69"/>
                  <a:pt x="92" y="70"/>
                </a:cubicBezTo>
                <a:cubicBezTo>
                  <a:pt x="92" y="70"/>
                  <a:pt x="92" y="70"/>
                  <a:pt x="84" y="72"/>
                </a:cubicBezTo>
                <a:cubicBezTo>
                  <a:pt x="84" y="72"/>
                  <a:pt x="84" y="73"/>
                  <a:pt x="85" y="73"/>
                </a:cubicBezTo>
                <a:cubicBezTo>
                  <a:pt x="87" y="73"/>
                  <a:pt x="87" y="73"/>
                  <a:pt x="88" y="74"/>
                </a:cubicBezTo>
                <a:cubicBezTo>
                  <a:pt x="88" y="74"/>
                  <a:pt x="91" y="73"/>
                  <a:pt x="95" y="73"/>
                </a:cubicBezTo>
                <a:cubicBezTo>
                  <a:pt x="99" y="73"/>
                  <a:pt x="100" y="72"/>
                  <a:pt x="114" y="71"/>
                </a:cubicBezTo>
                <a:cubicBezTo>
                  <a:pt x="113" y="71"/>
                  <a:pt x="111" y="71"/>
                  <a:pt x="110" y="72"/>
                </a:cubicBezTo>
                <a:cubicBezTo>
                  <a:pt x="108" y="74"/>
                  <a:pt x="108" y="74"/>
                  <a:pt x="126" y="74"/>
                </a:cubicBezTo>
                <a:cubicBezTo>
                  <a:pt x="126" y="74"/>
                  <a:pt x="128" y="74"/>
                  <a:pt x="133" y="74"/>
                </a:cubicBezTo>
                <a:cubicBezTo>
                  <a:pt x="137" y="73"/>
                  <a:pt x="144" y="73"/>
                  <a:pt x="152" y="72"/>
                </a:cubicBezTo>
                <a:cubicBezTo>
                  <a:pt x="170" y="70"/>
                  <a:pt x="170" y="70"/>
                  <a:pt x="192" y="67"/>
                </a:cubicBezTo>
                <a:cubicBezTo>
                  <a:pt x="192" y="67"/>
                  <a:pt x="196" y="66"/>
                  <a:pt x="204" y="65"/>
                </a:cubicBezTo>
                <a:cubicBezTo>
                  <a:pt x="210" y="65"/>
                  <a:pt x="212" y="65"/>
                  <a:pt x="216" y="65"/>
                </a:cubicBezTo>
                <a:cubicBezTo>
                  <a:pt x="216" y="65"/>
                  <a:pt x="216" y="65"/>
                  <a:pt x="216" y="65"/>
                </a:cubicBezTo>
                <a:cubicBezTo>
                  <a:pt x="212" y="66"/>
                  <a:pt x="208" y="66"/>
                  <a:pt x="205" y="67"/>
                </a:cubicBezTo>
                <a:cubicBezTo>
                  <a:pt x="195" y="69"/>
                  <a:pt x="194" y="70"/>
                  <a:pt x="202" y="69"/>
                </a:cubicBezTo>
                <a:cubicBezTo>
                  <a:pt x="192" y="73"/>
                  <a:pt x="199" y="74"/>
                  <a:pt x="212" y="74"/>
                </a:cubicBezTo>
                <a:cubicBezTo>
                  <a:pt x="208" y="76"/>
                  <a:pt x="206" y="77"/>
                  <a:pt x="207" y="77"/>
                </a:cubicBezTo>
                <a:cubicBezTo>
                  <a:pt x="204" y="78"/>
                  <a:pt x="202" y="79"/>
                  <a:pt x="199" y="80"/>
                </a:cubicBezTo>
                <a:cubicBezTo>
                  <a:pt x="132" y="84"/>
                  <a:pt x="66" y="88"/>
                  <a:pt x="0" y="92"/>
                </a:cubicBezTo>
                <a:cubicBezTo>
                  <a:pt x="2" y="172"/>
                  <a:pt x="2" y="172"/>
                  <a:pt x="2" y="172"/>
                </a:cubicBezTo>
                <a:cubicBezTo>
                  <a:pt x="90" y="168"/>
                  <a:pt x="177" y="164"/>
                  <a:pt x="264" y="161"/>
                </a:cubicBezTo>
                <a:cubicBezTo>
                  <a:pt x="397" y="155"/>
                  <a:pt x="498" y="149"/>
                  <a:pt x="615" y="144"/>
                </a:cubicBezTo>
                <a:cubicBezTo>
                  <a:pt x="618" y="144"/>
                  <a:pt x="618" y="144"/>
                  <a:pt x="617" y="144"/>
                </a:cubicBezTo>
                <a:cubicBezTo>
                  <a:pt x="614" y="144"/>
                  <a:pt x="609" y="143"/>
                  <a:pt x="606" y="144"/>
                </a:cubicBezTo>
                <a:cubicBezTo>
                  <a:pt x="482" y="146"/>
                  <a:pt x="358" y="150"/>
                  <a:pt x="229" y="154"/>
                </a:cubicBezTo>
                <a:cubicBezTo>
                  <a:pt x="259" y="152"/>
                  <a:pt x="289" y="150"/>
                  <a:pt x="320" y="148"/>
                </a:cubicBezTo>
                <a:cubicBezTo>
                  <a:pt x="325" y="148"/>
                  <a:pt x="325" y="148"/>
                  <a:pt x="325" y="148"/>
                </a:cubicBezTo>
                <a:cubicBezTo>
                  <a:pt x="344" y="148"/>
                  <a:pt x="363" y="147"/>
                  <a:pt x="372" y="146"/>
                </a:cubicBezTo>
                <a:cubicBezTo>
                  <a:pt x="375" y="146"/>
                  <a:pt x="377" y="145"/>
                  <a:pt x="378" y="145"/>
                </a:cubicBezTo>
                <a:cubicBezTo>
                  <a:pt x="511" y="141"/>
                  <a:pt x="647" y="140"/>
                  <a:pt x="773" y="139"/>
                </a:cubicBezTo>
                <a:cubicBezTo>
                  <a:pt x="779" y="139"/>
                  <a:pt x="783" y="138"/>
                  <a:pt x="782" y="138"/>
                </a:cubicBezTo>
                <a:cubicBezTo>
                  <a:pt x="784" y="138"/>
                  <a:pt x="787" y="138"/>
                  <a:pt x="790" y="138"/>
                </a:cubicBezTo>
                <a:cubicBezTo>
                  <a:pt x="805" y="138"/>
                  <a:pt x="822" y="138"/>
                  <a:pt x="840" y="138"/>
                </a:cubicBezTo>
                <a:cubicBezTo>
                  <a:pt x="844" y="138"/>
                  <a:pt x="846" y="138"/>
                  <a:pt x="844" y="137"/>
                </a:cubicBezTo>
                <a:cubicBezTo>
                  <a:pt x="842" y="137"/>
                  <a:pt x="838" y="137"/>
                  <a:pt x="834" y="137"/>
                </a:cubicBezTo>
                <a:cubicBezTo>
                  <a:pt x="816" y="137"/>
                  <a:pt x="798" y="137"/>
                  <a:pt x="782" y="137"/>
                </a:cubicBezTo>
                <a:cubicBezTo>
                  <a:pt x="780" y="137"/>
                  <a:pt x="779" y="137"/>
                  <a:pt x="779" y="137"/>
                </a:cubicBezTo>
                <a:cubicBezTo>
                  <a:pt x="775" y="137"/>
                  <a:pt x="769" y="137"/>
                  <a:pt x="764" y="137"/>
                </a:cubicBezTo>
                <a:cubicBezTo>
                  <a:pt x="651" y="136"/>
                  <a:pt x="542" y="138"/>
                  <a:pt x="429" y="140"/>
                </a:cubicBezTo>
                <a:cubicBezTo>
                  <a:pt x="435" y="140"/>
                  <a:pt x="441" y="139"/>
                  <a:pt x="447" y="139"/>
                </a:cubicBezTo>
                <a:cubicBezTo>
                  <a:pt x="489" y="138"/>
                  <a:pt x="531" y="137"/>
                  <a:pt x="575" y="136"/>
                </a:cubicBezTo>
                <a:cubicBezTo>
                  <a:pt x="659" y="134"/>
                  <a:pt x="736" y="133"/>
                  <a:pt x="820" y="134"/>
                </a:cubicBezTo>
                <a:cubicBezTo>
                  <a:pt x="824" y="134"/>
                  <a:pt x="827" y="134"/>
                  <a:pt x="827" y="134"/>
                </a:cubicBezTo>
                <a:cubicBezTo>
                  <a:pt x="826" y="134"/>
                  <a:pt x="823" y="133"/>
                  <a:pt x="818" y="133"/>
                </a:cubicBezTo>
                <a:cubicBezTo>
                  <a:pt x="732" y="132"/>
                  <a:pt x="651" y="133"/>
                  <a:pt x="569" y="135"/>
                </a:cubicBezTo>
                <a:cubicBezTo>
                  <a:pt x="536" y="136"/>
                  <a:pt x="502" y="136"/>
                  <a:pt x="469" y="137"/>
                </a:cubicBezTo>
                <a:cubicBezTo>
                  <a:pt x="492" y="135"/>
                  <a:pt x="515" y="133"/>
                  <a:pt x="538" y="131"/>
                </a:cubicBezTo>
                <a:cubicBezTo>
                  <a:pt x="675" y="130"/>
                  <a:pt x="812" y="130"/>
                  <a:pt x="947" y="134"/>
                </a:cubicBezTo>
                <a:cubicBezTo>
                  <a:pt x="955" y="134"/>
                  <a:pt x="961" y="134"/>
                  <a:pt x="961" y="134"/>
                </a:cubicBezTo>
                <a:cubicBezTo>
                  <a:pt x="961" y="133"/>
                  <a:pt x="954" y="133"/>
                  <a:pt x="946" y="132"/>
                </a:cubicBezTo>
                <a:cubicBezTo>
                  <a:pt x="855" y="128"/>
                  <a:pt x="762" y="126"/>
                  <a:pt x="670" y="124"/>
                </a:cubicBezTo>
                <a:cubicBezTo>
                  <a:pt x="676" y="124"/>
                  <a:pt x="683" y="124"/>
                  <a:pt x="689" y="124"/>
                </a:cubicBezTo>
                <a:cubicBezTo>
                  <a:pt x="709" y="124"/>
                  <a:pt x="709" y="124"/>
                  <a:pt x="709" y="124"/>
                </a:cubicBezTo>
                <a:cubicBezTo>
                  <a:pt x="768" y="124"/>
                  <a:pt x="827" y="125"/>
                  <a:pt x="887" y="127"/>
                </a:cubicBezTo>
                <a:cubicBezTo>
                  <a:pt x="909" y="128"/>
                  <a:pt x="928" y="127"/>
                  <a:pt x="929" y="126"/>
                </a:cubicBezTo>
                <a:cubicBezTo>
                  <a:pt x="929" y="125"/>
                  <a:pt x="913" y="123"/>
                  <a:pt x="891" y="122"/>
                </a:cubicBezTo>
                <a:cubicBezTo>
                  <a:pt x="895" y="122"/>
                  <a:pt x="898" y="122"/>
                  <a:pt x="902" y="122"/>
                </a:cubicBezTo>
                <a:cubicBezTo>
                  <a:pt x="905" y="122"/>
                  <a:pt x="908" y="122"/>
                  <a:pt x="907" y="122"/>
                </a:cubicBezTo>
                <a:cubicBezTo>
                  <a:pt x="906" y="122"/>
                  <a:pt x="901" y="121"/>
                  <a:pt x="898" y="121"/>
                </a:cubicBezTo>
                <a:cubicBezTo>
                  <a:pt x="885" y="121"/>
                  <a:pt x="873" y="121"/>
                  <a:pt x="860" y="121"/>
                </a:cubicBezTo>
                <a:cubicBezTo>
                  <a:pt x="820" y="120"/>
                  <a:pt x="780" y="119"/>
                  <a:pt x="739" y="118"/>
                </a:cubicBezTo>
                <a:cubicBezTo>
                  <a:pt x="746" y="118"/>
                  <a:pt x="753" y="117"/>
                  <a:pt x="760" y="117"/>
                </a:cubicBezTo>
                <a:cubicBezTo>
                  <a:pt x="804" y="117"/>
                  <a:pt x="847" y="118"/>
                  <a:pt x="891" y="119"/>
                </a:cubicBezTo>
                <a:cubicBezTo>
                  <a:pt x="888" y="119"/>
                  <a:pt x="888" y="119"/>
                  <a:pt x="891" y="120"/>
                </a:cubicBezTo>
                <a:cubicBezTo>
                  <a:pt x="894" y="120"/>
                  <a:pt x="899" y="120"/>
                  <a:pt x="902" y="120"/>
                </a:cubicBezTo>
                <a:cubicBezTo>
                  <a:pt x="905" y="120"/>
                  <a:pt x="904" y="119"/>
                  <a:pt x="901" y="119"/>
                </a:cubicBezTo>
                <a:cubicBezTo>
                  <a:pt x="901" y="119"/>
                  <a:pt x="901" y="119"/>
                  <a:pt x="901" y="119"/>
                </a:cubicBezTo>
                <a:cubicBezTo>
                  <a:pt x="968" y="121"/>
                  <a:pt x="1035" y="124"/>
                  <a:pt x="1102" y="129"/>
                </a:cubicBezTo>
                <a:cubicBezTo>
                  <a:pt x="1106" y="129"/>
                  <a:pt x="1110" y="129"/>
                  <a:pt x="1109" y="128"/>
                </a:cubicBezTo>
                <a:cubicBezTo>
                  <a:pt x="1109" y="128"/>
                  <a:pt x="1106" y="128"/>
                  <a:pt x="1101" y="128"/>
                </a:cubicBezTo>
                <a:close/>
                <a:moveTo>
                  <a:pt x="182" y="62"/>
                </a:moveTo>
                <a:cubicBezTo>
                  <a:pt x="184" y="62"/>
                  <a:pt x="185" y="62"/>
                  <a:pt x="188" y="62"/>
                </a:cubicBezTo>
                <a:cubicBezTo>
                  <a:pt x="188" y="62"/>
                  <a:pt x="188" y="62"/>
                  <a:pt x="182" y="62"/>
                </a:cubicBezTo>
                <a:close/>
                <a:moveTo>
                  <a:pt x="1" y="109"/>
                </a:moveTo>
                <a:cubicBezTo>
                  <a:pt x="1" y="111"/>
                  <a:pt x="1" y="111"/>
                  <a:pt x="1" y="111"/>
                </a:cubicBezTo>
                <a:cubicBezTo>
                  <a:pt x="1" y="111"/>
                  <a:pt x="1" y="111"/>
                  <a:pt x="1" y="111"/>
                </a:cubicBezTo>
                <a:cubicBezTo>
                  <a:pt x="1" y="109"/>
                  <a:pt x="1" y="109"/>
                  <a:pt x="1" y="109"/>
                </a:cubicBezTo>
                <a:cubicBezTo>
                  <a:pt x="1" y="109"/>
                  <a:pt x="1" y="109"/>
                  <a:pt x="1" y="109"/>
                </a:cubicBezTo>
                <a:close/>
                <a:moveTo>
                  <a:pt x="579" y="24"/>
                </a:moveTo>
                <a:cubicBezTo>
                  <a:pt x="563" y="24"/>
                  <a:pt x="546" y="25"/>
                  <a:pt x="529" y="26"/>
                </a:cubicBezTo>
                <a:cubicBezTo>
                  <a:pt x="513" y="27"/>
                  <a:pt x="496" y="28"/>
                  <a:pt x="479" y="29"/>
                </a:cubicBezTo>
                <a:cubicBezTo>
                  <a:pt x="466" y="30"/>
                  <a:pt x="453" y="31"/>
                  <a:pt x="441" y="32"/>
                </a:cubicBezTo>
                <a:cubicBezTo>
                  <a:pt x="428" y="31"/>
                  <a:pt x="414" y="31"/>
                  <a:pt x="395" y="32"/>
                </a:cubicBezTo>
                <a:cubicBezTo>
                  <a:pt x="411" y="31"/>
                  <a:pt x="427" y="30"/>
                  <a:pt x="444" y="29"/>
                </a:cubicBezTo>
                <a:cubicBezTo>
                  <a:pt x="460" y="28"/>
                  <a:pt x="477" y="27"/>
                  <a:pt x="493" y="26"/>
                </a:cubicBezTo>
                <a:cubicBezTo>
                  <a:pt x="511" y="25"/>
                  <a:pt x="529" y="24"/>
                  <a:pt x="546" y="24"/>
                </a:cubicBezTo>
                <a:cubicBezTo>
                  <a:pt x="564" y="23"/>
                  <a:pt x="582" y="22"/>
                  <a:pt x="599" y="22"/>
                </a:cubicBezTo>
                <a:cubicBezTo>
                  <a:pt x="595" y="22"/>
                  <a:pt x="591" y="22"/>
                  <a:pt x="587" y="22"/>
                </a:cubicBezTo>
                <a:cubicBezTo>
                  <a:pt x="583" y="23"/>
                  <a:pt x="575" y="23"/>
                  <a:pt x="579" y="24"/>
                </a:cubicBezTo>
                <a:close/>
                <a:moveTo>
                  <a:pt x="36" y="101"/>
                </a:moveTo>
                <a:cubicBezTo>
                  <a:pt x="38" y="101"/>
                  <a:pt x="41" y="101"/>
                  <a:pt x="44" y="101"/>
                </a:cubicBezTo>
                <a:cubicBezTo>
                  <a:pt x="64" y="101"/>
                  <a:pt x="84" y="100"/>
                  <a:pt x="104" y="99"/>
                </a:cubicBezTo>
                <a:cubicBezTo>
                  <a:pt x="97" y="100"/>
                  <a:pt x="90" y="100"/>
                  <a:pt x="83" y="100"/>
                </a:cubicBezTo>
                <a:cubicBezTo>
                  <a:pt x="69" y="101"/>
                  <a:pt x="57" y="102"/>
                  <a:pt x="56" y="103"/>
                </a:cubicBezTo>
                <a:cubicBezTo>
                  <a:pt x="56" y="103"/>
                  <a:pt x="58" y="104"/>
                  <a:pt x="62" y="104"/>
                </a:cubicBezTo>
                <a:cubicBezTo>
                  <a:pt x="60" y="104"/>
                  <a:pt x="59" y="104"/>
                  <a:pt x="57" y="104"/>
                </a:cubicBezTo>
                <a:cubicBezTo>
                  <a:pt x="38" y="104"/>
                  <a:pt x="20" y="105"/>
                  <a:pt x="1" y="105"/>
                </a:cubicBezTo>
                <a:cubicBezTo>
                  <a:pt x="1" y="103"/>
                  <a:pt x="1" y="103"/>
                  <a:pt x="1" y="103"/>
                </a:cubicBezTo>
                <a:cubicBezTo>
                  <a:pt x="13" y="102"/>
                  <a:pt x="24" y="102"/>
                  <a:pt x="36" y="101"/>
                </a:cubicBezTo>
                <a:close/>
                <a:moveTo>
                  <a:pt x="2" y="152"/>
                </a:moveTo>
                <a:cubicBezTo>
                  <a:pt x="2" y="155"/>
                  <a:pt x="2" y="155"/>
                  <a:pt x="2" y="155"/>
                </a:cubicBezTo>
                <a:cubicBezTo>
                  <a:pt x="2" y="155"/>
                  <a:pt x="2" y="155"/>
                  <a:pt x="2" y="155"/>
                </a:cubicBezTo>
                <a:cubicBezTo>
                  <a:pt x="2" y="152"/>
                  <a:pt x="2" y="152"/>
                  <a:pt x="2" y="152"/>
                </a:cubicBezTo>
                <a:cubicBezTo>
                  <a:pt x="2" y="152"/>
                  <a:pt x="2" y="152"/>
                  <a:pt x="2" y="152"/>
                </a:cubicBezTo>
                <a:close/>
                <a:moveTo>
                  <a:pt x="639" y="8"/>
                </a:moveTo>
                <a:cubicBezTo>
                  <a:pt x="643" y="8"/>
                  <a:pt x="648" y="8"/>
                  <a:pt x="652" y="8"/>
                </a:cubicBezTo>
                <a:cubicBezTo>
                  <a:pt x="658" y="8"/>
                  <a:pt x="665" y="8"/>
                  <a:pt x="671" y="9"/>
                </a:cubicBezTo>
                <a:cubicBezTo>
                  <a:pt x="670" y="9"/>
                  <a:pt x="669" y="9"/>
                  <a:pt x="668" y="9"/>
                </a:cubicBezTo>
                <a:cubicBezTo>
                  <a:pt x="660" y="9"/>
                  <a:pt x="652" y="9"/>
                  <a:pt x="643" y="9"/>
                </a:cubicBezTo>
                <a:cubicBezTo>
                  <a:pt x="645" y="9"/>
                  <a:pt x="646" y="9"/>
                  <a:pt x="648" y="9"/>
                </a:cubicBezTo>
                <a:cubicBezTo>
                  <a:pt x="632" y="9"/>
                  <a:pt x="616" y="10"/>
                  <a:pt x="599" y="10"/>
                </a:cubicBezTo>
                <a:cubicBezTo>
                  <a:pt x="583" y="11"/>
                  <a:pt x="567" y="11"/>
                  <a:pt x="551" y="12"/>
                </a:cubicBezTo>
                <a:cubicBezTo>
                  <a:pt x="505" y="13"/>
                  <a:pt x="455" y="16"/>
                  <a:pt x="405" y="20"/>
                </a:cubicBezTo>
                <a:cubicBezTo>
                  <a:pt x="419" y="18"/>
                  <a:pt x="433" y="16"/>
                  <a:pt x="446" y="14"/>
                </a:cubicBezTo>
                <a:cubicBezTo>
                  <a:pt x="510" y="11"/>
                  <a:pt x="572" y="9"/>
                  <a:pt x="639" y="8"/>
                </a:cubicBezTo>
                <a:close/>
                <a:moveTo>
                  <a:pt x="330" y="53"/>
                </a:moveTo>
                <a:cubicBezTo>
                  <a:pt x="330" y="53"/>
                  <a:pt x="330" y="53"/>
                  <a:pt x="330" y="53"/>
                </a:cubicBezTo>
                <a:cubicBezTo>
                  <a:pt x="328" y="53"/>
                  <a:pt x="325" y="53"/>
                  <a:pt x="321" y="53"/>
                </a:cubicBezTo>
                <a:cubicBezTo>
                  <a:pt x="321" y="53"/>
                  <a:pt x="325" y="53"/>
                  <a:pt x="330" y="53"/>
                </a:cubicBezTo>
                <a:close/>
                <a:moveTo>
                  <a:pt x="2" y="161"/>
                </a:moveTo>
                <a:cubicBezTo>
                  <a:pt x="1" y="103"/>
                  <a:pt x="1" y="103"/>
                  <a:pt x="1" y="103"/>
                </a:cubicBezTo>
                <a:cubicBezTo>
                  <a:pt x="1" y="103"/>
                  <a:pt x="1" y="103"/>
                  <a:pt x="1" y="103"/>
                </a:cubicBezTo>
                <a:cubicBezTo>
                  <a:pt x="1" y="105"/>
                  <a:pt x="1" y="105"/>
                  <a:pt x="1" y="105"/>
                </a:cubicBezTo>
                <a:cubicBezTo>
                  <a:pt x="1" y="105"/>
                  <a:pt x="1" y="105"/>
                  <a:pt x="1" y="105"/>
                </a:cubicBezTo>
                <a:cubicBezTo>
                  <a:pt x="1" y="107"/>
                  <a:pt x="1" y="107"/>
                  <a:pt x="1" y="107"/>
                </a:cubicBezTo>
                <a:cubicBezTo>
                  <a:pt x="1" y="107"/>
                  <a:pt x="1" y="107"/>
                  <a:pt x="1" y="107"/>
                </a:cubicBezTo>
                <a:cubicBezTo>
                  <a:pt x="2" y="156"/>
                  <a:pt x="2" y="156"/>
                  <a:pt x="2" y="156"/>
                </a:cubicBezTo>
                <a:cubicBezTo>
                  <a:pt x="2" y="156"/>
                  <a:pt x="2" y="156"/>
                  <a:pt x="2" y="156"/>
                </a:cubicBezTo>
                <a:cubicBezTo>
                  <a:pt x="2" y="158"/>
                  <a:pt x="2" y="158"/>
                  <a:pt x="2" y="158"/>
                </a:cubicBezTo>
                <a:cubicBezTo>
                  <a:pt x="2" y="158"/>
                  <a:pt x="2" y="158"/>
                  <a:pt x="2" y="158"/>
                </a:cubicBezTo>
                <a:cubicBezTo>
                  <a:pt x="3" y="161"/>
                  <a:pt x="3" y="161"/>
                  <a:pt x="3" y="161"/>
                </a:cubicBezTo>
                <a:cubicBezTo>
                  <a:pt x="2" y="161"/>
                  <a:pt x="2" y="161"/>
                  <a:pt x="2" y="161"/>
                </a:cubicBezTo>
                <a:close/>
                <a:moveTo>
                  <a:pt x="34" y="160"/>
                </a:moveTo>
                <a:cubicBezTo>
                  <a:pt x="24" y="160"/>
                  <a:pt x="13" y="160"/>
                  <a:pt x="3" y="161"/>
                </a:cubicBezTo>
                <a:cubicBezTo>
                  <a:pt x="2" y="158"/>
                  <a:pt x="2" y="158"/>
                  <a:pt x="2" y="158"/>
                </a:cubicBezTo>
                <a:cubicBezTo>
                  <a:pt x="34" y="157"/>
                  <a:pt x="65" y="156"/>
                  <a:pt x="96" y="154"/>
                </a:cubicBezTo>
                <a:cubicBezTo>
                  <a:pt x="109" y="154"/>
                  <a:pt x="121" y="154"/>
                  <a:pt x="134" y="153"/>
                </a:cubicBezTo>
                <a:cubicBezTo>
                  <a:pt x="147" y="152"/>
                  <a:pt x="159" y="151"/>
                  <a:pt x="172" y="151"/>
                </a:cubicBezTo>
                <a:cubicBezTo>
                  <a:pt x="182" y="150"/>
                  <a:pt x="191" y="150"/>
                  <a:pt x="201" y="149"/>
                </a:cubicBezTo>
                <a:cubicBezTo>
                  <a:pt x="224" y="149"/>
                  <a:pt x="247" y="149"/>
                  <a:pt x="271" y="149"/>
                </a:cubicBezTo>
                <a:cubicBezTo>
                  <a:pt x="231" y="151"/>
                  <a:pt x="191" y="154"/>
                  <a:pt x="151" y="156"/>
                </a:cubicBezTo>
                <a:cubicBezTo>
                  <a:pt x="113" y="158"/>
                  <a:pt x="74" y="159"/>
                  <a:pt x="34" y="160"/>
                </a:cubicBezTo>
                <a:close/>
                <a:moveTo>
                  <a:pt x="386" y="139"/>
                </a:moveTo>
                <a:cubicBezTo>
                  <a:pt x="412" y="137"/>
                  <a:pt x="438" y="136"/>
                  <a:pt x="464" y="134"/>
                </a:cubicBezTo>
                <a:cubicBezTo>
                  <a:pt x="445" y="136"/>
                  <a:pt x="426" y="137"/>
                  <a:pt x="407" y="139"/>
                </a:cubicBezTo>
                <a:cubicBezTo>
                  <a:pt x="400" y="139"/>
                  <a:pt x="393" y="139"/>
                  <a:pt x="386"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small_swipe_highlight">
            <a:extLst>
              <a:ext uri="{FF2B5EF4-FFF2-40B4-BE49-F238E27FC236}">
                <a16:creationId xmlns:a16="http://schemas.microsoft.com/office/drawing/2014/main" xmlns="" id="{FF8B7D65-35E2-4CBC-8B2F-A43B613385BC}"/>
              </a:ext>
            </a:extLst>
          </p:cNvPr>
          <p:cNvSpPr>
            <a:spLocks noEditPoints="1"/>
          </p:cNvSpPr>
          <p:nvPr/>
        </p:nvSpPr>
        <p:spPr bwMode="auto">
          <a:xfrm rot="198049">
            <a:off x="4304616" y="5665701"/>
            <a:ext cx="3965396" cy="218256"/>
          </a:xfrm>
          <a:custGeom>
            <a:avLst/>
            <a:gdLst>
              <a:gd name="T0" fmla="*/ 804 w 1110"/>
              <a:gd name="T1" fmla="*/ 116 h 172"/>
              <a:gd name="T2" fmla="*/ 817 w 1110"/>
              <a:gd name="T3" fmla="*/ 111 h 172"/>
              <a:gd name="T4" fmla="*/ 962 w 1110"/>
              <a:gd name="T5" fmla="*/ 108 h 172"/>
              <a:gd name="T6" fmla="*/ 905 w 1110"/>
              <a:gd name="T7" fmla="*/ 99 h 172"/>
              <a:gd name="T8" fmla="*/ 938 w 1110"/>
              <a:gd name="T9" fmla="*/ 94 h 172"/>
              <a:gd name="T10" fmla="*/ 987 w 1110"/>
              <a:gd name="T11" fmla="*/ 85 h 172"/>
              <a:gd name="T12" fmla="*/ 993 w 1110"/>
              <a:gd name="T13" fmla="*/ 9 h 172"/>
              <a:gd name="T14" fmla="*/ 962 w 1110"/>
              <a:gd name="T15" fmla="*/ 6 h 172"/>
              <a:gd name="T16" fmla="*/ 729 w 1110"/>
              <a:gd name="T17" fmla="*/ 1 h 172"/>
              <a:gd name="T18" fmla="*/ 501 w 1110"/>
              <a:gd name="T19" fmla="*/ 5 h 172"/>
              <a:gd name="T20" fmla="*/ 334 w 1110"/>
              <a:gd name="T21" fmla="*/ 13 h 172"/>
              <a:gd name="T22" fmla="*/ 107 w 1110"/>
              <a:gd name="T23" fmla="*/ 50 h 172"/>
              <a:gd name="T24" fmla="*/ 102 w 1110"/>
              <a:gd name="T25" fmla="*/ 63 h 172"/>
              <a:gd name="T26" fmla="*/ 290 w 1110"/>
              <a:gd name="T27" fmla="*/ 42 h 172"/>
              <a:gd name="T28" fmla="*/ 212 w 1110"/>
              <a:gd name="T29" fmla="*/ 48 h 172"/>
              <a:gd name="T30" fmla="*/ 225 w 1110"/>
              <a:gd name="T31" fmla="*/ 45 h 172"/>
              <a:gd name="T32" fmla="*/ 331 w 1110"/>
              <a:gd name="T33" fmla="*/ 36 h 172"/>
              <a:gd name="T34" fmla="*/ 270 w 1110"/>
              <a:gd name="T35" fmla="*/ 46 h 172"/>
              <a:gd name="T36" fmla="*/ 243 w 1110"/>
              <a:gd name="T37" fmla="*/ 49 h 172"/>
              <a:gd name="T38" fmla="*/ 169 w 1110"/>
              <a:gd name="T39" fmla="*/ 59 h 172"/>
              <a:gd name="T40" fmla="*/ 137 w 1110"/>
              <a:gd name="T41" fmla="*/ 63 h 172"/>
              <a:gd name="T42" fmla="*/ 111 w 1110"/>
              <a:gd name="T43" fmla="*/ 66 h 172"/>
              <a:gd name="T44" fmla="*/ 85 w 1110"/>
              <a:gd name="T45" fmla="*/ 73 h 172"/>
              <a:gd name="T46" fmla="*/ 110 w 1110"/>
              <a:gd name="T47" fmla="*/ 72 h 172"/>
              <a:gd name="T48" fmla="*/ 192 w 1110"/>
              <a:gd name="T49" fmla="*/ 67 h 172"/>
              <a:gd name="T50" fmla="*/ 205 w 1110"/>
              <a:gd name="T51" fmla="*/ 67 h 172"/>
              <a:gd name="T52" fmla="*/ 199 w 1110"/>
              <a:gd name="T53" fmla="*/ 80 h 172"/>
              <a:gd name="T54" fmla="*/ 615 w 1110"/>
              <a:gd name="T55" fmla="*/ 144 h 172"/>
              <a:gd name="T56" fmla="*/ 320 w 1110"/>
              <a:gd name="T57" fmla="*/ 148 h 172"/>
              <a:gd name="T58" fmla="*/ 773 w 1110"/>
              <a:gd name="T59" fmla="*/ 139 h 172"/>
              <a:gd name="T60" fmla="*/ 844 w 1110"/>
              <a:gd name="T61" fmla="*/ 137 h 172"/>
              <a:gd name="T62" fmla="*/ 764 w 1110"/>
              <a:gd name="T63" fmla="*/ 137 h 172"/>
              <a:gd name="T64" fmla="*/ 820 w 1110"/>
              <a:gd name="T65" fmla="*/ 134 h 172"/>
              <a:gd name="T66" fmla="*/ 469 w 1110"/>
              <a:gd name="T67" fmla="*/ 137 h 172"/>
              <a:gd name="T68" fmla="*/ 946 w 1110"/>
              <a:gd name="T69" fmla="*/ 132 h 172"/>
              <a:gd name="T70" fmla="*/ 887 w 1110"/>
              <a:gd name="T71" fmla="*/ 127 h 172"/>
              <a:gd name="T72" fmla="*/ 907 w 1110"/>
              <a:gd name="T73" fmla="*/ 122 h 172"/>
              <a:gd name="T74" fmla="*/ 760 w 1110"/>
              <a:gd name="T75" fmla="*/ 117 h 172"/>
              <a:gd name="T76" fmla="*/ 901 w 1110"/>
              <a:gd name="T77" fmla="*/ 119 h 172"/>
              <a:gd name="T78" fmla="*/ 1101 w 1110"/>
              <a:gd name="T79" fmla="*/ 128 h 172"/>
              <a:gd name="T80" fmla="*/ 1 w 1110"/>
              <a:gd name="T81" fmla="*/ 109 h 172"/>
              <a:gd name="T82" fmla="*/ 1 w 1110"/>
              <a:gd name="T83" fmla="*/ 109 h 172"/>
              <a:gd name="T84" fmla="*/ 441 w 1110"/>
              <a:gd name="T85" fmla="*/ 32 h 172"/>
              <a:gd name="T86" fmla="*/ 546 w 1110"/>
              <a:gd name="T87" fmla="*/ 24 h 172"/>
              <a:gd name="T88" fmla="*/ 36 w 1110"/>
              <a:gd name="T89" fmla="*/ 101 h 172"/>
              <a:gd name="T90" fmla="*/ 56 w 1110"/>
              <a:gd name="T91" fmla="*/ 103 h 172"/>
              <a:gd name="T92" fmla="*/ 1 w 1110"/>
              <a:gd name="T93" fmla="*/ 103 h 172"/>
              <a:gd name="T94" fmla="*/ 2 w 1110"/>
              <a:gd name="T95" fmla="*/ 155 h 172"/>
              <a:gd name="T96" fmla="*/ 652 w 1110"/>
              <a:gd name="T97" fmla="*/ 8 h 172"/>
              <a:gd name="T98" fmla="*/ 648 w 1110"/>
              <a:gd name="T99" fmla="*/ 9 h 172"/>
              <a:gd name="T100" fmla="*/ 446 w 1110"/>
              <a:gd name="T101" fmla="*/ 14 h 172"/>
              <a:gd name="T102" fmla="*/ 321 w 1110"/>
              <a:gd name="T103" fmla="*/ 53 h 172"/>
              <a:gd name="T104" fmla="*/ 1 w 1110"/>
              <a:gd name="T105" fmla="*/ 103 h 172"/>
              <a:gd name="T106" fmla="*/ 1 w 1110"/>
              <a:gd name="T107" fmla="*/ 107 h 172"/>
              <a:gd name="T108" fmla="*/ 2 w 1110"/>
              <a:gd name="T109" fmla="*/ 158 h 172"/>
              <a:gd name="T110" fmla="*/ 3 w 1110"/>
              <a:gd name="T111" fmla="*/ 161 h 172"/>
              <a:gd name="T112" fmla="*/ 172 w 1110"/>
              <a:gd name="T113" fmla="*/ 151 h 172"/>
              <a:gd name="T114" fmla="*/ 34 w 1110"/>
              <a:gd name="T115" fmla="*/ 160 h 172"/>
              <a:gd name="T116" fmla="*/ 386 w 1110"/>
              <a:gd name="T117" fmla="*/ 13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0" h="172">
                <a:moveTo>
                  <a:pt x="1101" y="128"/>
                </a:moveTo>
                <a:cubicBezTo>
                  <a:pt x="990" y="121"/>
                  <a:pt x="880" y="117"/>
                  <a:pt x="770" y="116"/>
                </a:cubicBezTo>
                <a:cubicBezTo>
                  <a:pt x="771" y="116"/>
                  <a:pt x="772" y="115"/>
                  <a:pt x="773" y="115"/>
                </a:cubicBezTo>
                <a:cubicBezTo>
                  <a:pt x="783" y="116"/>
                  <a:pt x="794" y="116"/>
                  <a:pt x="804" y="116"/>
                </a:cubicBezTo>
                <a:cubicBezTo>
                  <a:pt x="813" y="116"/>
                  <a:pt x="821" y="116"/>
                  <a:pt x="821" y="115"/>
                </a:cubicBezTo>
                <a:cubicBezTo>
                  <a:pt x="821" y="115"/>
                  <a:pt x="813" y="114"/>
                  <a:pt x="804" y="114"/>
                </a:cubicBezTo>
                <a:cubicBezTo>
                  <a:pt x="791" y="114"/>
                  <a:pt x="791" y="114"/>
                  <a:pt x="791" y="114"/>
                </a:cubicBezTo>
                <a:cubicBezTo>
                  <a:pt x="800" y="113"/>
                  <a:pt x="808" y="112"/>
                  <a:pt x="817" y="111"/>
                </a:cubicBezTo>
                <a:cubicBezTo>
                  <a:pt x="826" y="110"/>
                  <a:pt x="835" y="109"/>
                  <a:pt x="844" y="108"/>
                </a:cubicBezTo>
                <a:cubicBezTo>
                  <a:pt x="885" y="108"/>
                  <a:pt x="926" y="109"/>
                  <a:pt x="967" y="109"/>
                </a:cubicBezTo>
                <a:cubicBezTo>
                  <a:pt x="971" y="109"/>
                  <a:pt x="973" y="109"/>
                  <a:pt x="971" y="109"/>
                </a:cubicBezTo>
                <a:cubicBezTo>
                  <a:pt x="970" y="109"/>
                  <a:pt x="966" y="108"/>
                  <a:pt x="962" y="108"/>
                </a:cubicBezTo>
                <a:cubicBezTo>
                  <a:pt x="928" y="107"/>
                  <a:pt x="894" y="106"/>
                  <a:pt x="860" y="106"/>
                </a:cubicBezTo>
                <a:cubicBezTo>
                  <a:pt x="875" y="104"/>
                  <a:pt x="889" y="102"/>
                  <a:pt x="903" y="100"/>
                </a:cubicBezTo>
                <a:cubicBezTo>
                  <a:pt x="890" y="101"/>
                  <a:pt x="877" y="103"/>
                  <a:pt x="864" y="104"/>
                </a:cubicBezTo>
                <a:cubicBezTo>
                  <a:pt x="878" y="102"/>
                  <a:pt x="892" y="101"/>
                  <a:pt x="905" y="99"/>
                </a:cubicBezTo>
                <a:cubicBezTo>
                  <a:pt x="955" y="100"/>
                  <a:pt x="1004" y="101"/>
                  <a:pt x="1054" y="103"/>
                </a:cubicBezTo>
                <a:cubicBezTo>
                  <a:pt x="1074" y="104"/>
                  <a:pt x="1089" y="104"/>
                  <a:pt x="1087" y="103"/>
                </a:cubicBezTo>
                <a:cubicBezTo>
                  <a:pt x="1084" y="101"/>
                  <a:pt x="1066" y="99"/>
                  <a:pt x="1045" y="98"/>
                </a:cubicBezTo>
                <a:cubicBezTo>
                  <a:pt x="1009" y="96"/>
                  <a:pt x="973" y="95"/>
                  <a:pt x="938" y="94"/>
                </a:cubicBezTo>
                <a:cubicBezTo>
                  <a:pt x="940" y="94"/>
                  <a:pt x="942" y="93"/>
                  <a:pt x="944" y="93"/>
                </a:cubicBezTo>
                <a:cubicBezTo>
                  <a:pt x="948" y="92"/>
                  <a:pt x="951" y="92"/>
                  <a:pt x="955" y="91"/>
                </a:cubicBezTo>
                <a:cubicBezTo>
                  <a:pt x="966" y="92"/>
                  <a:pt x="977" y="92"/>
                  <a:pt x="988" y="93"/>
                </a:cubicBezTo>
                <a:cubicBezTo>
                  <a:pt x="987" y="85"/>
                  <a:pt x="987" y="85"/>
                  <a:pt x="987" y="85"/>
                </a:cubicBezTo>
                <a:cubicBezTo>
                  <a:pt x="990" y="84"/>
                  <a:pt x="994" y="83"/>
                  <a:pt x="998" y="81"/>
                </a:cubicBezTo>
                <a:cubicBezTo>
                  <a:pt x="1004" y="78"/>
                  <a:pt x="1011" y="73"/>
                  <a:pt x="1017" y="67"/>
                </a:cubicBezTo>
                <a:cubicBezTo>
                  <a:pt x="1064" y="14"/>
                  <a:pt x="1064" y="14"/>
                  <a:pt x="1064" y="14"/>
                </a:cubicBezTo>
                <a:cubicBezTo>
                  <a:pt x="993" y="9"/>
                  <a:pt x="993" y="9"/>
                  <a:pt x="993" y="9"/>
                </a:cubicBezTo>
                <a:cubicBezTo>
                  <a:pt x="983" y="8"/>
                  <a:pt x="972" y="7"/>
                  <a:pt x="962" y="7"/>
                </a:cubicBezTo>
                <a:cubicBezTo>
                  <a:pt x="962" y="7"/>
                  <a:pt x="962" y="7"/>
                  <a:pt x="962" y="7"/>
                </a:cubicBezTo>
                <a:cubicBezTo>
                  <a:pt x="962" y="6"/>
                  <a:pt x="962" y="6"/>
                  <a:pt x="962" y="6"/>
                </a:cubicBezTo>
                <a:cubicBezTo>
                  <a:pt x="962" y="6"/>
                  <a:pt x="962" y="6"/>
                  <a:pt x="962" y="6"/>
                </a:cubicBezTo>
                <a:cubicBezTo>
                  <a:pt x="962" y="6"/>
                  <a:pt x="961" y="6"/>
                  <a:pt x="959" y="7"/>
                </a:cubicBezTo>
                <a:cubicBezTo>
                  <a:pt x="896" y="3"/>
                  <a:pt x="828" y="2"/>
                  <a:pt x="765" y="1"/>
                </a:cubicBezTo>
                <a:cubicBezTo>
                  <a:pt x="766" y="1"/>
                  <a:pt x="768" y="2"/>
                  <a:pt x="770" y="3"/>
                </a:cubicBezTo>
                <a:cubicBezTo>
                  <a:pt x="755" y="2"/>
                  <a:pt x="746" y="1"/>
                  <a:pt x="729" y="1"/>
                </a:cubicBezTo>
                <a:cubicBezTo>
                  <a:pt x="734" y="2"/>
                  <a:pt x="738" y="2"/>
                  <a:pt x="743" y="2"/>
                </a:cubicBezTo>
                <a:cubicBezTo>
                  <a:pt x="743" y="2"/>
                  <a:pt x="742" y="2"/>
                  <a:pt x="742" y="2"/>
                </a:cubicBezTo>
                <a:cubicBezTo>
                  <a:pt x="724" y="2"/>
                  <a:pt x="702" y="1"/>
                  <a:pt x="680" y="2"/>
                </a:cubicBezTo>
                <a:cubicBezTo>
                  <a:pt x="629" y="0"/>
                  <a:pt x="567" y="2"/>
                  <a:pt x="501" y="5"/>
                </a:cubicBezTo>
                <a:cubicBezTo>
                  <a:pt x="493" y="5"/>
                  <a:pt x="480" y="5"/>
                  <a:pt x="465" y="6"/>
                </a:cubicBezTo>
                <a:cubicBezTo>
                  <a:pt x="459" y="7"/>
                  <a:pt x="451" y="7"/>
                  <a:pt x="447" y="7"/>
                </a:cubicBezTo>
                <a:cubicBezTo>
                  <a:pt x="406" y="8"/>
                  <a:pt x="356" y="10"/>
                  <a:pt x="302" y="15"/>
                </a:cubicBezTo>
                <a:cubicBezTo>
                  <a:pt x="312" y="14"/>
                  <a:pt x="323" y="14"/>
                  <a:pt x="334" y="13"/>
                </a:cubicBezTo>
                <a:cubicBezTo>
                  <a:pt x="318" y="14"/>
                  <a:pt x="303" y="16"/>
                  <a:pt x="285" y="18"/>
                </a:cubicBezTo>
                <a:cubicBezTo>
                  <a:pt x="287" y="18"/>
                  <a:pt x="289" y="18"/>
                  <a:pt x="291" y="18"/>
                </a:cubicBezTo>
                <a:cubicBezTo>
                  <a:pt x="237" y="22"/>
                  <a:pt x="163" y="33"/>
                  <a:pt x="126" y="42"/>
                </a:cubicBezTo>
                <a:cubicBezTo>
                  <a:pt x="108" y="47"/>
                  <a:pt x="102" y="50"/>
                  <a:pt x="107" y="50"/>
                </a:cubicBezTo>
                <a:cubicBezTo>
                  <a:pt x="113" y="52"/>
                  <a:pt x="130" y="50"/>
                  <a:pt x="157" y="47"/>
                </a:cubicBezTo>
                <a:cubicBezTo>
                  <a:pt x="164" y="47"/>
                  <a:pt x="164" y="47"/>
                  <a:pt x="164" y="47"/>
                </a:cubicBezTo>
                <a:cubicBezTo>
                  <a:pt x="137" y="51"/>
                  <a:pt x="114" y="56"/>
                  <a:pt x="101" y="60"/>
                </a:cubicBezTo>
                <a:cubicBezTo>
                  <a:pt x="93" y="62"/>
                  <a:pt x="100" y="63"/>
                  <a:pt x="102" y="63"/>
                </a:cubicBezTo>
                <a:cubicBezTo>
                  <a:pt x="100" y="66"/>
                  <a:pt x="122" y="63"/>
                  <a:pt x="150" y="59"/>
                </a:cubicBezTo>
                <a:cubicBezTo>
                  <a:pt x="158" y="58"/>
                  <a:pt x="166" y="57"/>
                  <a:pt x="172" y="56"/>
                </a:cubicBezTo>
                <a:cubicBezTo>
                  <a:pt x="206" y="52"/>
                  <a:pt x="240" y="48"/>
                  <a:pt x="272" y="45"/>
                </a:cubicBezTo>
                <a:cubicBezTo>
                  <a:pt x="278" y="44"/>
                  <a:pt x="286" y="43"/>
                  <a:pt x="290" y="42"/>
                </a:cubicBezTo>
                <a:cubicBezTo>
                  <a:pt x="292" y="41"/>
                  <a:pt x="290" y="41"/>
                  <a:pt x="283" y="42"/>
                </a:cubicBezTo>
                <a:cubicBezTo>
                  <a:pt x="259" y="44"/>
                  <a:pt x="237" y="46"/>
                  <a:pt x="214" y="48"/>
                </a:cubicBezTo>
                <a:cubicBezTo>
                  <a:pt x="212" y="48"/>
                  <a:pt x="211" y="49"/>
                  <a:pt x="209" y="49"/>
                </a:cubicBezTo>
                <a:cubicBezTo>
                  <a:pt x="209" y="49"/>
                  <a:pt x="210" y="48"/>
                  <a:pt x="212" y="48"/>
                </a:cubicBezTo>
                <a:cubicBezTo>
                  <a:pt x="209" y="48"/>
                  <a:pt x="207" y="49"/>
                  <a:pt x="205" y="49"/>
                </a:cubicBezTo>
                <a:cubicBezTo>
                  <a:pt x="207" y="49"/>
                  <a:pt x="208" y="48"/>
                  <a:pt x="210" y="48"/>
                </a:cubicBezTo>
                <a:cubicBezTo>
                  <a:pt x="212" y="48"/>
                  <a:pt x="213" y="48"/>
                  <a:pt x="215" y="47"/>
                </a:cubicBezTo>
                <a:cubicBezTo>
                  <a:pt x="218" y="47"/>
                  <a:pt x="221" y="46"/>
                  <a:pt x="225" y="45"/>
                </a:cubicBezTo>
                <a:cubicBezTo>
                  <a:pt x="266" y="41"/>
                  <a:pt x="306" y="37"/>
                  <a:pt x="343" y="34"/>
                </a:cubicBezTo>
                <a:cubicBezTo>
                  <a:pt x="346" y="34"/>
                  <a:pt x="342" y="35"/>
                  <a:pt x="346" y="35"/>
                </a:cubicBezTo>
                <a:cubicBezTo>
                  <a:pt x="348" y="35"/>
                  <a:pt x="350" y="35"/>
                  <a:pt x="352" y="35"/>
                </a:cubicBezTo>
                <a:cubicBezTo>
                  <a:pt x="346" y="35"/>
                  <a:pt x="338" y="36"/>
                  <a:pt x="331" y="36"/>
                </a:cubicBezTo>
                <a:cubicBezTo>
                  <a:pt x="302" y="40"/>
                  <a:pt x="291" y="42"/>
                  <a:pt x="284" y="44"/>
                </a:cubicBezTo>
                <a:cubicBezTo>
                  <a:pt x="283" y="44"/>
                  <a:pt x="283" y="44"/>
                  <a:pt x="283" y="44"/>
                </a:cubicBezTo>
                <a:cubicBezTo>
                  <a:pt x="283" y="44"/>
                  <a:pt x="283" y="44"/>
                  <a:pt x="281" y="44"/>
                </a:cubicBezTo>
                <a:cubicBezTo>
                  <a:pt x="278" y="44"/>
                  <a:pt x="275" y="45"/>
                  <a:pt x="270" y="46"/>
                </a:cubicBezTo>
                <a:cubicBezTo>
                  <a:pt x="270" y="46"/>
                  <a:pt x="270" y="46"/>
                  <a:pt x="270" y="46"/>
                </a:cubicBezTo>
                <a:cubicBezTo>
                  <a:pt x="269" y="46"/>
                  <a:pt x="269" y="46"/>
                  <a:pt x="268" y="46"/>
                </a:cubicBezTo>
                <a:cubicBezTo>
                  <a:pt x="263" y="47"/>
                  <a:pt x="259" y="47"/>
                  <a:pt x="255" y="47"/>
                </a:cubicBezTo>
                <a:cubicBezTo>
                  <a:pt x="250" y="48"/>
                  <a:pt x="245" y="49"/>
                  <a:pt x="243" y="49"/>
                </a:cubicBezTo>
                <a:cubicBezTo>
                  <a:pt x="241" y="49"/>
                  <a:pt x="239" y="49"/>
                  <a:pt x="237" y="50"/>
                </a:cubicBezTo>
                <a:cubicBezTo>
                  <a:pt x="212" y="52"/>
                  <a:pt x="212" y="52"/>
                  <a:pt x="187" y="56"/>
                </a:cubicBezTo>
                <a:cubicBezTo>
                  <a:pt x="187" y="56"/>
                  <a:pt x="187" y="56"/>
                  <a:pt x="188" y="56"/>
                </a:cubicBezTo>
                <a:cubicBezTo>
                  <a:pt x="187" y="56"/>
                  <a:pt x="178" y="57"/>
                  <a:pt x="169" y="59"/>
                </a:cubicBezTo>
                <a:cubicBezTo>
                  <a:pt x="159" y="60"/>
                  <a:pt x="159" y="60"/>
                  <a:pt x="135" y="63"/>
                </a:cubicBezTo>
                <a:cubicBezTo>
                  <a:pt x="135" y="63"/>
                  <a:pt x="135" y="63"/>
                  <a:pt x="137" y="63"/>
                </a:cubicBezTo>
                <a:cubicBezTo>
                  <a:pt x="138" y="63"/>
                  <a:pt x="141" y="63"/>
                  <a:pt x="147" y="62"/>
                </a:cubicBezTo>
                <a:cubicBezTo>
                  <a:pt x="147" y="62"/>
                  <a:pt x="147" y="62"/>
                  <a:pt x="137" y="63"/>
                </a:cubicBezTo>
                <a:cubicBezTo>
                  <a:pt x="137" y="63"/>
                  <a:pt x="137" y="63"/>
                  <a:pt x="140" y="64"/>
                </a:cubicBezTo>
                <a:cubicBezTo>
                  <a:pt x="140" y="64"/>
                  <a:pt x="140" y="64"/>
                  <a:pt x="135" y="64"/>
                </a:cubicBezTo>
                <a:cubicBezTo>
                  <a:pt x="135" y="64"/>
                  <a:pt x="135" y="64"/>
                  <a:pt x="131" y="65"/>
                </a:cubicBezTo>
                <a:cubicBezTo>
                  <a:pt x="131" y="65"/>
                  <a:pt x="131" y="65"/>
                  <a:pt x="111" y="66"/>
                </a:cubicBezTo>
                <a:cubicBezTo>
                  <a:pt x="109" y="66"/>
                  <a:pt x="106" y="67"/>
                  <a:pt x="96" y="69"/>
                </a:cubicBezTo>
                <a:cubicBezTo>
                  <a:pt x="96" y="69"/>
                  <a:pt x="94" y="69"/>
                  <a:pt x="92" y="70"/>
                </a:cubicBezTo>
                <a:cubicBezTo>
                  <a:pt x="92" y="70"/>
                  <a:pt x="92" y="70"/>
                  <a:pt x="84" y="72"/>
                </a:cubicBezTo>
                <a:cubicBezTo>
                  <a:pt x="84" y="72"/>
                  <a:pt x="84" y="73"/>
                  <a:pt x="85" y="73"/>
                </a:cubicBezTo>
                <a:cubicBezTo>
                  <a:pt x="87" y="73"/>
                  <a:pt x="87" y="73"/>
                  <a:pt x="88" y="74"/>
                </a:cubicBezTo>
                <a:cubicBezTo>
                  <a:pt x="88" y="74"/>
                  <a:pt x="91" y="73"/>
                  <a:pt x="95" y="73"/>
                </a:cubicBezTo>
                <a:cubicBezTo>
                  <a:pt x="99" y="73"/>
                  <a:pt x="100" y="72"/>
                  <a:pt x="114" y="71"/>
                </a:cubicBezTo>
                <a:cubicBezTo>
                  <a:pt x="113" y="71"/>
                  <a:pt x="111" y="71"/>
                  <a:pt x="110" y="72"/>
                </a:cubicBezTo>
                <a:cubicBezTo>
                  <a:pt x="108" y="74"/>
                  <a:pt x="108" y="74"/>
                  <a:pt x="126" y="74"/>
                </a:cubicBezTo>
                <a:cubicBezTo>
                  <a:pt x="126" y="74"/>
                  <a:pt x="128" y="74"/>
                  <a:pt x="133" y="74"/>
                </a:cubicBezTo>
                <a:cubicBezTo>
                  <a:pt x="137" y="73"/>
                  <a:pt x="144" y="73"/>
                  <a:pt x="152" y="72"/>
                </a:cubicBezTo>
                <a:cubicBezTo>
                  <a:pt x="170" y="70"/>
                  <a:pt x="170" y="70"/>
                  <a:pt x="192" y="67"/>
                </a:cubicBezTo>
                <a:cubicBezTo>
                  <a:pt x="192" y="67"/>
                  <a:pt x="196" y="66"/>
                  <a:pt x="204" y="65"/>
                </a:cubicBezTo>
                <a:cubicBezTo>
                  <a:pt x="210" y="65"/>
                  <a:pt x="212" y="65"/>
                  <a:pt x="216" y="65"/>
                </a:cubicBezTo>
                <a:cubicBezTo>
                  <a:pt x="216" y="65"/>
                  <a:pt x="216" y="65"/>
                  <a:pt x="216" y="65"/>
                </a:cubicBezTo>
                <a:cubicBezTo>
                  <a:pt x="212" y="66"/>
                  <a:pt x="208" y="66"/>
                  <a:pt x="205" y="67"/>
                </a:cubicBezTo>
                <a:cubicBezTo>
                  <a:pt x="195" y="69"/>
                  <a:pt x="194" y="70"/>
                  <a:pt x="202" y="69"/>
                </a:cubicBezTo>
                <a:cubicBezTo>
                  <a:pt x="192" y="73"/>
                  <a:pt x="199" y="74"/>
                  <a:pt x="212" y="74"/>
                </a:cubicBezTo>
                <a:cubicBezTo>
                  <a:pt x="208" y="76"/>
                  <a:pt x="206" y="77"/>
                  <a:pt x="207" y="77"/>
                </a:cubicBezTo>
                <a:cubicBezTo>
                  <a:pt x="204" y="78"/>
                  <a:pt x="202" y="79"/>
                  <a:pt x="199" y="80"/>
                </a:cubicBezTo>
                <a:cubicBezTo>
                  <a:pt x="132" y="84"/>
                  <a:pt x="66" y="88"/>
                  <a:pt x="0" y="92"/>
                </a:cubicBezTo>
                <a:cubicBezTo>
                  <a:pt x="2" y="172"/>
                  <a:pt x="2" y="172"/>
                  <a:pt x="2" y="172"/>
                </a:cubicBezTo>
                <a:cubicBezTo>
                  <a:pt x="90" y="168"/>
                  <a:pt x="177" y="164"/>
                  <a:pt x="264" y="161"/>
                </a:cubicBezTo>
                <a:cubicBezTo>
                  <a:pt x="397" y="155"/>
                  <a:pt x="498" y="149"/>
                  <a:pt x="615" y="144"/>
                </a:cubicBezTo>
                <a:cubicBezTo>
                  <a:pt x="618" y="144"/>
                  <a:pt x="618" y="144"/>
                  <a:pt x="617" y="144"/>
                </a:cubicBezTo>
                <a:cubicBezTo>
                  <a:pt x="614" y="144"/>
                  <a:pt x="609" y="143"/>
                  <a:pt x="606" y="144"/>
                </a:cubicBezTo>
                <a:cubicBezTo>
                  <a:pt x="482" y="146"/>
                  <a:pt x="358" y="150"/>
                  <a:pt x="229" y="154"/>
                </a:cubicBezTo>
                <a:cubicBezTo>
                  <a:pt x="259" y="152"/>
                  <a:pt x="289" y="150"/>
                  <a:pt x="320" y="148"/>
                </a:cubicBezTo>
                <a:cubicBezTo>
                  <a:pt x="325" y="148"/>
                  <a:pt x="325" y="148"/>
                  <a:pt x="325" y="148"/>
                </a:cubicBezTo>
                <a:cubicBezTo>
                  <a:pt x="344" y="148"/>
                  <a:pt x="363" y="147"/>
                  <a:pt x="372" y="146"/>
                </a:cubicBezTo>
                <a:cubicBezTo>
                  <a:pt x="375" y="146"/>
                  <a:pt x="377" y="145"/>
                  <a:pt x="378" y="145"/>
                </a:cubicBezTo>
                <a:cubicBezTo>
                  <a:pt x="511" y="141"/>
                  <a:pt x="647" y="140"/>
                  <a:pt x="773" y="139"/>
                </a:cubicBezTo>
                <a:cubicBezTo>
                  <a:pt x="779" y="139"/>
                  <a:pt x="783" y="138"/>
                  <a:pt x="782" y="138"/>
                </a:cubicBezTo>
                <a:cubicBezTo>
                  <a:pt x="784" y="138"/>
                  <a:pt x="787" y="138"/>
                  <a:pt x="790" y="138"/>
                </a:cubicBezTo>
                <a:cubicBezTo>
                  <a:pt x="805" y="138"/>
                  <a:pt x="822" y="138"/>
                  <a:pt x="840" y="138"/>
                </a:cubicBezTo>
                <a:cubicBezTo>
                  <a:pt x="844" y="138"/>
                  <a:pt x="846" y="138"/>
                  <a:pt x="844" y="137"/>
                </a:cubicBezTo>
                <a:cubicBezTo>
                  <a:pt x="842" y="137"/>
                  <a:pt x="838" y="137"/>
                  <a:pt x="834" y="137"/>
                </a:cubicBezTo>
                <a:cubicBezTo>
                  <a:pt x="816" y="137"/>
                  <a:pt x="798" y="137"/>
                  <a:pt x="782" y="137"/>
                </a:cubicBezTo>
                <a:cubicBezTo>
                  <a:pt x="780" y="137"/>
                  <a:pt x="779" y="137"/>
                  <a:pt x="779" y="137"/>
                </a:cubicBezTo>
                <a:cubicBezTo>
                  <a:pt x="775" y="137"/>
                  <a:pt x="769" y="137"/>
                  <a:pt x="764" y="137"/>
                </a:cubicBezTo>
                <a:cubicBezTo>
                  <a:pt x="651" y="136"/>
                  <a:pt x="542" y="138"/>
                  <a:pt x="429" y="140"/>
                </a:cubicBezTo>
                <a:cubicBezTo>
                  <a:pt x="435" y="140"/>
                  <a:pt x="441" y="139"/>
                  <a:pt x="447" y="139"/>
                </a:cubicBezTo>
                <a:cubicBezTo>
                  <a:pt x="489" y="138"/>
                  <a:pt x="531" y="137"/>
                  <a:pt x="575" y="136"/>
                </a:cubicBezTo>
                <a:cubicBezTo>
                  <a:pt x="659" y="134"/>
                  <a:pt x="736" y="133"/>
                  <a:pt x="820" y="134"/>
                </a:cubicBezTo>
                <a:cubicBezTo>
                  <a:pt x="824" y="134"/>
                  <a:pt x="827" y="134"/>
                  <a:pt x="827" y="134"/>
                </a:cubicBezTo>
                <a:cubicBezTo>
                  <a:pt x="826" y="134"/>
                  <a:pt x="823" y="133"/>
                  <a:pt x="818" y="133"/>
                </a:cubicBezTo>
                <a:cubicBezTo>
                  <a:pt x="732" y="132"/>
                  <a:pt x="651" y="133"/>
                  <a:pt x="569" y="135"/>
                </a:cubicBezTo>
                <a:cubicBezTo>
                  <a:pt x="536" y="136"/>
                  <a:pt x="502" y="136"/>
                  <a:pt x="469" y="137"/>
                </a:cubicBezTo>
                <a:cubicBezTo>
                  <a:pt x="492" y="135"/>
                  <a:pt x="515" y="133"/>
                  <a:pt x="538" y="131"/>
                </a:cubicBezTo>
                <a:cubicBezTo>
                  <a:pt x="675" y="130"/>
                  <a:pt x="812" y="130"/>
                  <a:pt x="947" y="134"/>
                </a:cubicBezTo>
                <a:cubicBezTo>
                  <a:pt x="955" y="134"/>
                  <a:pt x="961" y="134"/>
                  <a:pt x="961" y="134"/>
                </a:cubicBezTo>
                <a:cubicBezTo>
                  <a:pt x="961" y="133"/>
                  <a:pt x="954" y="133"/>
                  <a:pt x="946" y="132"/>
                </a:cubicBezTo>
                <a:cubicBezTo>
                  <a:pt x="855" y="128"/>
                  <a:pt x="762" y="126"/>
                  <a:pt x="670" y="124"/>
                </a:cubicBezTo>
                <a:cubicBezTo>
                  <a:pt x="676" y="124"/>
                  <a:pt x="683" y="124"/>
                  <a:pt x="689" y="124"/>
                </a:cubicBezTo>
                <a:cubicBezTo>
                  <a:pt x="709" y="124"/>
                  <a:pt x="709" y="124"/>
                  <a:pt x="709" y="124"/>
                </a:cubicBezTo>
                <a:cubicBezTo>
                  <a:pt x="768" y="124"/>
                  <a:pt x="827" y="125"/>
                  <a:pt x="887" y="127"/>
                </a:cubicBezTo>
                <a:cubicBezTo>
                  <a:pt x="909" y="128"/>
                  <a:pt x="928" y="127"/>
                  <a:pt x="929" y="126"/>
                </a:cubicBezTo>
                <a:cubicBezTo>
                  <a:pt x="929" y="125"/>
                  <a:pt x="913" y="123"/>
                  <a:pt x="891" y="122"/>
                </a:cubicBezTo>
                <a:cubicBezTo>
                  <a:pt x="895" y="122"/>
                  <a:pt x="898" y="122"/>
                  <a:pt x="902" y="122"/>
                </a:cubicBezTo>
                <a:cubicBezTo>
                  <a:pt x="905" y="122"/>
                  <a:pt x="908" y="122"/>
                  <a:pt x="907" y="122"/>
                </a:cubicBezTo>
                <a:cubicBezTo>
                  <a:pt x="906" y="122"/>
                  <a:pt x="901" y="121"/>
                  <a:pt x="898" y="121"/>
                </a:cubicBezTo>
                <a:cubicBezTo>
                  <a:pt x="885" y="121"/>
                  <a:pt x="873" y="121"/>
                  <a:pt x="860" y="121"/>
                </a:cubicBezTo>
                <a:cubicBezTo>
                  <a:pt x="820" y="120"/>
                  <a:pt x="780" y="119"/>
                  <a:pt x="739" y="118"/>
                </a:cubicBezTo>
                <a:cubicBezTo>
                  <a:pt x="746" y="118"/>
                  <a:pt x="753" y="117"/>
                  <a:pt x="760" y="117"/>
                </a:cubicBezTo>
                <a:cubicBezTo>
                  <a:pt x="804" y="117"/>
                  <a:pt x="847" y="118"/>
                  <a:pt x="891" y="119"/>
                </a:cubicBezTo>
                <a:cubicBezTo>
                  <a:pt x="888" y="119"/>
                  <a:pt x="888" y="119"/>
                  <a:pt x="891" y="120"/>
                </a:cubicBezTo>
                <a:cubicBezTo>
                  <a:pt x="894" y="120"/>
                  <a:pt x="899" y="120"/>
                  <a:pt x="902" y="120"/>
                </a:cubicBezTo>
                <a:cubicBezTo>
                  <a:pt x="905" y="120"/>
                  <a:pt x="904" y="119"/>
                  <a:pt x="901" y="119"/>
                </a:cubicBezTo>
                <a:cubicBezTo>
                  <a:pt x="901" y="119"/>
                  <a:pt x="901" y="119"/>
                  <a:pt x="901" y="119"/>
                </a:cubicBezTo>
                <a:cubicBezTo>
                  <a:pt x="968" y="121"/>
                  <a:pt x="1035" y="124"/>
                  <a:pt x="1102" y="129"/>
                </a:cubicBezTo>
                <a:cubicBezTo>
                  <a:pt x="1106" y="129"/>
                  <a:pt x="1110" y="129"/>
                  <a:pt x="1109" y="128"/>
                </a:cubicBezTo>
                <a:cubicBezTo>
                  <a:pt x="1109" y="128"/>
                  <a:pt x="1106" y="128"/>
                  <a:pt x="1101" y="128"/>
                </a:cubicBezTo>
                <a:close/>
                <a:moveTo>
                  <a:pt x="182" y="62"/>
                </a:moveTo>
                <a:cubicBezTo>
                  <a:pt x="184" y="62"/>
                  <a:pt x="185" y="62"/>
                  <a:pt x="188" y="62"/>
                </a:cubicBezTo>
                <a:cubicBezTo>
                  <a:pt x="188" y="62"/>
                  <a:pt x="188" y="62"/>
                  <a:pt x="182" y="62"/>
                </a:cubicBezTo>
                <a:close/>
                <a:moveTo>
                  <a:pt x="1" y="109"/>
                </a:moveTo>
                <a:cubicBezTo>
                  <a:pt x="1" y="111"/>
                  <a:pt x="1" y="111"/>
                  <a:pt x="1" y="111"/>
                </a:cubicBezTo>
                <a:cubicBezTo>
                  <a:pt x="1" y="111"/>
                  <a:pt x="1" y="111"/>
                  <a:pt x="1" y="111"/>
                </a:cubicBezTo>
                <a:cubicBezTo>
                  <a:pt x="1" y="109"/>
                  <a:pt x="1" y="109"/>
                  <a:pt x="1" y="109"/>
                </a:cubicBezTo>
                <a:cubicBezTo>
                  <a:pt x="1" y="109"/>
                  <a:pt x="1" y="109"/>
                  <a:pt x="1" y="109"/>
                </a:cubicBezTo>
                <a:close/>
                <a:moveTo>
                  <a:pt x="579" y="24"/>
                </a:moveTo>
                <a:cubicBezTo>
                  <a:pt x="563" y="24"/>
                  <a:pt x="546" y="25"/>
                  <a:pt x="529" y="26"/>
                </a:cubicBezTo>
                <a:cubicBezTo>
                  <a:pt x="513" y="27"/>
                  <a:pt x="496" y="28"/>
                  <a:pt x="479" y="29"/>
                </a:cubicBezTo>
                <a:cubicBezTo>
                  <a:pt x="466" y="30"/>
                  <a:pt x="453" y="31"/>
                  <a:pt x="441" y="32"/>
                </a:cubicBezTo>
                <a:cubicBezTo>
                  <a:pt x="428" y="31"/>
                  <a:pt x="414" y="31"/>
                  <a:pt x="395" y="32"/>
                </a:cubicBezTo>
                <a:cubicBezTo>
                  <a:pt x="411" y="31"/>
                  <a:pt x="427" y="30"/>
                  <a:pt x="444" y="29"/>
                </a:cubicBezTo>
                <a:cubicBezTo>
                  <a:pt x="460" y="28"/>
                  <a:pt x="477" y="27"/>
                  <a:pt x="493" y="26"/>
                </a:cubicBezTo>
                <a:cubicBezTo>
                  <a:pt x="511" y="25"/>
                  <a:pt x="529" y="24"/>
                  <a:pt x="546" y="24"/>
                </a:cubicBezTo>
                <a:cubicBezTo>
                  <a:pt x="564" y="23"/>
                  <a:pt x="582" y="22"/>
                  <a:pt x="599" y="22"/>
                </a:cubicBezTo>
                <a:cubicBezTo>
                  <a:pt x="595" y="22"/>
                  <a:pt x="591" y="22"/>
                  <a:pt x="587" y="22"/>
                </a:cubicBezTo>
                <a:cubicBezTo>
                  <a:pt x="583" y="23"/>
                  <a:pt x="575" y="23"/>
                  <a:pt x="579" y="24"/>
                </a:cubicBezTo>
                <a:close/>
                <a:moveTo>
                  <a:pt x="36" y="101"/>
                </a:moveTo>
                <a:cubicBezTo>
                  <a:pt x="38" y="101"/>
                  <a:pt x="41" y="101"/>
                  <a:pt x="44" y="101"/>
                </a:cubicBezTo>
                <a:cubicBezTo>
                  <a:pt x="64" y="101"/>
                  <a:pt x="84" y="100"/>
                  <a:pt x="104" y="99"/>
                </a:cubicBezTo>
                <a:cubicBezTo>
                  <a:pt x="97" y="100"/>
                  <a:pt x="90" y="100"/>
                  <a:pt x="83" y="100"/>
                </a:cubicBezTo>
                <a:cubicBezTo>
                  <a:pt x="69" y="101"/>
                  <a:pt x="57" y="102"/>
                  <a:pt x="56" y="103"/>
                </a:cubicBezTo>
                <a:cubicBezTo>
                  <a:pt x="56" y="103"/>
                  <a:pt x="58" y="104"/>
                  <a:pt x="62" y="104"/>
                </a:cubicBezTo>
                <a:cubicBezTo>
                  <a:pt x="60" y="104"/>
                  <a:pt x="59" y="104"/>
                  <a:pt x="57" y="104"/>
                </a:cubicBezTo>
                <a:cubicBezTo>
                  <a:pt x="38" y="104"/>
                  <a:pt x="20" y="105"/>
                  <a:pt x="1" y="105"/>
                </a:cubicBezTo>
                <a:cubicBezTo>
                  <a:pt x="1" y="103"/>
                  <a:pt x="1" y="103"/>
                  <a:pt x="1" y="103"/>
                </a:cubicBezTo>
                <a:cubicBezTo>
                  <a:pt x="13" y="102"/>
                  <a:pt x="24" y="102"/>
                  <a:pt x="36" y="101"/>
                </a:cubicBezTo>
                <a:close/>
                <a:moveTo>
                  <a:pt x="2" y="152"/>
                </a:moveTo>
                <a:cubicBezTo>
                  <a:pt x="2" y="155"/>
                  <a:pt x="2" y="155"/>
                  <a:pt x="2" y="155"/>
                </a:cubicBezTo>
                <a:cubicBezTo>
                  <a:pt x="2" y="155"/>
                  <a:pt x="2" y="155"/>
                  <a:pt x="2" y="155"/>
                </a:cubicBezTo>
                <a:cubicBezTo>
                  <a:pt x="2" y="152"/>
                  <a:pt x="2" y="152"/>
                  <a:pt x="2" y="152"/>
                </a:cubicBezTo>
                <a:cubicBezTo>
                  <a:pt x="2" y="152"/>
                  <a:pt x="2" y="152"/>
                  <a:pt x="2" y="152"/>
                </a:cubicBezTo>
                <a:close/>
                <a:moveTo>
                  <a:pt x="639" y="8"/>
                </a:moveTo>
                <a:cubicBezTo>
                  <a:pt x="643" y="8"/>
                  <a:pt x="648" y="8"/>
                  <a:pt x="652" y="8"/>
                </a:cubicBezTo>
                <a:cubicBezTo>
                  <a:pt x="658" y="8"/>
                  <a:pt x="665" y="8"/>
                  <a:pt x="671" y="9"/>
                </a:cubicBezTo>
                <a:cubicBezTo>
                  <a:pt x="670" y="9"/>
                  <a:pt x="669" y="9"/>
                  <a:pt x="668" y="9"/>
                </a:cubicBezTo>
                <a:cubicBezTo>
                  <a:pt x="660" y="9"/>
                  <a:pt x="652" y="9"/>
                  <a:pt x="643" y="9"/>
                </a:cubicBezTo>
                <a:cubicBezTo>
                  <a:pt x="645" y="9"/>
                  <a:pt x="646" y="9"/>
                  <a:pt x="648" y="9"/>
                </a:cubicBezTo>
                <a:cubicBezTo>
                  <a:pt x="632" y="9"/>
                  <a:pt x="616" y="10"/>
                  <a:pt x="599" y="10"/>
                </a:cubicBezTo>
                <a:cubicBezTo>
                  <a:pt x="583" y="11"/>
                  <a:pt x="567" y="11"/>
                  <a:pt x="551" y="12"/>
                </a:cubicBezTo>
                <a:cubicBezTo>
                  <a:pt x="505" y="13"/>
                  <a:pt x="455" y="16"/>
                  <a:pt x="405" y="20"/>
                </a:cubicBezTo>
                <a:cubicBezTo>
                  <a:pt x="419" y="18"/>
                  <a:pt x="433" y="16"/>
                  <a:pt x="446" y="14"/>
                </a:cubicBezTo>
                <a:cubicBezTo>
                  <a:pt x="510" y="11"/>
                  <a:pt x="572" y="9"/>
                  <a:pt x="639" y="8"/>
                </a:cubicBezTo>
                <a:close/>
                <a:moveTo>
                  <a:pt x="330" y="53"/>
                </a:moveTo>
                <a:cubicBezTo>
                  <a:pt x="330" y="53"/>
                  <a:pt x="330" y="53"/>
                  <a:pt x="330" y="53"/>
                </a:cubicBezTo>
                <a:cubicBezTo>
                  <a:pt x="328" y="53"/>
                  <a:pt x="325" y="53"/>
                  <a:pt x="321" y="53"/>
                </a:cubicBezTo>
                <a:cubicBezTo>
                  <a:pt x="321" y="53"/>
                  <a:pt x="325" y="53"/>
                  <a:pt x="330" y="53"/>
                </a:cubicBezTo>
                <a:close/>
                <a:moveTo>
                  <a:pt x="2" y="161"/>
                </a:moveTo>
                <a:cubicBezTo>
                  <a:pt x="1" y="103"/>
                  <a:pt x="1" y="103"/>
                  <a:pt x="1" y="103"/>
                </a:cubicBezTo>
                <a:cubicBezTo>
                  <a:pt x="1" y="103"/>
                  <a:pt x="1" y="103"/>
                  <a:pt x="1" y="103"/>
                </a:cubicBezTo>
                <a:cubicBezTo>
                  <a:pt x="1" y="105"/>
                  <a:pt x="1" y="105"/>
                  <a:pt x="1" y="105"/>
                </a:cubicBezTo>
                <a:cubicBezTo>
                  <a:pt x="1" y="105"/>
                  <a:pt x="1" y="105"/>
                  <a:pt x="1" y="105"/>
                </a:cubicBezTo>
                <a:cubicBezTo>
                  <a:pt x="1" y="107"/>
                  <a:pt x="1" y="107"/>
                  <a:pt x="1" y="107"/>
                </a:cubicBezTo>
                <a:cubicBezTo>
                  <a:pt x="1" y="107"/>
                  <a:pt x="1" y="107"/>
                  <a:pt x="1" y="107"/>
                </a:cubicBezTo>
                <a:cubicBezTo>
                  <a:pt x="2" y="156"/>
                  <a:pt x="2" y="156"/>
                  <a:pt x="2" y="156"/>
                </a:cubicBezTo>
                <a:cubicBezTo>
                  <a:pt x="2" y="156"/>
                  <a:pt x="2" y="156"/>
                  <a:pt x="2" y="156"/>
                </a:cubicBezTo>
                <a:cubicBezTo>
                  <a:pt x="2" y="158"/>
                  <a:pt x="2" y="158"/>
                  <a:pt x="2" y="158"/>
                </a:cubicBezTo>
                <a:cubicBezTo>
                  <a:pt x="2" y="158"/>
                  <a:pt x="2" y="158"/>
                  <a:pt x="2" y="158"/>
                </a:cubicBezTo>
                <a:cubicBezTo>
                  <a:pt x="3" y="161"/>
                  <a:pt x="3" y="161"/>
                  <a:pt x="3" y="161"/>
                </a:cubicBezTo>
                <a:cubicBezTo>
                  <a:pt x="2" y="161"/>
                  <a:pt x="2" y="161"/>
                  <a:pt x="2" y="161"/>
                </a:cubicBezTo>
                <a:close/>
                <a:moveTo>
                  <a:pt x="34" y="160"/>
                </a:moveTo>
                <a:cubicBezTo>
                  <a:pt x="24" y="160"/>
                  <a:pt x="13" y="160"/>
                  <a:pt x="3" y="161"/>
                </a:cubicBezTo>
                <a:cubicBezTo>
                  <a:pt x="2" y="158"/>
                  <a:pt x="2" y="158"/>
                  <a:pt x="2" y="158"/>
                </a:cubicBezTo>
                <a:cubicBezTo>
                  <a:pt x="34" y="157"/>
                  <a:pt x="65" y="156"/>
                  <a:pt x="96" y="154"/>
                </a:cubicBezTo>
                <a:cubicBezTo>
                  <a:pt x="109" y="154"/>
                  <a:pt x="121" y="154"/>
                  <a:pt x="134" y="153"/>
                </a:cubicBezTo>
                <a:cubicBezTo>
                  <a:pt x="147" y="152"/>
                  <a:pt x="159" y="151"/>
                  <a:pt x="172" y="151"/>
                </a:cubicBezTo>
                <a:cubicBezTo>
                  <a:pt x="182" y="150"/>
                  <a:pt x="191" y="150"/>
                  <a:pt x="201" y="149"/>
                </a:cubicBezTo>
                <a:cubicBezTo>
                  <a:pt x="224" y="149"/>
                  <a:pt x="247" y="149"/>
                  <a:pt x="271" y="149"/>
                </a:cubicBezTo>
                <a:cubicBezTo>
                  <a:pt x="231" y="151"/>
                  <a:pt x="191" y="154"/>
                  <a:pt x="151" y="156"/>
                </a:cubicBezTo>
                <a:cubicBezTo>
                  <a:pt x="113" y="158"/>
                  <a:pt x="74" y="159"/>
                  <a:pt x="34" y="160"/>
                </a:cubicBezTo>
                <a:close/>
                <a:moveTo>
                  <a:pt x="386" y="139"/>
                </a:moveTo>
                <a:cubicBezTo>
                  <a:pt x="412" y="137"/>
                  <a:pt x="438" y="136"/>
                  <a:pt x="464" y="134"/>
                </a:cubicBezTo>
                <a:cubicBezTo>
                  <a:pt x="445" y="136"/>
                  <a:pt x="426" y="137"/>
                  <a:pt x="407" y="139"/>
                </a:cubicBezTo>
                <a:cubicBezTo>
                  <a:pt x="400" y="139"/>
                  <a:pt x="393" y="139"/>
                  <a:pt x="386"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xmlns="" id="{AFF56671-196A-4E81-81FA-69CED582D579}"/>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33879673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3A36AA86-860A-421A-B4BA-275C534C08A3}"/>
              </a:ext>
            </a:extLst>
          </p:cNvPr>
          <p:cNvSpPr txBox="1">
            <a:spLocks/>
          </p:cNvSpPr>
          <p:nvPr/>
        </p:nvSpPr>
        <p:spPr>
          <a:xfrm>
            <a:off x="208547" y="737420"/>
            <a:ext cx="8726906" cy="5024284"/>
          </a:xfrm>
          <a:prstGeom prst="rect">
            <a:avLst/>
          </a:prstGeom>
          <a:solidFill>
            <a:schemeClr val="bg1"/>
          </a:solidFill>
          <a:ln w="25400">
            <a:noFill/>
          </a:ln>
        </p:spPr>
        <p:txBody>
          <a:bodyPr>
            <a:normAutofit/>
          </a:bodyPr>
          <a:lstStyle>
            <a:lvl1pPr marL="342900" indent="-342900" algn="l" rtl="0" eaLnBrk="0" fontAlgn="base" hangingPunct="0">
              <a:spcBef>
                <a:spcPct val="20000"/>
              </a:spcBef>
              <a:spcAft>
                <a:spcPct val="0"/>
              </a:spcAft>
              <a:buFont typeface="Wingdings" panose="05000000000000000000" pitchFamily="2" charset="2"/>
              <a:buChar char="§"/>
              <a:defRPr lang="en-US" sz="2000" b="1" dirty="0" smtClean="0">
                <a:solidFill>
                  <a:schemeClr val="tx1"/>
                </a:solidFill>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1800" b="0">
                <a:solidFill>
                  <a:schemeClr val="tx1"/>
                </a:solidFill>
                <a:effectLst/>
                <a:latin typeface="+mn-lt"/>
              </a:defRPr>
            </a:lvl2pPr>
            <a:lvl3pPr marL="1143000" indent="-228600" algn="l" rtl="0" eaLnBrk="0" fontAlgn="base" hangingPunct="0">
              <a:spcBef>
                <a:spcPct val="20000"/>
              </a:spcBef>
              <a:spcAft>
                <a:spcPct val="0"/>
              </a:spcAft>
              <a:buFont typeface="Wingdings" panose="05000000000000000000" pitchFamily="2" charset="2"/>
              <a:buChar char="§"/>
              <a:defRPr sz="1600" b="0">
                <a:solidFill>
                  <a:schemeClr val="tx1"/>
                </a:solidFill>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1400" b="0">
                <a:solidFill>
                  <a:schemeClr val="tx1"/>
                </a:solidFill>
                <a:effectLst/>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400" b="0">
                <a:solidFill>
                  <a:schemeClr val="tx1"/>
                </a:solidFill>
                <a:effectLst/>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sz="2400" b="0" dirty="0"/>
              <a:t>	</a:t>
            </a:r>
            <a:r>
              <a:rPr lang="en-US" sz="2800" b="0" u="sng" dirty="0"/>
              <a:t>2018 NEL</a:t>
            </a:r>
            <a:r>
              <a:rPr lang="en-US" sz="2800" b="0" dirty="0"/>
              <a:t>			</a:t>
            </a:r>
            <a:r>
              <a:rPr lang="en-US" sz="2800" b="0" u="sng" dirty="0"/>
              <a:t>Pre-1990 PPD</a:t>
            </a:r>
          </a:p>
          <a:p>
            <a:pPr marL="0" indent="0">
              <a:buFont typeface="Arial" panose="020B0604020202020204" pitchFamily="34" charset="0"/>
              <a:buNone/>
            </a:pPr>
            <a:endParaRPr lang="en-US" sz="2800" b="0" u="sng" dirty="0"/>
          </a:p>
          <a:p>
            <a:pPr marL="0" indent="0">
              <a:buFont typeface="Arial" panose="020B0604020202020204" pitchFamily="34" charset="0"/>
              <a:buNone/>
            </a:pPr>
            <a:r>
              <a:rPr lang="en-US" sz="2800" b="0" dirty="0"/>
              <a:t>	Age 45			Age 45</a:t>
            </a:r>
          </a:p>
          <a:p>
            <a:pPr marL="0" indent="0">
              <a:buFont typeface="Arial" panose="020B0604020202020204" pitchFamily="34" charset="0"/>
              <a:buNone/>
            </a:pPr>
            <a:r>
              <a:rPr lang="en-US" sz="2800" b="0" dirty="0"/>
              <a:t>	10% PI			10% PI</a:t>
            </a:r>
          </a:p>
          <a:p>
            <a:pPr marL="0" indent="0">
              <a:buFont typeface="Arial" panose="020B0604020202020204" pitchFamily="34" charset="0"/>
              <a:buNone/>
            </a:pPr>
            <a:r>
              <a:rPr lang="en-US" sz="2800" b="0" dirty="0"/>
              <a:t>	Base Amount		Monthly Comp Rate</a:t>
            </a:r>
          </a:p>
          <a:p>
            <a:pPr marL="0" indent="0">
              <a:buFont typeface="Arial" panose="020B0604020202020204" pitchFamily="34" charset="0"/>
              <a:buNone/>
            </a:pPr>
            <a:r>
              <a:rPr lang="en-US" sz="2800" b="0" dirty="0"/>
              <a:t>	= $ 59,981.69		= $ 2,000</a:t>
            </a:r>
          </a:p>
          <a:p>
            <a:pPr marL="0" indent="0">
              <a:buFont typeface="Arial" panose="020B0604020202020204" pitchFamily="34" charset="0"/>
              <a:buNone/>
            </a:pPr>
            <a:r>
              <a:rPr lang="en-US" sz="2800" b="0" dirty="0"/>
              <a:t>	X 10%			X 10%</a:t>
            </a:r>
          </a:p>
          <a:p>
            <a:pPr marL="0" indent="0">
              <a:buFont typeface="Arial" panose="020B0604020202020204" pitchFamily="34" charset="0"/>
              <a:buNone/>
            </a:pPr>
            <a:r>
              <a:rPr lang="en-US" sz="2800" b="0" dirty="0"/>
              <a:t>	= $ 5,998.17		= $ 200/month	</a:t>
            </a:r>
          </a:p>
          <a:p>
            <a:pPr marL="0" indent="0">
              <a:buFont typeface="Arial" panose="020B0604020202020204" pitchFamily="34" charset="0"/>
              <a:buNone/>
            </a:pPr>
            <a:r>
              <a:rPr lang="en-US" sz="2800" b="0" dirty="0"/>
              <a:t>	ONCE			FOR LIFE </a:t>
            </a:r>
          </a:p>
        </p:txBody>
      </p:sp>
      <p:sp>
        <p:nvSpPr>
          <p:cNvPr id="8" name="TextBox 7">
            <a:extLst>
              <a:ext uri="{FF2B5EF4-FFF2-40B4-BE49-F238E27FC236}">
                <a16:creationId xmlns:a16="http://schemas.microsoft.com/office/drawing/2014/main" xmlns="" id="{0F3A3753-795D-4BF2-A548-EBD38124A57E}"/>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9894553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ntario legislature">
            <a:extLst>
              <a:ext uri="{FF2B5EF4-FFF2-40B4-BE49-F238E27FC236}">
                <a16:creationId xmlns:a16="http://schemas.microsoft.com/office/drawing/2014/main" xmlns="" id="{991C4F19-426B-4E8C-B5F7-0CD0AFCD0C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46" r="23830"/>
          <a:stretch/>
        </p:blipFill>
        <p:spPr bwMode="auto">
          <a:xfrm>
            <a:off x="2021305" y="1002693"/>
            <a:ext cx="5101389" cy="527838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B7FC7DB9-1CC3-4269-B178-01E09A9F1BCC}"/>
              </a:ext>
            </a:extLst>
          </p:cNvPr>
          <p:cNvSpPr txBox="1">
            <a:spLocks/>
          </p:cNvSpPr>
          <p:nvPr/>
        </p:nvSpPr>
        <p:spPr>
          <a:xfrm>
            <a:off x="-12032" y="0"/>
            <a:ext cx="9156032" cy="11430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lang="en-US" sz="4000" b="1" cap="small" baseline="0" dirty="0" smtClean="0">
                <a:solidFill>
                  <a:srgbClr val="1F497D">
                    <a:lumMod val="50000"/>
                  </a:srgbClr>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a:lstStyle>
          <a:p>
            <a:r>
              <a:rPr lang="en-US" sz="3600" kern="0" dirty="0">
                <a:solidFill>
                  <a:schemeClr val="tx1"/>
                </a:solidFill>
              </a:rPr>
              <a:t> </a:t>
            </a:r>
          </a:p>
        </p:txBody>
      </p:sp>
      <p:sp>
        <p:nvSpPr>
          <p:cNvPr id="2" name="TextBox 1">
            <a:extLst>
              <a:ext uri="{FF2B5EF4-FFF2-40B4-BE49-F238E27FC236}">
                <a16:creationId xmlns:a16="http://schemas.microsoft.com/office/drawing/2014/main" xmlns="" id="{83715CCC-0128-433D-B07F-71F03E689570}"/>
              </a:ext>
            </a:extLst>
          </p:cNvPr>
          <p:cNvSpPr txBox="1"/>
          <p:nvPr/>
        </p:nvSpPr>
        <p:spPr>
          <a:xfrm>
            <a:off x="-12031" y="5637645"/>
            <a:ext cx="9156032" cy="646331"/>
          </a:xfrm>
          <a:prstGeom prst="rect">
            <a:avLst/>
          </a:prstGeom>
          <a:solidFill>
            <a:schemeClr val="bg1"/>
          </a:solidFill>
        </p:spPr>
        <p:txBody>
          <a:bodyPr wrap="square" rtlCol="0">
            <a:spAutoFit/>
          </a:bodyPr>
          <a:lstStyle/>
          <a:p>
            <a:r>
              <a:rPr lang="en-US" dirty="0"/>
              <a:t>Workers’ Compensation in Ontario is governed by the </a:t>
            </a:r>
            <a:r>
              <a:rPr lang="en-US" i="1" dirty="0"/>
              <a:t>Workplace Safety and Insurance Act (</a:t>
            </a:r>
            <a:r>
              <a:rPr lang="en-US" i="1" dirty="0" err="1"/>
              <a:t>WSIA</a:t>
            </a:r>
            <a:r>
              <a:rPr lang="en-US" i="1" dirty="0"/>
              <a:t>)</a:t>
            </a:r>
            <a:r>
              <a:rPr lang="en-US" dirty="0"/>
              <a:t> and managed by Workplace Safety and Insurance Board (</a:t>
            </a:r>
            <a:r>
              <a:rPr lang="en-US" dirty="0" err="1"/>
              <a:t>WSIB</a:t>
            </a:r>
            <a:r>
              <a:rPr lang="en-US" dirty="0"/>
              <a:t>).</a:t>
            </a:r>
          </a:p>
        </p:txBody>
      </p:sp>
      <p:sp>
        <p:nvSpPr>
          <p:cNvPr id="16" name="Title 1">
            <a:extLst>
              <a:ext uri="{FF2B5EF4-FFF2-40B4-BE49-F238E27FC236}">
                <a16:creationId xmlns:a16="http://schemas.microsoft.com/office/drawing/2014/main" xmlns="" id="{3AD6DEFF-16E0-4355-88B5-2786AFF290C5}"/>
              </a:ext>
            </a:extLst>
          </p:cNvPr>
          <p:cNvSpPr txBox="1">
            <a:spLocks/>
          </p:cNvSpPr>
          <p:nvPr/>
        </p:nvSpPr>
        <p:spPr>
          <a:xfrm>
            <a:off x="0" y="4657"/>
            <a:ext cx="9156032" cy="11430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lang="en-US" sz="4000" b="1" cap="small" baseline="0" dirty="0" smtClean="0">
                <a:solidFill>
                  <a:srgbClr val="1F497D">
                    <a:lumMod val="50000"/>
                  </a:srgbClr>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a:lstStyle>
          <a:p>
            <a:r>
              <a:rPr lang="en-US" sz="3600" kern="0" dirty="0">
                <a:solidFill>
                  <a:schemeClr val="tx1"/>
                </a:solidFill>
              </a:rPr>
              <a:t>WORKERS’ COMPENSATION </a:t>
            </a:r>
          </a:p>
        </p:txBody>
      </p:sp>
      <p:pic>
        <p:nvPicPr>
          <p:cNvPr id="3076" name="Picture 4" descr="Image result for changing rules">
            <a:extLst>
              <a:ext uri="{FF2B5EF4-FFF2-40B4-BE49-F238E27FC236}">
                <a16:creationId xmlns:a16="http://schemas.microsoft.com/office/drawing/2014/main" xmlns="" id="{8271340A-0862-40CA-A2C5-845088859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680">
            <a:off x="6234836" y="1266977"/>
            <a:ext cx="26479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A2326FD-4E87-4224-B79A-D43C40BE3214}"/>
              </a:ext>
            </a:extLst>
          </p:cNvPr>
          <p:cNvPicPr>
            <a:picLocks noChangeAspect="1"/>
          </p:cNvPicPr>
          <p:nvPr/>
        </p:nvPicPr>
        <p:blipFill>
          <a:blip r:embed="rId5"/>
          <a:stretch>
            <a:fillRect/>
          </a:stretch>
        </p:blipFill>
        <p:spPr>
          <a:xfrm rot="20794929">
            <a:off x="350384" y="1238090"/>
            <a:ext cx="2116546" cy="1864752"/>
          </a:xfrm>
          <a:prstGeom prst="rect">
            <a:avLst/>
          </a:prstGeom>
        </p:spPr>
      </p:pic>
      <p:sp>
        <p:nvSpPr>
          <p:cNvPr id="8" name="TextBox 7">
            <a:extLst>
              <a:ext uri="{FF2B5EF4-FFF2-40B4-BE49-F238E27FC236}">
                <a16:creationId xmlns:a16="http://schemas.microsoft.com/office/drawing/2014/main" xmlns="" id="{4006D9FE-081E-464A-9A8A-7ED3A1C43417}"/>
              </a:ext>
            </a:extLst>
          </p:cNvPr>
          <p:cNvSpPr txBox="1"/>
          <p:nvPr/>
        </p:nvSpPr>
        <p:spPr>
          <a:xfrm>
            <a:off x="467544" y="6260344"/>
            <a:ext cx="1728192" cy="230832"/>
          </a:xfrm>
          <a:prstGeom prst="rect">
            <a:avLst/>
          </a:prstGeom>
          <a:noFill/>
        </p:spPr>
        <p:txBody>
          <a:bodyPr wrap="square" rtlCol="0">
            <a:spAutoFit/>
          </a:bodyPr>
          <a:lstStyle/>
          <a:p>
            <a:r>
              <a:rPr lang="en-CA" sz="900" dirty="0">
                <a:solidFill>
                  <a:schemeClr val="bg1"/>
                </a:solidFill>
              </a:rPr>
              <a:t>sf/cope343</a:t>
            </a:r>
          </a:p>
        </p:txBody>
      </p:sp>
    </p:spTree>
    <p:extLst>
      <p:ext uri="{BB962C8B-B14F-4D97-AF65-F5344CB8AC3E}">
        <p14:creationId xmlns:p14="http://schemas.microsoft.com/office/powerpoint/2010/main" val="301477940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urved Connector 8"/>
          <p:cNvCxnSpPr>
            <a:cxnSpLocks/>
            <a:stCxn id="29" idx="6"/>
            <a:endCxn id="61" idx="4"/>
          </p:cNvCxnSpPr>
          <p:nvPr/>
        </p:nvCxnSpPr>
        <p:spPr>
          <a:xfrm flipV="1">
            <a:off x="2362200" y="2362203"/>
            <a:ext cx="1941235" cy="914397"/>
          </a:xfrm>
          <a:prstGeom prst="curvedConnector2">
            <a:avLst/>
          </a:prstGeom>
          <a:ln w="13970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209800" y="32004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25000" lnSpcReduction="20000"/>
          </a:bodyPr>
          <a:lstStyle/>
          <a:p>
            <a:pPr algn="ctr"/>
            <a:endParaRPr lang="en-US" sz="1867"/>
          </a:p>
        </p:txBody>
      </p:sp>
      <p:cxnSp>
        <p:nvCxnSpPr>
          <p:cNvPr id="30" name="Curved Connector 29"/>
          <p:cNvCxnSpPr>
            <a:cxnSpLocks/>
            <a:stCxn id="4" idx="0"/>
            <a:endCxn id="29" idx="2"/>
          </p:cNvCxnSpPr>
          <p:nvPr/>
        </p:nvCxnSpPr>
        <p:spPr>
          <a:xfrm rot="5400000" flipH="1" flipV="1">
            <a:off x="1507929" y="3369970"/>
            <a:ext cx="795241" cy="608502"/>
          </a:xfrm>
          <a:prstGeom prst="curvedConnector2">
            <a:avLst/>
          </a:prstGeom>
          <a:ln w="1397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5" name="Flowchart: Decision 14"/>
          <p:cNvSpPr/>
          <p:nvPr/>
        </p:nvSpPr>
        <p:spPr>
          <a:xfrm>
            <a:off x="973935" y="3048954"/>
            <a:ext cx="2082308" cy="685800"/>
          </a:xfrm>
          <a:prstGeom prst="flowChartDecision">
            <a:avLst/>
          </a:prstGeom>
          <a:solidFill>
            <a:schemeClr val="tx1">
              <a:lumMod val="75000"/>
              <a:lumOff val="25000"/>
            </a:schemeClr>
          </a:solidFill>
          <a:ln>
            <a:solidFill>
              <a:schemeClr val="accent2">
                <a:lumMod val="60000"/>
                <a:lumOff val="40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Autofit/>
          </a:bodyPr>
          <a:lstStyle/>
          <a:p>
            <a:pPr algn="ctr"/>
            <a:r>
              <a:rPr lang="en-US" sz="2800" dirty="0"/>
              <a:t>1989</a:t>
            </a:r>
          </a:p>
        </p:txBody>
      </p:sp>
      <p:cxnSp>
        <p:nvCxnSpPr>
          <p:cNvPr id="37" name="Curved Connector 36"/>
          <p:cNvCxnSpPr>
            <a:cxnSpLocks/>
            <a:stCxn id="38" idx="2"/>
            <a:endCxn id="61" idx="4"/>
          </p:cNvCxnSpPr>
          <p:nvPr/>
        </p:nvCxnSpPr>
        <p:spPr>
          <a:xfrm rot="10800000">
            <a:off x="4303436" y="2362204"/>
            <a:ext cx="2402165" cy="914397"/>
          </a:xfrm>
          <a:prstGeom prst="curvedConnector2">
            <a:avLst/>
          </a:prstGeom>
          <a:ln w="139700">
            <a:solidFill>
              <a:schemeClr val="accent4">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705600" y="32004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25000" lnSpcReduction="20000"/>
          </a:bodyPr>
          <a:lstStyle/>
          <a:p>
            <a:pPr algn="ctr"/>
            <a:endParaRPr lang="en-US" sz="1867"/>
          </a:p>
        </p:txBody>
      </p:sp>
      <p:cxnSp>
        <p:nvCxnSpPr>
          <p:cNvPr id="39" name="Curved Connector 38"/>
          <p:cNvCxnSpPr>
            <a:cxnSpLocks/>
            <a:stCxn id="6" idx="0"/>
            <a:endCxn id="38" idx="6"/>
          </p:cNvCxnSpPr>
          <p:nvPr/>
        </p:nvCxnSpPr>
        <p:spPr>
          <a:xfrm rot="16200000" flipV="1">
            <a:off x="6818985" y="3315615"/>
            <a:ext cx="828812" cy="750781"/>
          </a:xfrm>
          <a:prstGeom prst="curvedConnector2">
            <a:avLst/>
          </a:prstGeom>
          <a:ln w="139700">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cxnSpLocks/>
          </p:cNvCxnSpPr>
          <p:nvPr/>
        </p:nvCxnSpPr>
        <p:spPr>
          <a:xfrm rot="16200000" flipV="1">
            <a:off x="3957209" y="2760817"/>
            <a:ext cx="1065794" cy="268565"/>
          </a:xfrm>
          <a:prstGeom prst="curvedConnector3">
            <a:avLst>
              <a:gd name="adj1" fmla="val 50000"/>
            </a:avLst>
          </a:prstGeom>
          <a:ln w="1397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495800" y="3427997"/>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25000" lnSpcReduction="20000"/>
          </a:bodyPr>
          <a:lstStyle/>
          <a:p>
            <a:pPr algn="ctr"/>
            <a:endParaRPr lang="en-US" sz="1867"/>
          </a:p>
        </p:txBody>
      </p:sp>
      <p:cxnSp>
        <p:nvCxnSpPr>
          <p:cNvPr id="59" name="Curved Connector 58"/>
          <p:cNvCxnSpPr>
            <a:cxnSpLocks/>
            <a:stCxn id="5" idx="0"/>
            <a:endCxn id="58" idx="4"/>
          </p:cNvCxnSpPr>
          <p:nvPr/>
        </p:nvCxnSpPr>
        <p:spPr>
          <a:xfrm rot="16200000" flipV="1">
            <a:off x="4334763" y="3817634"/>
            <a:ext cx="522334" cy="47859"/>
          </a:xfrm>
          <a:prstGeom prst="curvedConnector3">
            <a:avLst>
              <a:gd name="adj1" fmla="val 50000"/>
            </a:avLst>
          </a:prstGeom>
          <a:ln w="1397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Flowchart: Decision 19"/>
          <p:cNvSpPr/>
          <p:nvPr/>
        </p:nvSpPr>
        <p:spPr>
          <a:xfrm>
            <a:off x="6087752" y="3011859"/>
            <a:ext cx="2291277" cy="685800"/>
          </a:xfrm>
          <a:prstGeom prst="flowChartDecision">
            <a:avLst/>
          </a:prstGeom>
          <a:solidFill>
            <a:schemeClr val="tx1">
              <a:lumMod val="75000"/>
              <a:lumOff val="25000"/>
            </a:schemeClr>
          </a:solidFill>
          <a:ln>
            <a:solidFill>
              <a:schemeClr val="accent2"/>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Autofit/>
          </a:bodyPr>
          <a:lstStyle/>
          <a:p>
            <a:pPr algn="ctr"/>
            <a:r>
              <a:rPr lang="en-US" sz="2800" dirty="0"/>
              <a:t>2019</a:t>
            </a:r>
          </a:p>
        </p:txBody>
      </p:sp>
      <p:sp>
        <p:nvSpPr>
          <p:cNvPr id="21" name="Flowchart: Decision 20"/>
          <p:cNvSpPr/>
          <p:nvPr/>
        </p:nvSpPr>
        <p:spPr>
          <a:xfrm>
            <a:off x="3505198" y="3086100"/>
            <a:ext cx="2133599" cy="685800"/>
          </a:xfrm>
          <a:prstGeom prst="flowChartDecision">
            <a:avLst/>
          </a:prstGeom>
          <a:solidFill>
            <a:schemeClr val="tx1">
              <a:lumMod val="75000"/>
              <a:lumOff val="25000"/>
            </a:schemeClr>
          </a:solidFill>
          <a:ln>
            <a:solidFill>
              <a:schemeClr val="accent6">
                <a:lumMod val="60000"/>
                <a:lumOff val="40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Autofit/>
          </a:bodyPr>
          <a:lstStyle/>
          <a:p>
            <a:pPr algn="ctr"/>
            <a:r>
              <a:rPr lang="en-US" sz="2800" dirty="0"/>
              <a:t>1990</a:t>
            </a:r>
          </a:p>
        </p:txBody>
      </p:sp>
      <p:sp>
        <p:nvSpPr>
          <p:cNvPr id="4" name="Rounded Rectangle 3"/>
          <p:cNvSpPr/>
          <p:nvPr/>
        </p:nvSpPr>
        <p:spPr>
          <a:xfrm>
            <a:off x="560144" y="4071841"/>
            <a:ext cx="2082308" cy="1733551"/>
          </a:xfrm>
          <a:prstGeom prst="roundRect">
            <a:avLst>
              <a:gd name="adj" fmla="val 2958"/>
            </a:avLst>
          </a:prstGeom>
          <a:solidFill>
            <a:srgbClr val="00B050"/>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2800" dirty="0"/>
              <a:t>$200 monthly</a:t>
            </a:r>
          </a:p>
          <a:p>
            <a:pPr algn="ctr"/>
            <a:r>
              <a:rPr lang="en-US" sz="2800" dirty="0"/>
              <a:t>for life</a:t>
            </a:r>
          </a:p>
        </p:txBody>
      </p:sp>
      <p:sp>
        <p:nvSpPr>
          <p:cNvPr id="5" name="Rounded Rectangle 4"/>
          <p:cNvSpPr/>
          <p:nvPr/>
        </p:nvSpPr>
        <p:spPr>
          <a:xfrm>
            <a:off x="3608343" y="4102731"/>
            <a:ext cx="2023031" cy="1733551"/>
          </a:xfrm>
          <a:prstGeom prst="roundRect">
            <a:avLst>
              <a:gd name="adj" fmla="val 2611"/>
            </a:avLst>
          </a:prstGeom>
          <a:solidFill>
            <a:schemeClr val="accent6">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2800" dirty="0"/>
              <a:t>Lump sum</a:t>
            </a:r>
          </a:p>
          <a:p>
            <a:pPr algn="ctr"/>
            <a:r>
              <a:rPr lang="en-US" sz="2800" dirty="0"/>
              <a:t>$5500</a:t>
            </a:r>
          </a:p>
        </p:txBody>
      </p:sp>
      <p:sp>
        <p:nvSpPr>
          <p:cNvPr id="6" name="Rounded Rectangle 5"/>
          <p:cNvSpPr/>
          <p:nvPr/>
        </p:nvSpPr>
        <p:spPr>
          <a:xfrm>
            <a:off x="6597265" y="4105412"/>
            <a:ext cx="2023031" cy="1733551"/>
          </a:xfrm>
          <a:prstGeom prst="roundRect">
            <a:avLst>
              <a:gd name="adj" fmla="val 3305"/>
            </a:avLst>
          </a:prstGeom>
          <a:solidFill>
            <a:schemeClr val="accent4">
              <a:lumMod val="75000"/>
            </a:scheme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2800" dirty="0"/>
              <a:t>Lump sum</a:t>
            </a:r>
          </a:p>
          <a:p>
            <a:pPr algn="ctr"/>
            <a:r>
              <a:rPr lang="en-US" sz="2800" dirty="0"/>
              <a:t>$7500</a:t>
            </a:r>
          </a:p>
        </p:txBody>
      </p:sp>
      <p:sp>
        <p:nvSpPr>
          <p:cNvPr id="61" name="Oval 60"/>
          <p:cNvSpPr/>
          <p:nvPr/>
        </p:nvSpPr>
        <p:spPr>
          <a:xfrm>
            <a:off x="914402" y="98855"/>
            <a:ext cx="6778065" cy="2263348"/>
          </a:xfrm>
          <a:prstGeom prst="ellipse">
            <a:avLst/>
          </a:prstGeom>
          <a:solidFill>
            <a:srgbClr val="00B0F0"/>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Autofit/>
          </a:bodyPr>
          <a:lstStyle/>
          <a:p>
            <a:pPr algn="ctr"/>
            <a:r>
              <a:rPr lang="en-US" sz="4000" dirty="0"/>
              <a:t>Injured worker</a:t>
            </a:r>
          </a:p>
          <a:p>
            <a:pPr algn="ctr"/>
            <a:r>
              <a:rPr lang="en-US" sz="4000" dirty="0"/>
              <a:t>10% Impairment </a:t>
            </a:r>
          </a:p>
          <a:p>
            <a:pPr algn="ctr"/>
            <a:r>
              <a:rPr lang="en-US" sz="4000" dirty="0"/>
              <a:t>Age 35</a:t>
            </a:r>
          </a:p>
        </p:txBody>
      </p:sp>
      <p:sp>
        <p:nvSpPr>
          <p:cNvPr id="27" name="TextBox 26">
            <a:extLst>
              <a:ext uri="{FF2B5EF4-FFF2-40B4-BE49-F238E27FC236}">
                <a16:creationId xmlns:a16="http://schemas.microsoft.com/office/drawing/2014/main" xmlns="" id="{B337EC91-456C-4F22-BCBF-F93652814078}"/>
              </a:ext>
            </a:extLst>
          </p:cNvPr>
          <p:cNvSpPr txBox="1"/>
          <p:nvPr/>
        </p:nvSpPr>
        <p:spPr>
          <a:xfrm>
            <a:off x="345152" y="5818354"/>
            <a:ext cx="2514598" cy="46166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t>Age 55 = Same</a:t>
            </a:r>
          </a:p>
        </p:txBody>
      </p:sp>
      <p:sp>
        <p:nvSpPr>
          <p:cNvPr id="42" name="TextBox 41">
            <a:extLst>
              <a:ext uri="{FF2B5EF4-FFF2-40B4-BE49-F238E27FC236}">
                <a16:creationId xmlns:a16="http://schemas.microsoft.com/office/drawing/2014/main" xmlns="" id="{5F875BF1-E3CD-4458-A1C1-13F2E68279E3}"/>
              </a:ext>
            </a:extLst>
          </p:cNvPr>
          <p:cNvSpPr txBox="1"/>
          <p:nvPr/>
        </p:nvSpPr>
        <p:spPr>
          <a:xfrm>
            <a:off x="3390901" y="5836284"/>
            <a:ext cx="2514598" cy="46166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t>Age 55 = $3500</a:t>
            </a:r>
          </a:p>
        </p:txBody>
      </p:sp>
      <p:sp>
        <p:nvSpPr>
          <p:cNvPr id="43" name="TextBox 42">
            <a:extLst>
              <a:ext uri="{FF2B5EF4-FFF2-40B4-BE49-F238E27FC236}">
                <a16:creationId xmlns:a16="http://schemas.microsoft.com/office/drawing/2014/main" xmlns="" id="{B47E3177-4FCB-417E-AF4B-3A705CDDC4B0}"/>
              </a:ext>
            </a:extLst>
          </p:cNvPr>
          <p:cNvSpPr txBox="1"/>
          <p:nvPr/>
        </p:nvSpPr>
        <p:spPr>
          <a:xfrm>
            <a:off x="6351481" y="5818353"/>
            <a:ext cx="2514598" cy="46166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t>Age 55 = $4772</a:t>
            </a:r>
          </a:p>
        </p:txBody>
      </p:sp>
      <p:sp>
        <p:nvSpPr>
          <p:cNvPr id="28" name="TextBox 27">
            <a:extLst>
              <a:ext uri="{FF2B5EF4-FFF2-40B4-BE49-F238E27FC236}">
                <a16:creationId xmlns:a16="http://schemas.microsoft.com/office/drawing/2014/main" xmlns="" id="{1CAF711D-9B8C-4DB0-B435-A1782A61D900}"/>
              </a:ext>
            </a:extLst>
          </p:cNvPr>
          <p:cNvSpPr txBox="1"/>
          <p:nvPr/>
        </p:nvSpPr>
        <p:spPr>
          <a:xfrm>
            <a:off x="467544" y="6319439"/>
            <a:ext cx="1728192" cy="230832"/>
          </a:xfrm>
          <a:prstGeom prst="rect">
            <a:avLst/>
          </a:prstGeom>
          <a:noFill/>
        </p:spPr>
        <p:txBody>
          <a:bodyPr wrap="square" rtlCol="0">
            <a:spAutoFit/>
          </a:bodyPr>
          <a:lstStyle/>
          <a:p>
            <a:r>
              <a:rPr lang="en-CA" sz="900" dirty="0">
                <a:solidFill>
                  <a:schemeClr val="bg1"/>
                </a:solidFill>
              </a:rPr>
              <a:t>sf/cope343</a:t>
            </a:r>
          </a:p>
        </p:txBody>
      </p:sp>
    </p:spTree>
    <p:extLst>
      <p:ext uri="{BB962C8B-B14F-4D97-AF65-F5344CB8AC3E}">
        <p14:creationId xmlns:p14="http://schemas.microsoft.com/office/powerpoint/2010/main" val="211981189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61646B-C9CC-4450-8497-FC9CE9D2EE4D}"/>
              </a:ext>
            </a:extLst>
          </p:cNvPr>
          <p:cNvSpPr txBox="1"/>
          <p:nvPr/>
        </p:nvSpPr>
        <p:spPr>
          <a:xfrm>
            <a:off x="248478" y="5804452"/>
            <a:ext cx="1083365" cy="230832"/>
          </a:xfrm>
          <a:prstGeom prst="rect">
            <a:avLst/>
          </a:prstGeom>
          <a:noFill/>
        </p:spPr>
        <p:txBody>
          <a:bodyPr wrap="square" rtlCol="0">
            <a:spAutoFit/>
          </a:bodyPr>
          <a:lstStyle/>
          <a:p>
            <a:r>
              <a:rPr lang="en-CA" sz="900" dirty="0">
                <a:latin typeface="Arial" panose="020B0604020202020204" pitchFamily="34" charset="0"/>
              </a:rPr>
              <a:t>sf/cope343</a:t>
            </a:r>
          </a:p>
        </p:txBody>
      </p:sp>
      <p:pic>
        <p:nvPicPr>
          <p:cNvPr id="3" name="Picture 2">
            <a:extLst>
              <a:ext uri="{FF2B5EF4-FFF2-40B4-BE49-F238E27FC236}">
                <a16:creationId xmlns:a16="http://schemas.microsoft.com/office/drawing/2014/main" xmlns="" id="{2924AB23-AF1D-4A95-B247-D89BAE8FA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514" y="336956"/>
            <a:ext cx="5351104" cy="5108066"/>
          </a:xfrm>
          <a:prstGeom prst="rect">
            <a:avLst/>
          </a:prstGeom>
        </p:spPr>
      </p:pic>
      <p:pic>
        <p:nvPicPr>
          <p:cNvPr id="4" name="Picture 3">
            <a:extLst>
              <a:ext uri="{FF2B5EF4-FFF2-40B4-BE49-F238E27FC236}">
                <a16:creationId xmlns:a16="http://schemas.microsoft.com/office/drawing/2014/main" xmlns="" id="{112DCACB-3299-4F0F-B485-46EE6A4B5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93121" y="2523704"/>
            <a:ext cx="2822715" cy="1636917"/>
          </a:xfrm>
          <a:prstGeom prst="rect">
            <a:avLst/>
          </a:prstGeom>
        </p:spPr>
      </p:pic>
      <p:sp>
        <p:nvSpPr>
          <p:cNvPr id="5" name="TextBox 4">
            <a:extLst>
              <a:ext uri="{FF2B5EF4-FFF2-40B4-BE49-F238E27FC236}">
                <a16:creationId xmlns:a16="http://schemas.microsoft.com/office/drawing/2014/main" xmlns="" id="{84D1DA20-48C9-47A9-9DCD-ECBCB1CFF65D}"/>
              </a:ext>
            </a:extLst>
          </p:cNvPr>
          <p:cNvSpPr txBox="1"/>
          <p:nvPr/>
        </p:nvSpPr>
        <p:spPr>
          <a:xfrm>
            <a:off x="4163943" y="2537381"/>
            <a:ext cx="4741817" cy="1200329"/>
          </a:xfrm>
          <a:prstGeom prst="rect">
            <a:avLst/>
          </a:prstGeom>
          <a:noFill/>
        </p:spPr>
        <p:txBody>
          <a:bodyPr wrap="square" rtlCol="0">
            <a:spAutoFit/>
          </a:bodyPr>
          <a:lstStyle/>
          <a:p>
            <a:pPr algn="ctr"/>
            <a:r>
              <a:rPr lang="en-CA" sz="7200" b="1" kern="1200" dirty="0">
                <a:solidFill>
                  <a:srgbClr val="2493CA"/>
                </a:solidFill>
                <a:latin typeface="Roboto Black" panose="02000000000000000000" pitchFamily="2" charset="0"/>
                <a:ea typeface="Roboto Black" panose="02000000000000000000" pitchFamily="2" charset="0"/>
                <a:cs typeface="+mn-cs"/>
              </a:rPr>
              <a:t>Questions</a:t>
            </a:r>
          </a:p>
        </p:txBody>
      </p:sp>
    </p:spTree>
    <p:extLst>
      <p:ext uri="{BB962C8B-B14F-4D97-AF65-F5344CB8AC3E}">
        <p14:creationId xmlns:p14="http://schemas.microsoft.com/office/powerpoint/2010/main" val="42596378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9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4E0759E-DED1-4ABC-9AB1-06D9539938F7}"/>
              </a:ext>
            </a:extLst>
          </p:cNvPr>
          <p:cNvSpPr/>
          <p:nvPr/>
        </p:nvSpPr>
        <p:spPr bwMode="auto">
          <a:xfrm>
            <a:off x="517666" y="464116"/>
            <a:ext cx="4610100" cy="19172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xmlns="" id="{F6CA06D0-A8D9-4A24-9153-F75DEC7B7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129" y="1422761"/>
            <a:ext cx="5095537" cy="5435239"/>
          </a:xfrm>
          <a:prstGeom prst="rect">
            <a:avLst/>
          </a:prstGeom>
        </p:spPr>
      </p:pic>
      <p:pic>
        <p:nvPicPr>
          <p:cNvPr id="4" name="Picture 3">
            <a:extLst>
              <a:ext uri="{FF2B5EF4-FFF2-40B4-BE49-F238E27FC236}">
                <a16:creationId xmlns:a16="http://schemas.microsoft.com/office/drawing/2014/main" xmlns="" id="{77D79B5B-77BA-4797-8776-30F9BBAE6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40414" y="3032778"/>
            <a:ext cx="2822715" cy="1636917"/>
          </a:xfrm>
          <a:prstGeom prst="rect">
            <a:avLst/>
          </a:prstGeom>
        </p:spPr>
      </p:pic>
      <p:pic>
        <p:nvPicPr>
          <p:cNvPr id="1026" name="Picture 2" descr="Image result for ohcow logo">
            <a:extLst>
              <a:ext uri="{FF2B5EF4-FFF2-40B4-BE49-F238E27FC236}">
                <a16:creationId xmlns:a16="http://schemas.microsoft.com/office/drawing/2014/main" xmlns="" id="{78EA0BE7-373C-4E52-9567-ABD17A17B4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21"/>
          <a:stretch/>
        </p:blipFill>
        <p:spPr bwMode="auto">
          <a:xfrm>
            <a:off x="703000" y="1007363"/>
            <a:ext cx="4424766" cy="904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D20D023-B028-4ED7-BB71-F0EDD0125044}"/>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9095521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958"/>
            <a:ext cx="9144000" cy="1143000"/>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HISTORY OF LEGISLATIVE CHANGE </a:t>
            </a:r>
          </a:p>
        </p:txBody>
      </p:sp>
      <p:sp>
        <p:nvSpPr>
          <p:cNvPr id="3" name="Content Placeholder 2"/>
          <p:cNvSpPr>
            <a:spLocks noGrp="1"/>
          </p:cNvSpPr>
          <p:nvPr>
            <p:ph idx="1"/>
          </p:nvPr>
        </p:nvSpPr>
        <p:spPr>
          <a:xfrm>
            <a:off x="116115" y="1681119"/>
            <a:ext cx="4760686" cy="3495761"/>
          </a:xfrm>
          <a:solidFill>
            <a:schemeClr val="bg1"/>
          </a:solidFill>
          <a:ln>
            <a:noFill/>
          </a:ln>
        </p:spPr>
        <p:txBody>
          <a:bodyPr>
            <a:normAutofit lnSpcReduction="10000"/>
          </a:bodyPr>
          <a:lstStyle/>
          <a:p>
            <a:r>
              <a:rPr lang="en-US" sz="2400" b="0" dirty="0">
                <a:effectLst/>
              </a:rPr>
              <a:t>Three distinct eras of compensation</a:t>
            </a:r>
          </a:p>
          <a:p>
            <a:r>
              <a:rPr lang="en-US" sz="2400" b="0" dirty="0">
                <a:effectLst/>
              </a:rPr>
              <a:t>Entitlement is dictated by era</a:t>
            </a:r>
          </a:p>
          <a:p>
            <a:r>
              <a:rPr lang="en-US" sz="2400" b="0" dirty="0">
                <a:effectLst/>
              </a:rPr>
              <a:t>Era determined by date of accident</a:t>
            </a:r>
          </a:p>
          <a:p>
            <a:pPr lvl="1">
              <a:buFont typeface="Wingdings" pitchFamily="2" charset="2"/>
              <a:buChar char="ü"/>
            </a:pPr>
            <a:r>
              <a:rPr lang="en-US" sz="2800" i="1" dirty="0">
                <a:effectLst/>
              </a:rPr>
              <a:t> Pre 1990</a:t>
            </a:r>
          </a:p>
          <a:p>
            <a:pPr lvl="1">
              <a:buFont typeface="Wingdings" pitchFamily="2" charset="2"/>
              <a:buChar char="ü"/>
            </a:pPr>
            <a:r>
              <a:rPr lang="en-US" sz="2800" i="1" dirty="0">
                <a:effectLst/>
              </a:rPr>
              <a:t>1990-1997</a:t>
            </a:r>
          </a:p>
          <a:p>
            <a:pPr lvl="1">
              <a:buFont typeface="Wingdings" pitchFamily="2" charset="2"/>
              <a:buChar char="ü"/>
            </a:pPr>
            <a:r>
              <a:rPr lang="en-US" sz="2800" i="1" dirty="0">
                <a:effectLst/>
              </a:rPr>
              <a:t>Post 1998</a:t>
            </a:r>
          </a:p>
          <a:p>
            <a:pPr marL="0" indent="0">
              <a:spcBef>
                <a:spcPts val="600"/>
              </a:spcBef>
              <a:buNone/>
            </a:pPr>
            <a:endParaRPr lang="en-US" sz="2400" b="0" dirty="0">
              <a:effectLst/>
            </a:endParaRPr>
          </a:p>
        </p:txBody>
      </p:sp>
      <p:pic>
        <p:nvPicPr>
          <p:cNvPr id="11266" name="Picture 2" descr="C:\Users\Jody\AppData\Local\Microsoft\Windows\Temporary Internet Files\Content.IE5\GTST5F0D\bridge_of_uncertainty_1966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2495157"/>
            <a:ext cx="4133087" cy="2322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627" y="3220472"/>
            <a:ext cx="2189174" cy="3980316"/>
          </a:xfrm>
          <a:prstGeom prst="rect">
            <a:avLst/>
          </a:prstGeom>
        </p:spPr>
      </p:pic>
      <p:sp>
        <p:nvSpPr>
          <p:cNvPr id="6" name="TextBox 5">
            <a:extLst>
              <a:ext uri="{FF2B5EF4-FFF2-40B4-BE49-F238E27FC236}">
                <a16:creationId xmlns:a16="http://schemas.microsoft.com/office/drawing/2014/main" xmlns="" id="{FD010DB1-C084-40B0-89DE-D8493735091D}"/>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155453391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6"/>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HISTORY OF BENEFITS  </a:t>
            </a:r>
          </a:p>
        </p:txBody>
      </p:sp>
      <p:sp>
        <p:nvSpPr>
          <p:cNvPr id="8" name="Line  7"/>
          <p:cNvSpPr/>
          <p:nvPr/>
        </p:nvSpPr>
        <p:spPr>
          <a:xfrm>
            <a:off x="2587631" y="1736418"/>
            <a:ext cx="315538" cy="14830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9" name="Line 13"/>
          <p:cNvSpPr/>
          <p:nvPr/>
        </p:nvSpPr>
        <p:spPr>
          <a:xfrm>
            <a:off x="5482371" y="1736418"/>
            <a:ext cx="315538" cy="14830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10" name="Line 10"/>
          <p:cNvSpPr/>
          <p:nvPr/>
        </p:nvSpPr>
        <p:spPr>
          <a:xfrm>
            <a:off x="4035001" y="1736418"/>
            <a:ext cx="315538" cy="14830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11" name="Line 16"/>
          <p:cNvSpPr/>
          <p:nvPr/>
        </p:nvSpPr>
        <p:spPr>
          <a:xfrm>
            <a:off x="6929742" y="1736418"/>
            <a:ext cx="315538" cy="1483018"/>
          </a:xfrm>
          <a:prstGeom prst="rect">
            <a:avLst/>
          </a:prstGeom>
          <a:solidFill>
            <a:srgbClr val="C0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12" name="Line 4"/>
          <p:cNvSpPr/>
          <p:nvPr/>
        </p:nvSpPr>
        <p:spPr>
          <a:xfrm>
            <a:off x="1140261" y="1736418"/>
            <a:ext cx="315538" cy="1483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13" name="Arrpw18"/>
          <p:cNvSpPr/>
          <p:nvPr/>
        </p:nvSpPr>
        <p:spPr>
          <a:xfrm>
            <a:off x="388519" y="1856916"/>
            <a:ext cx="8260770" cy="1263941"/>
          </a:xfrm>
          <a:prstGeom prst="stripedRightArrow">
            <a:avLst>
              <a:gd name="adj1" fmla="val 50000"/>
              <a:gd name="adj2" fmla="val 573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dirty="0"/>
          </a:p>
        </p:txBody>
      </p:sp>
      <p:sp>
        <p:nvSpPr>
          <p:cNvPr id="14" name="zigzag 3"/>
          <p:cNvSpPr/>
          <p:nvPr/>
        </p:nvSpPr>
        <p:spPr>
          <a:xfrm>
            <a:off x="1138367" y="1736418"/>
            <a:ext cx="1110692" cy="1483018"/>
          </a:xfrm>
          <a:prstGeom prst="chevron">
            <a:avLst>
              <a:gd name="adj" fmla="val 65000"/>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solidFill>
                <a:schemeClr val="tx1"/>
              </a:solidFill>
            </a:endParaRPr>
          </a:p>
        </p:txBody>
      </p:sp>
      <p:sp>
        <p:nvSpPr>
          <p:cNvPr id="15" name="zigzag 8"/>
          <p:cNvSpPr/>
          <p:nvPr/>
        </p:nvSpPr>
        <p:spPr>
          <a:xfrm>
            <a:off x="2585738" y="1736418"/>
            <a:ext cx="1110692" cy="1483018"/>
          </a:xfrm>
          <a:prstGeom prst="chevron">
            <a:avLst>
              <a:gd name="adj" fmla="val 65000"/>
            </a:avLst>
          </a:prstGeom>
          <a:gradFill flip="none" rotWithShape="1">
            <a:gsLst>
              <a:gs pos="0">
                <a:schemeClr val="accent2">
                  <a:lumMod val="80000"/>
                </a:schemeClr>
              </a:gs>
              <a:gs pos="49000">
                <a:schemeClr val="accent2">
                  <a:lumMod val="60000"/>
                  <a:lumOff val="40000"/>
                </a:schemeClr>
              </a:gs>
              <a:gs pos="88000">
                <a:schemeClr val="accent2">
                  <a:lumMod val="90000"/>
                  <a:lumOff val="10000"/>
                </a:schemeClr>
              </a:gs>
              <a:gs pos="11000">
                <a:schemeClr val="accent2">
                  <a:lumMod val="90000"/>
                  <a:lumOff val="10000"/>
                </a:schemeClr>
              </a:gs>
              <a:gs pos="100000">
                <a:schemeClr val="accent2">
                  <a:lumMod val="80000"/>
                </a:scheme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solidFill>
                <a:schemeClr val="tx1"/>
              </a:solidFill>
            </a:endParaRPr>
          </a:p>
        </p:txBody>
      </p:sp>
      <p:sp>
        <p:nvSpPr>
          <p:cNvPr id="16" name="zigzag 11"/>
          <p:cNvSpPr/>
          <p:nvPr/>
        </p:nvSpPr>
        <p:spPr>
          <a:xfrm>
            <a:off x="4033108" y="1736418"/>
            <a:ext cx="1110692" cy="1483018"/>
          </a:xfrm>
          <a:prstGeom prst="chevron">
            <a:avLst>
              <a:gd name="adj" fmla="val 65000"/>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solidFill>
                <a:schemeClr val="tx1"/>
              </a:solidFill>
            </a:endParaRPr>
          </a:p>
        </p:txBody>
      </p:sp>
      <p:sp>
        <p:nvSpPr>
          <p:cNvPr id="17" name="zigzag 14"/>
          <p:cNvSpPr/>
          <p:nvPr/>
        </p:nvSpPr>
        <p:spPr>
          <a:xfrm>
            <a:off x="5480479" y="1736418"/>
            <a:ext cx="1110692" cy="1483018"/>
          </a:xfrm>
          <a:prstGeom prst="chevron">
            <a:avLst>
              <a:gd name="adj" fmla="val 65000"/>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solidFill>
                <a:schemeClr val="tx1"/>
              </a:solidFill>
            </a:endParaRPr>
          </a:p>
        </p:txBody>
      </p:sp>
      <p:sp>
        <p:nvSpPr>
          <p:cNvPr id="18" name="zigzag 17"/>
          <p:cNvSpPr/>
          <p:nvPr/>
        </p:nvSpPr>
        <p:spPr>
          <a:xfrm>
            <a:off x="6927848" y="1736418"/>
            <a:ext cx="1110692" cy="1483018"/>
          </a:xfrm>
          <a:prstGeom prst="chevron">
            <a:avLst>
              <a:gd name="adj" fmla="val 65000"/>
            </a:avLst>
          </a:prstGeom>
          <a:gradFill flip="none" rotWithShape="1">
            <a:gsLst>
              <a:gs pos="0">
                <a:srgbClr val="FFC000">
                  <a:lumMod val="80000"/>
                </a:srgbClr>
              </a:gs>
              <a:gs pos="49000">
                <a:srgbClr val="FFC000">
                  <a:lumMod val="60000"/>
                  <a:lumOff val="40000"/>
                </a:srgbClr>
              </a:gs>
              <a:gs pos="88000">
                <a:srgbClr val="FFC000">
                  <a:lumMod val="90000"/>
                  <a:lumOff val="10000"/>
                </a:srgbClr>
              </a:gs>
              <a:gs pos="11000">
                <a:srgbClr val="FFC000">
                  <a:lumMod val="90000"/>
                  <a:lumOff val="10000"/>
                </a:srgbClr>
              </a:gs>
              <a:gs pos="100000">
                <a:srgbClr val="FFC000">
                  <a:lumMod val="80000"/>
                </a:srgbClr>
              </a:gs>
            </a:gsLst>
            <a:lin ang="54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solidFill>
                <a:schemeClr val="tx1"/>
              </a:solidFill>
            </a:endParaRPr>
          </a:p>
        </p:txBody>
      </p:sp>
      <p:sp>
        <p:nvSpPr>
          <p:cNvPr id="19" name="Text 19"/>
          <p:cNvSpPr txBox="1"/>
          <p:nvPr/>
        </p:nvSpPr>
        <p:spPr>
          <a:xfrm>
            <a:off x="721859" y="2290740"/>
            <a:ext cx="763601" cy="374376"/>
          </a:xfrm>
          <a:prstGeom prst="rect">
            <a:avLst/>
          </a:prstGeom>
          <a:noFill/>
        </p:spPr>
        <p:txBody>
          <a:bodyPr wrap="square" rtlCol="0">
            <a:noAutofit/>
          </a:bodyPr>
          <a:lstStyle/>
          <a:p>
            <a:pPr algn="r"/>
            <a:r>
              <a:rPr lang="en-US" sz="2000" b="1" dirty="0">
                <a:solidFill>
                  <a:schemeClr val="bg1"/>
                </a:solidFill>
              </a:rPr>
              <a:t>1915</a:t>
            </a:r>
          </a:p>
        </p:txBody>
      </p:sp>
      <p:sp>
        <p:nvSpPr>
          <p:cNvPr id="20" name="Text 20"/>
          <p:cNvSpPr txBox="1"/>
          <p:nvPr/>
        </p:nvSpPr>
        <p:spPr>
          <a:xfrm>
            <a:off x="2221293" y="2290740"/>
            <a:ext cx="763601" cy="374376"/>
          </a:xfrm>
          <a:prstGeom prst="rect">
            <a:avLst/>
          </a:prstGeom>
          <a:noFill/>
        </p:spPr>
        <p:txBody>
          <a:bodyPr wrap="square" rtlCol="0">
            <a:noAutofit/>
          </a:bodyPr>
          <a:lstStyle/>
          <a:p>
            <a:pPr algn="r"/>
            <a:r>
              <a:rPr lang="en-US" sz="2000" b="1" dirty="0">
                <a:solidFill>
                  <a:schemeClr val="bg1"/>
                </a:solidFill>
              </a:rPr>
              <a:t>1920</a:t>
            </a:r>
          </a:p>
        </p:txBody>
      </p:sp>
      <p:sp>
        <p:nvSpPr>
          <p:cNvPr id="21" name="Text 21"/>
          <p:cNvSpPr txBox="1"/>
          <p:nvPr/>
        </p:nvSpPr>
        <p:spPr>
          <a:xfrm>
            <a:off x="3755303" y="2290740"/>
            <a:ext cx="763601" cy="374376"/>
          </a:xfrm>
          <a:prstGeom prst="rect">
            <a:avLst/>
          </a:prstGeom>
          <a:noFill/>
        </p:spPr>
        <p:txBody>
          <a:bodyPr wrap="square" rtlCol="0">
            <a:noAutofit/>
          </a:bodyPr>
          <a:lstStyle/>
          <a:p>
            <a:pPr algn="r"/>
            <a:r>
              <a:rPr lang="en-US" sz="2000" b="1" dirty="0">
                <a:solidFill>
                  <a:schemeClr val="bg1"/>
                </a:solidFill>
              </a:rPr>
              <a:t>1950</a:t>
            </a:r>
          </a:p>
        </p:txBody>
      </p:sp>
      <p:sp>
        <p:nvSpPr>
          <p:cNvPr id="22" name="Text 22"/>
          <p:cNvSpPr txBox="1"/>
          <p:nvPr/>
        </p:nvSpPr>
        <p:spPr>
          <a:xfrm>
            <a:off x="5206277" y="2290740"/>
            <a:ext cx="763601" cy="374376"/>
          </a:xfrm>
          <a:prstGeom prst="rect">
            <a:avLst/>
          </a:prstGeom>
          <a:noFill/>
        </p:spPr>
        <p:txBody>
          <a:bodyPr wrap="square" rtlCol="0">
            <a:noAutofit/>
          </a:bodyPr>
          <a:lstStyle/>
          <a:p>
            <a:pPr algn="r"/>
            <a:r>
              <a:rPr lang="en-US" sz="2000" b="1" dirty="0">
                <a:solidFill>
                  <a:schemeClr val="bg1"/>
                </a:solidFill>
              </a:rPr>
              <a:t>1985</a:t>
            </a:r>
          </a:p>
        </p:txBody>
      </p:sp>
      <p:sp>
        <p:nvSpPr>
          <p:cNvPr id="23" name="Text 23"/>
          <p:cNvSpPr txBox="1"/>
          <p:nvPr/>
        </p:nvSpPr>
        <p:spPr>
          <a:xfrm>
            <a:off x="6719594" y="2290740"/>
            <a:ext cx="763601" cy="374376"/>
          </a:xfrm>
          <a:prstGeom prst="rect">
            <a:avLst/>
          </a:prstGeom>
          <a:noFill/>
        </p:spPr>
        <p:txBody>
          <a:bodyPr wrap="square" rtlCol="0">
            <a:noAutofit/>
          </a:bodyPr>
          <a:lstStyle/>
          <a:p>
            <a:pPr algn="r"/>
            <a:r>
              <a:rPr lang="en-US" sz="2000" b="1" dirty="0">
                <a:solidFill>
                  <a:schemeClr val="bg1"/>
                </a:solidFill>
              </a:rPr>
              <a:t>1998</a:t>
            </a:r>
          </a:p>
        </p:txBody>
      </p:sp>
      <p:sp>
        <p:nvSpPr>
          <p:cNvPr id="24" name="Text 27"/>
          <p:cNvSpPr txBox="1"/>
          <p:nvPr/>
        </p:nvSpPr>
        <p:spPr>
          <a:xfrm>
            <a:off x="704079" y="3250333"/>
            <a:ext cx="1345616" cy="2039150"/>
          </a:xfrm>
          <a:prstGeom prst="rect">
            <a:avLst/>
          </a:prstGeom>
          <a:solidFill>
            <a:schemeClr val="bg1"/>
          </a:solidFill>
        </p:spPr>
        <p:txBody>
          <a:bodyPr wrap="square" rtlCol="0">
            <a:noAutofit/>
          </a:bodyPr>
          <a:lstStyle/>
          <a:p>
            <a:pPr marL="176213" indent="-176213">
              <a:buFont typeface="Wingdings" panose="05000000000000000000" pitchFamily="2" charset="2"/>
              <a:buChar char="§"/>
            </a:pPr>
            <a:r>
              <a:rPr lang="en-US" sz="2400" dirty="0"/>
              <a:t>55% gross  </a:t>
            </a:r>
          </a:p>
          <a:p>
            <a:pPr marL="176213" indent="-176213">
              <a:buFont typeface="Wingdings" panose="05000000000000000000" pitchFamily="2" charset="2"/>
              <a:buChar char="§"/>
            </a:pPr>
            <a:r>
              <a:rPr lang="en-US" sz="2400" dirty="0"/>
              <a:t>7-day waiting period </a:t>
            </a:r>
          </a:p>
          <a:p>
            <a:endParaRPr lang="en-US" sz="2400" dirty="0"/>
          </a:p>
        </p:txBody>
      </p:sp>
      <p:sp>
        <p:nvSpPr>
          <p:cNvPr id="25" name="Text 27"/>
          <p:cNvSpPr txBox="1"/>
          <p:nvPr/>
        </p:nvSpPr>
        <p:spPr>
          <a:xfrm>
            <a:off x="6650750" y="3250334"/>
            <a:ext cx="1008036" cy="832549"/>
          </a:xfrm>
          <a:prstGeom prst="rect">
            <a:avLst/>
          </a:prstGeom>
          <a:solidFill>
            <a:schemeClr val="bg1"/>
          </a:solidFill>
        </p:spPr>
        <p:txBody>
          <a:bodyPr wrap="square" rtlCol="0">
            <a:normAutofit fontScale="85000" lnSpcReduction="10000"/>
          </a:bodyPr>
          <a:lstStyle/>
          <a:p>
            <a:pPr marL="176213" indent="-176213">
              <a:buFont typeface="Wingdings" panose="05000000000000000000" pitchFamily="2" charset="2"/>
              <a:buChar char="§"/>
            </a:pPr>
            <a:r>
              <a:rPr lang="en-US" sz="2800" dirty="0"/>
              <a:t>85% NAE</a:t>
            </a:r>
          </a:p>
        </p:txBody>
      </p:sp>
      <p:sp>
        <p:nvSpPr>
          <p:cNvPr id="26" name="Text 27"/>
          <p:cNvSpPr txBox="1"/>
          <p:nvPr/>
        </p:nvSpPr>
        <p:spPr>
          <a:xfrm>
            <a:off x="5090996" y="3250334"/>
            <a:ext cx="1254515" cy="1737892"/>
          </a:xfrm>
          <a:prstGeom prst="rect">
            <a:avLst/>
          </a:prstGeom>
          <a:solidFill>
            <a:schemeClr val="bg1"/>
          </a:solidFill>
        </p:spPr>
        <p:txBody>
          <a:bodyPr wrap="square" rtlCol="0">
            <a:normAutofit fontScale="92500" lnSpcReduction="10000"/>
          </a:bodyPr>
          <a:lstStyle/>
          <a:p>
            <a:pPr marL="176213" indent="-176213">
              <a:buFont typeface="Wingdings" panose="05000000000000000000" pitchFamily="2" charset="2"/>
              <a:buChar char="§"/>
            </a:pPr>
            <a:r>
              <a:rPr lang="en-US" sz="2400" dirty="0"/>
              <a:t>90% NAE </a:t>
            </a:r>
          </a:p>
          <a:p>
            <a:pPr marL="176213" indent="-176213">
              <a:buFont typeface="Wingdings" panose="05000000000000000000" pitchFamily="2" charset="2"/>
              <a:buChar char="§"/>
            </a:pPr>
            <a:r>
              <a:rPr lang="en-US" sz="2400" dirty="0"/>
              <a:t>No waiting period </a:t>
            </a:r>
          </a:p>
          <a:p>
            <a:endParaRPr lang="en-US" dirty="0">
              <a:solidFill>
                <a:schemeClr val="tx1">
                  <a:lumMod val="65000"/>
                  <a:lumOff val="35000"/>
                </a:schemeClr>
              </a:solidFill>
            </a:endParaRPr>
          </a:p>
        </p:txBody>
      </p:sp>
      <p:sp>
        <p:nvSpPr>
          <p:cNvPr id="27" name="Text 27"/>
          <p:cNvSpPr txBox="1"/>
          <p:nvPr/>
        </p:nvSpPr>
        <p:spPr>
          <a:xfrm>
            <a:off x="3605497" y="3235560"/>
            <a:ext cx="1243224" cy="920805"/>
          </a:xfrm>
          <a:prstGeom prst="rect">
            <a:avLst/>
          </a:prstGeom>
          <a:solidFill>
            <a:schemeClr val="bg1"/>
          </a:solidFill>
        </p:spPr>
        <p:txBody>
          <a:bodyPr wrap="square" rtlCol="0">
            <a:normAutofit/>
          </a:bodyPr>
          <a:lstStyle/>
          <a:p>
            <a:pPr marL="176213" indent="-176213">
              <a:buFont typeface="Wingdings" panose="05000000000000000000" pitchFamily="2" charset="2"/>
              <a:buChar char="§"/>
            </a:pPr>
            <a:r>
              <a:rPr lang="en-US" sz="2400" dirty="0"/>
              <a:t>75% gross</a:t>
            </a:r>
          </a:p>
          <a:p>
            <a:endParaRPr lang="en-US" sz="750" dirty="0">
              <a:solidFill>
                <a:schemeClr val="tx1">
                  <a:lumMod val="65000"/>
                  <a:lumOff val="35000"/>
                </a:schemeClr>
              </a:solidFill>
            </a:endParaRPr>
          </a:p>
          <a:p>
            <a:endParaRPr lang="en-US" sz="750" dirty="0">
              <a:solidFill>
                <a:schemeClr val="tx1">
                  <a:lumMod val="65000"/>
                  <a:lumOff val="35000"/>
                </a:schemeClr>
              </a:solidFill>
            </a:endParaRPr>
          </a:p>
        </p:txBody>
      </p:sp>
      <p:sp>
        <p:nvSpPr>
          <p:cNvPr id="28" name="Text 27"/>
          <p:cNvSpPr txBox="1"/>
          <p:nvPr/>
        </p:nvSpPr>
        <p:spPr>
          <a:xfrm>
            <a:off x="2229015" y="3261002"/>
            <a:ext cx="1127902" cy="936928"/>
          </a:xfrm>
          <a:prstGeom prst="rect">
            <a:avLst/>
          </a:prstGeom>
          <a:solidFill>
            <a:schemeClr val="bg1"/>
          </a:solidFill>
        </p:spPr>
        <p:txBody>
          <a:bodyPr wrap="square" rtlCol="0">
            <a:normAutofit/>
          </a:bodyPr>
          <a:lstStyle/>
          <a:p>
            <a:pPr marL="176213" indent="-176213">
              <a:buFont typeface="Wingdings" panose="05000000000000000000" pitchFamily="2" charset="2"/>
              <a:buChar char="§"/>
            </a:pPr>
            <a:r>
              <a:rPr lang="en-US" sz="2400" dirty="0"/>
              <a:t>66% gross </a:t>
            </a:r>
          </a:p>
          <a:p>
            <a:endParaRPr lang="en-US" dirty="0">
              <a:solidFill>
                <a:schemeClr val="tx1">
                  <a:lumMod val="65000"/>
                  <a:lumOff val="35000"/>
                </a:schemeClr>
              </a:solidFill>
            </a:endParaRPr>
          </a:p>
          <a:p>
            <a:endParaRPr lang="en-US" sz="750" dirty="0">
              <a:solidFill>
                <a:schemeClr val="tx1">
                  <a:lumMod val="65000"/>
                  <a:lumOff val="35000"/>
                </a:schemeClr>
              </a:solidFill>
            </a:endParaRPr>
          </a:p>
        </p:txBody>
      </p:sp>
      <p:sp>
        <p:nvSpPr>
          <p:cNvPr id="3" name="TextBox 2"/>
          <p:cNvSpPr txBox="1"/>
          <p:nvPr/>
        </p:nvSpPr>
        <p:spPr>
          <a:xfrm>
            <a:off x="2052780" y="5615697"/>
            <a:ext cx="5071347" cy="523220"/>
          </a:xfrm>
          <a:prstGeom prst="rect">
            <a:avLst/>
          </a:prstGeom>
          <a:solidFill>
            <a:schemeClr val="bg1"/>
          </a:solidFill>
        </p:spPr>
        <p:txBody>
          <a:bodyPr wrap="square" rtlCol="0">
            <a:spAutoFit/>
          </a:bodyPr>
          <a:lstStyle/>
          <a:p>
            <a:r>
              <a:rPr lang="en-CA" sz="2800" dirty="0"/>
              <a:t>NAE = net average earnings</a:t>
            </a:r>
          </a:p>
        </p:txBody>
      </p:sp>
      <p:sp>
        <p:nvSpPr>
          <p:cNvPr id="29" name="TextBox 28">
            <a:extLst>
              <a:ext uri="{FF2B5EF4-FFF2-40B4-BE49-F238E27FC236}">
                <a16:creationId xmlns:a16="http://schemas.microsoft.com/office/drawing/2014/main" xmlns="" id="{7A00F4B4-D17A-4511-9525-2A9E19ECFB4B}"/>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41600766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7FC7DB9-1CC3-4269-B178-01E09A9F1BCC}"/>
              </a:ext>
            </a:extLst>
          </p:cNvPr>
          <p:cNvSpPr txBox="1">
            <a:spLocks/>
          </p:cNvSpPr>
          <p:nvPr/>
        </p:nvSpPr>
        <p:spPr>
          <a:xfrm>
            <a:off x="0" y="4657"/>
            <a:ext cx="9156032" cy="11430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lang="en-US" sz="4000" b="1" cap="small" baseline="0" dirty="0" smtClean="0">
                <a:solidFill>
                  <a:srgbClr val="1F497D">
                    <a:lumMod val="50000"/>
                  </a:srgbClr>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a:lstStyle>
          <a:p>
            <a:r>
              <a:rPr lang="en-US" sz="3600" kern="0" dirty="0">
                <a:solidFill>
                  <a:schemeClr val="tx1"/>
                </a:solidFill>
              </a:rPr>
              <a:t>WORKERS’ COMPENSATION </a:t>
            </a:r>
          </a:p>
        </p:txBody>
      </p:sp>
      <p:sp>
        <p:nvSpPr>
          <p:cNvPr id="5" name="Rectangle 4">
            <a:extLst>
              <a:ext uri="{FF2B5EF4-FFF2-40B4-BE49-F238E27FC236}">
                <a16:creationId xmlns:a16="http://schemas.microsoft.com/office/drawing/2014/main" xmlns="" id="{1448B46B-AFBE-4FCB-9B0A-9CF2BE8B462C}"/>
              </a:ext>
            </a:extLst>
          </p:cNvPr>
          <p:cNvSpPr/>
          <p:nvPr/>
        </p:nvSpPr>
        <p:spPr>
          <a:xfrm>
            <a:off x="84221" y="1241457"/>
            <a:ext cx="8975558" cy="1384995"/>
          </a:xfrm>
          <a:prstGeom prst="rect">
            <a:avLst/>
          </a:prstGeom>
          <a:solidFill>
            <a:schemeClr val="bg1"/>
          </a:solidFill>
        </p:spPr>
        <p:txBody>
          <a:bodyPr wrap="square">
            <a:spAutoFit/>
          </a:bodyPr>
          <a:lstStyle/>
          <a:p>
            <a:r>
              <a:rPr lang="en-US" sz="2800" dirty="0">
                <a:latin typeface="Arial" panose="020B0604020202020204" pitchFamily="34" charset="0"/>
                <a:cs typeface="Arial" panose="020B0604020202020204" pitchFamily="34" charset="0"/>
              </a:rPr>
              <a:t>The Workers' Compensation system is designed to protect workers from the financial hardships associated with work-related injuries and occupational diseases.</a:t>
            </a:r>
          </a:p>
        </p:txBody>
      </p:sp>
      <p:sp>
        <p:nvSpPr>
          <p:cNvPr id="9" name="Rectangle 8">
            <a:extLst>
              <a:ext uri="{FF2B5EF4-FFF2-40B4-BE49-F238E27FC236}">
                <a16:creationId xmlns:a16="http://schemas.microsoft.com/office/drawing/2014/main" xmlns="" id="{2847DF4B-A742-4734-9959-1185C9C5D59E}"/>
              </a:ext>
            </a:extLst>
          </p:cNvPr>
          <p:cNvSpPr/>
          <p:nvPr/>
        </p:nvSpPr>
        <p:spPr>
          <a:xfrm>
            <a:off x="1396734" y="5260196"/>
            <a:ext cx="2922595" cy="923330"/>
          </a:xfrm>
          <a:prstGeom prst="rect">
            <a:avLst/>
          </a:prstGeom>
          <a:solidFill>
            <a:schemeClr val="bg1"/>
          </a:solidFill>
        </p:spPr>
        <p:txBody>
          <a:bodyPr wrap="square">
            <a:spAutoFit/>
          </a:bodyPr>
          <a:lstStyle/>
          <a:p>
            <a:pPr algn="ctr"/>
            <a:r>
              <a:rPr lang="en-US" dirty="0"/>
              <a:t>Payments for:</a:t>
            </a:r>
          </a:p>
          <a:p>
            <a:pPr marL="285750" indent="-285750">
              <a:buFont typeface="Wingdings" panose="05000000000000000000" pitchFamily="2" charset="2"/>
              <a:buChar char="§"/>
            </a:pPr>
            <a:r>
              <a:rPr lang="en-US" dirty="0"/>
              <a:t>Loss of Earnings/wages</a:t>
            </a:r>
          </a:p>
          <a:p>
            <a:pPr marL="285750" indent="-285750">
              <a:buFont typeface="Wingdings" panose="05000000000000000000" pitchFamily="2" charset="2"/>
              <a:buChar char="§"/>
            </a:pPr>
            <a:r>
              <a:rPr lang="en-US" dirty="0"/>
              <a:t>Benefits &amp; Services</a:t>
            </a:r>
          </a:p>
        </p:txBody>
      </p:sp>
      <p:sp>
        <p:nvSpPr>
          <p:cNvPr id="10" name="Rectangle 9">
            <a:extLst>
              <a:ext uri="{FF2B5EF4-FFF2-40B4-BE49-F238E27FC236}">
                <a16:creationId xmlns:a16="http://schemas.microsoft.com/office/drawing/2014/main" xmlns="" id="{5D0A385B-F94C-4B7F-ABE4-01798E31728B}"/>
              </a:ext>
            </a:extLst>
          </p:cNvPr>
          <p:cNvSpPr/>
          <p:nvPr/>
        </p:nvSpPr>
        <p:spPr>
          <a:xfrm>
            <a:off x="4824671" y="5273748"/>
            <a:ext cx="2922595" cy="923330"/>
          </a:xfrm>
          <a:prstGeom prst="rect">
            <a:avLst/>
          </a:prstGeom>
          <a:solidFill>
            <a:schemeClr val="bg1"/>
          </a:solidFill>
        </p:spPr>
        <p:txBody>
          <a:bodyPr wrap="square">
            <a:spAutoFit/>
          </a:bodyPr>
          <a:lstStyle/>
          <a:p>
            <a:pPr algn="ctr"/>
            <a:r>
              <a:rPr lang="en-US" dirty="0"/>
              <a:t>Payments for: </a:t>
            </a:r>
          </a:p>
          <a:p>
            <a:pPr marL="285750" indent="-285750">
              <a:buFont typeface="Wingdings" panose="05000000000000000000" pitchFamily="2" charset="2"/>
              <a:buChar char="§"/>
            </a:pPr>
            <a:r>
              <a:rPr lang="en-US" dirty="0"/>
              <a:t>Impairment, (loss of function)</a:t>
            </a:r>
          </a:p>
        </p:txBody>
      </p:sp>
      <p:pic>
        <p:nvPicPr>
          <p:cNvPr id="1026" name="Picture 2" descr="Image result for unable to work">
            <a:extLst>
              <a:ext uri="{FF2B5EF4-FFF2-40B4-BE49-F238E27FC236}">
                <a16:creationId xmlns:a16="http://schemas.microsoft.com/office/drawing/2014/main" xmlns="" id="{FFCA715D-A69E-4418-A638-062ECC6814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6734" y="3311799"/>
            <a:ext cx="2922596" cy="19483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physical impairment shoulder">
            <a:extLst>
              <a:ext uri="{FF2B5EF4-FFF2-40B4-BE49-F238E27FC236}">
                <a16:creationId xmlns:a16="http://schemas.microsoft.com/office/drawing/2014/main" xmlns="" id="{D8459AB8-7805-4061-B93B-11E45E5A53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26" r="-640" b="12241"/>
          <a:stretch/>
        </p:blipFill>
        <p:spPr bwMode="auto">
          <a:xfrm>
            <a:off x="4824672" y="3321083"/>
            <a:ext cx="2922594" cy="19483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98FEFF2B-21CB-4D18-820C-B1E3D74AB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300" y="2617168"/>
            <a:ext cx="2859272" cy="1896020"/>
          </a:xfrm>
          <a:prstGeom prst="rect">
            <a:avLst/>
          </a:prstGeom>
        </p:spPr>
      </p:pic>
      <p:sp>
        <p:nvSpPr>
          <p:cNvPr id="11" name="TextBox 10">
            <a:extLst>
              <a:ext uri="{FF2B5EF4-FFF2-40B4-BE49-F238E27FC236}">
                <a16:creationId xmlns:a16="http://schemas.microsoft.com/office/drawing/2014/main" xmlns="" id="{F441E8A1-1052-4C26-B4A6-D6929E882652}"/>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322470289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8B7473-9AC4-43A2-BF72-A17816D243E7}"/>
              </a:ext>
            </a:extLst>
          </p:cNvPr>
          <p:cNvSpPr>
            <a:spLocks noGrp="1"/>
          </p:cNvSpPr>
          <p:nvPr>
            <p:ph idx="1"/>
          </p:nvPr>
        </p:nvSpPr>
        <p:spPr>
          <a:xfrm>
            <a:off x="924426" y="1105712"/>
            <a:ext cx="7295148" cy="952167"/>
          </a:xfrm>
          <a:ln>
            <a:noFill/>
          </a:ln>
        </p:spPr>
        <p:txBody>
          <a:bodyPr/>
          <a:lstStyle/>
          <a:p>
            <a:pPr marL="0" indent="0">
              <a:buNone/>
            </a:pPr>
            <a:r>
              <a:rPr lang="en-US" sz="2800" b="0" dirty="0"/>
              <a:t>Once a worker is healed as good as to be expected they may receive a pension/award</a:t>
            </a:r>
          </a:p>
          <a:p>
            <a:endParaRPr lang="en-US" dirty="0"/>
          </a:p>
        </p:txBody>
      </p:sp>
      <p:sp>
        <p:nvSpPr>
          <p:cNvPr id="4" name="Title 1">
            <a:extLst>
              <a:ext uri="{FF2B5EF4-FFF2-40B4-BE49-F238E27FC236}">
                <a16:creationId xmlns:a16="http://schemas.microsoft.com/office/drawing/2014/main" xmlns="" id="{B7FC7DB9-1CC3-4269-B178-01E09A9F1BCC}"/>
              </a:ext>
            </a:extLst>
          </p:cNvPr>
          <p:cNvSpPr txBox="1">
            <a:spLocks/>
          </p:cNvSpPr>
          <p:nvPr/>
        </p:nvSpPr>
        <p:spPr>
          <a:xfrm>
            <a:off x="0" y="4657"/>
            <a:ext cx="9156032" cy="11430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lang="en-US" sz="4000" b="1" cap="small" baseline="0" dirty="0" smtClean="0">
                <a:solidFill>
                  <a:srgbClr val="1F497D">
                    <a:lumMod val="50000"/>
                  </a:srgbClr>
                </a:solidFill>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a:lstStyle>
          <a:p>
            <a:r>
              <a:rPr lang="en-US" sz="3600" kern="0" dirty="0">
                <a:solidFill>
                  <a:schemeClr val="tx1"/>
                </a:solidFill>
              </a:rPr>
              <a:t>MAXIMUM MEDICAL RECOVERY (MMR) </a:t>
            </a:r>
          </a:p>
        </p:txBody>
      </p:sp>
      <p:sp>
        <p:nvSpPr>
          <p:cNvPr id="6" name="Rectangle 5">
            <a:extLst>
              <a:ext uri="{FF2B5EF4-FFF2-40B4-BE49-F238E27FC236}">
                <a16:creationId xmlns:a16="http://schemas.microsoft.com/office/drawing/2014/main" xmlns="" id="{F04BB66C-D685-49E5-84AD-BC04947A4869}"/>
              </a:ext>
            </a:extLst>
          </p:cNvPr>
          <p:cNvSpPr/>
          <p:nvPr/>
        </p:nvSpPr>
        <p:spPr>
          <a:xfrm>
            <a:off x="1519610" y="2319411"/>
            <a:ext cx="1981200" cy="83820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Pre - 1990</a:t>
            </a:r>
          </a:p>
        </p:txBody>
      </p:sp>
      <p:sp>
        <p:nvSpPr>
          <p:cNvPr id="7" name="Rectangle 6">
            <a:extLst>
              <a:ext uri="{FF2B5EF4-FFF2-40B4-BE49-F238E27FC236}">
                <a16:creationId xmlns:a16="http://schemas.microsoft.com/office/drawing/2014/main" xmlns="" id="{A7257641-3AB3-405B-87E1-353AA9A6C293}"/>
              </a:ext>
            </a:extLst>
          </p:cNvPr>
          <p:cNvSpPr/>
          <p:nvPr/>
        </p:nvSpPr>
        <p:spPr>
          <a:xfrm>
            <a:off x="1519610" y="3157611"/>
            <a:ext cx="1981200" cy="838200"/>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1990 – 1997</a:t>
            </a:r>
          </a:p>
        </p:txBody>
      </p:sp>
      <p:sp>
        <p:nvSpPr>
          <p:cNvPr id="8" name="Rectangle 7">
            <a:extLst>
              <a:ext uri="{FF2B5EF4-FFF2-40B4-BE49-F238E27FC236}">
                <a16:creationId xmlns:a16="http://schemas.microsoft.com/office/drawing/2014/main" xmlns="" id="{9F9C9A8C-6C2A-4FBD-90AC-8BE6B93142CA}"/>
              </a:ext>
            </a:extLst>
          </p:cNvPr>
          <p:cNvSpPr/>
          <p:nvPr/>
        </p:nvSpPr>
        <p:spPr>
          <a:xfrm>
            <a:off x="1519610" y="3995811"/>
            <a:ext cx="1981200" cy="838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Post - 1998</a:t>
            </a:r>
          </a:p>
        </p:txBody>
      </p:sp>
      <p:sp>
        <p:nvSpPr>
          <p:cNvPr id="9" name="Rectangle 8">
            <a:extLst>
              <a:ext uri="{FF2B5EF4-FFF2-40B4-BE49-F238E27FC236}">
                <a16:creationId xmlns:a16="http://schemas.microsoft.com/office/drawing/2014/main" xmlns="" id="{FE72B570-C2BF-4A63-8FBB-F8AC08D7F74A}"/>
              </a:ext>
            </a:extLst>
          </p:cNvPr>
          <p:cNvSpPr/>
          <p:nvPr/>
        </p:nvSpPr>
        <p:spPr>
          <a:xfrm>
            <a:off x="3496802" y="3157611"/>
            <a:ext cx="2518993" cy="838200"/>
          </a:xfrm>
          <a:prstGeom prst="rect">
            <a:avLst/>
          </a:prstGeom>
          <a:solidFill>
            <a:schemeClr val="accent5">
              <a:lumMod val="60000"/>
              <a:lumOff val="4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solidFill>
              </a:rPr>
              <a:t>Non-Economic Loss Award </a:t>
            </a:r>
            <a:r>
              <a:rPr lang="en-US" i="1" dirty="0">
                <a:solidFill>
                  <a:prstClr val="black"/>
                </a:solidFill>
              </a:rPr>
              <a:t>(NEL)</a:t>
            </a:r>
          </a:p>
        </p:txBody>
      </p:sp>
      <p:sp>
        <p:nvSpPr>
          <p:cNvPr id="14" name="Rectangle 13">
            <a:extLst>
              <a:ext uri="{FF2B5EF4-FFF2-40B4-BE49-F238E27FC236}">
                <a16:creationId xmlns:a16="http://schemas.microsoft.com/office/drawing/2014/main" xmlns="" id="{166CBFCD-5EF3-4046-A0FA-678AB5CF5F42}"/>
              </a:ext>
            </a:extLst>
          </p:cNvPr>
          <p:cNvSpPr/>
          <p:nvPr/>
        </p:nvSpPr>
        <p:spPr>
          <a:xfrm>
            <a:off x="3496790" y="2319411"/>
            <a:ext cx="2519005" cy="838200"/>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solidFill>
              </a:rPr>
              <a:t>Permanent Partial Disability Award</a:t>
            </a:r>
            <a:r>
              <a:rPr lang="en-US" i="1" dirty="0">
                <a:solidFill>
                  <a:prstClr val="black"/>
                </a:solidFill>
              </a:rPr>
              <a:t>(</a:t>
            </a:r>
            <a:r>
              <a:rPr lang="en-US" i="1" dirty="0" err="1">
                <a:solidFill>
                  <a:prstClr val="black"/>
                </a:solidFill>
              </a:rPr>
              <a:t>PPD</a:t>
            </a:r>
            <a:r>
              <a:rPr lang="en-US" i="1" dirty="0">
                <a:solidFill>
                  <a:prstClr val="black"/>
                </a:solidFill>
              </a:rPr>
              <a:t>)</a:t>
            </a:r>
          </a:p>
        </p:txBody>
      </p:sp>
      <p:sp>
        <p:nvSpPr>
          <p:cNvPr id="15" name="Rectangle 14">
            <a:extLst>
              <a:ext uri="{FF2B5EF4-FFF2-40B4-BE49-F238E27FC236}">
                <a16:creationId xmlns:a16="http://schemas.microsoft.com/office/drawing/2014/main" xmlns="" id="{A6CC183A-477B-49D3-B691-2479A019F160}"/>
              </a:ext>
            </a:extLst>
          </p:cNvPr>
          <p:cNvSpPr/>
          <p:nvPr/>
        </p:nvSpPr>
        <p:spPr>
          <a:xfrm>
            <a:off x="3496787" y="3995811"/>
            <a:ext cx="2518993" cy="838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solidFill>
              </a:rPr>
              <a:t>Non-Economic Loss Award </a:t>
            </a:r>
            <a:r>
              <a:rPr lang="en-US" i="1" dirty="0">
                <a:solidFill>
                  <a:prstClr val="black"/>
                </a:solidFill>
              </a:rPr>
              <a:t>(NEL)</a:t>
            </a:r>
          </a:p>
        </p:txBody>
      </p:sp>
      <p:pic>
        <p:nvPicPr>
          <p:cNvPr id="23" name="Picture 22">
            <a:extLst>
              <a:ext uri="{FF2B5EF4-FFF2-40B4-BE49-F238E27FC236}">
                <a16:creationId xmlns:a16="http://schemas.microsoft.com/office/drawing/2014/main" xmlns="" id="{4C0981A5-8F42-4A80-9552-DE3B3269E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41103" y="2073596"/>
            <a:ext cx="4181990" cy="4181990"/>
          </a:xfrm>
          <a:prstGeom prst="rect">
            <a:avLst/>
          </a:prstGeom>
        </p:spPr>
      </p:pic>
      <p:sp>
        <p:nvSpPr>
          <p:cNvPr id="24" name="Rectangle 23">
            <a:extLst>
              <a:ext uri="{FF2B5EF4-FFF2-40B4-BE49-F238E27FC236}">
                <a16:creationId xmlns:a16="http://schemas.microsoft.com/office/drawing/2014/main" xmlns="" id="{18BB7D46-90C3-4734-8321-7FE3E9E0A07D}"/>
              </a:ext>
            </a:extLst>
          </p:cNvPr>
          <p:cNvSpPr/>
          <p:nvPr/>
        </p:nvSpPr>
        <p:spPr>
          <a:xfrm>
            <a:off x="1519610" y="5044402"/>
            <a:ext cx="4496170" cy="707886"/>
          </a:xfrm>
          <a:prstGeom prst="rect">
            <a:avLst/>
          </a:prstGeom>
          <a:solidFill>
            <a:schemeClr val="bg1"/>
          </a:solidFill>
        </p:spPr>
        <p:txBody>
          <a:bodyPr wrap="square">
            <a:spAutoFit/>
          </a:bodyPr>
          <a:lstStyle/>
          <a:p>
            <a:pPr marL="342900" indent="-342900">
              <a:buFont typeface="Wingdings" panose="05000000000000000000" pitchFamily="2" charset="2"/>
              <a:buChar char="§"/>
            </a:pPr>
            <a:r>
              <a:rPr lang="en-US" sz="2000" kern="0" dirty="0"/>
              <a:t>Entitlement is dictated by era</a:t>
            </a:r>
          </a:p>
          <a:p>
            <a:pPr marL="342900" indent="-342900">
              <a:buFont typeface="Wingdings" panose="05000000000000000000" pitchFamily="2" charset="2"/>
              <a:buChar char="§"/>
            </a:pPr>
            <a:r>
              <a:rPr lang="en-US" sz="2000" kern="0" dirty="0"/>
              <a:t>Era determined by date of accident</a:t>
            </a:r>
          </a:p>
        </p:txBody>
      </p:sp>
      <p:sp>
        <p:nvSpPr>
          <p:cNvPr id="12" name="TextBox 11">
            <a:extLst>
              <a:ext uri="{FF2B5EF4-FFF2-40B4-BE49-F238E27FC236}">
                <a16:creationId xmlns:a16="http://schemas.microsoft.com/office/drawing/2014/main" xmlns="" id="{3EE22782-42EF-4748-86E5-F8FE57407E10}"/>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257751650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17" y="1028021"/>
            <a:ext cx="6571489" cy="4513797"/>
          </a:xfrm>
          <a:solidFill>
            <a:schemeClr val="bg1"/>
          </a:solidFill>
          <a:ln>
            <a:noFill/>
          </a:ln>
        </p:spPr>
        <p:txBody>
          <a:bodyPr>
            <a:noAutofit/>
          </a:bodyPr>
          <a:lstStyle/>
          <a:p>
            <a:pPr marL="0" indent="0">
              <a:spcBef>
                <a:spcPts val="0"/>
              </a:spcBef>
              <a:buNone/>
            </a:pPr>
            <a:r>
              <a:rPr lang="en-US" sz="2400" b="0" dirty="0">
                <a:effectLst/>
              </a:rPr>
              <a:t>Determining MMR:</a:t>
            </a:r>
          </a:p>
          <a:p>
            <a:pPr>
              <a:spcBef>
                <a:spcPts val="0"/>
              </a:spcBef>
            </a:pPr>
            <a:r>
              <a:rPr lang="en-US" sz="2400" b="0" dirty="0">
                <a:effectLst/>
              </a:rPr>
              <a:t>recent clinical evidence indicates any change in the work-related injury/disease,</a:t>
            </a:r>
          </a:p>
          <a:p>
            <a:pPr>
              <a:spcBef>
                <a:spcPts val="0"/>
              </a:spcBef>
            </a:pPr>
            <a:r>
              <a:rPr lang="en-US" sz="2400" b="0" dirty="0">
                <a:effectLst/>
              </a:rPr>
              <a:t>the worker is receiving or will receive treatment that is likely to improve the work-related injury/disease, or</a:t>
            </a:r>
          </a:p>
          <a:p>
            <a:pPr>
              <a:spcBef>
                <a:spcPts val="0"/>
              </a:spcBef>
            </a:pPr>
            <a:r>
              <a:rPr lang="en-US" sz="2400" b="0" dirty="0">
                <a:effectLst/>
              </a:rPr>
              <a:t>the worker is receiving treatment or using medication to maintain the current level of recovery.</a:t>
            </a:r>
          </a:p>
          <a:p>
            <a:pPr marL="0" indent="0">
              <a:spcBef>
                <a:spcPts val="0"/>
              </a:spcBef>
              <a:buNone/>
            </a:pPr>
            <a:r>
              <a:rPr lang="en-US" sz="2400" b="0" dirty="0">
                <a:effectLst/>
              </a:rPr>
              <a:t>If required, a clinical opinion may be obtained to assist in determining when MMR has been reached.</a:t>
            </a:r>
          </a:p>
          <a:p>
            <a:pPr marL="0" indent="0">
              <a:spcBef>
                <a:spcPts val="0"/>
              </a:spcBef>
              <a:buNone/>
            </a:pPr>
            <a:endParaRPr lang="en-US" sz="2400" dirty="0">
              <a:effectLst/>
            </a:endParaRPr>
          </a:p>
        </p:txBody>
      </p:sp>
      <p:pic>
        <p:nvPicPr>
          <p:cNvPr id="7170" name="Picture 2" descr="C:\Users\Jody\AppData\Local\Microsoft\Windows\Temporary Internet Files\Content.IE5\1EFYT0IV\stethoscope_by_phone_191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220" y="2855164"/>
            <a:ext cx="2592363" cy="1729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0" y="5670"/>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NEL PROCEDURE </a:t>
            </a:r>
          </a:p>
        </p:txBody>
      </p:sp>
      <p:sp>
        <p:nvSpPr>
          <p:cNvPr id="5" name="TextBox 4">
            <a:extLst>
              <a:ext uri="{FF2B5EF4-FFF2-40B4-BE49-F238E27FC236}">
                <a16:creationId xmlns:a16="http://schemas.microsoft.com/office/drawing/2014/main" xmlns="" id="{4AF7F1E1-51C9-4E62-9285-B4EBF0B41359}"/>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119212759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076" y="1578475"/>
            <a:ext cx="5278495" cy="3701050"/>
          </a:xfrm>
          <a:solidFill>
            <a:schemeClr val="bg1"/>
          </a:solidFill>
          <a:ln>
            <a:noFill/>
          </a:ln>
        </p:spPr>
        <p:txBody>
          <a:bodyPr>
            <a:noAutofit/>
          </a:bodyPr>
          <a:lstStyle/>
          <a:p>
            <a:pPr marL="0" indent="0">
              <a:spcBef>
                <a:spcPts val="0"/>
              </a:spcBef>
              <a:buNone/>
            </a:pPr>
            <a:r>
              <a:rPr lang="en-US" sz="2800" dirty="0">
                <a:effectLst/>
              </a:rPr>
              <a:t>Determining ongoing impairment</a:t>
            </a:r>
          </a:p>
          <a:p>
            <a:pPr lvl="1">
              <a:spcBef>
                <a:spcPts val="0"/>
              </a:spcBef>
            </a:pPr>
            <a:r>
              <a:rPr lang="en-US" sz="2800" dirty="0">
                <a:effectLst/>
              </a:rPr>
              <a:t>a physical abnormality </a:t>
            </a:r>
          </a:p>
          <a:p>
            <a:pPr lvl="1">
              <a:spcBef>
                <a:spcPts val="0"/>
              </a:spcBef>
            </a:pPr>
            <a:r>
              <a:rPr lang="en-US" sz="2800" dirty="0">
                <a:effectLst/>
              </a:rPr>
              <a:t>a physical loss </a:t>
            </a:r>
          </a:p>
          <a:p>
            <a:pPr lvl="1">
              <a:spcBef>
                <a:spcPts val="0"/>
              </a:spcBef>
            </a:pPr>
            <a:r>
              <a:rPr lang="en-US" sz="2800" dirty="0">
                <a:effectLst/>
              </a:rPr>
              <a:t>a functional abnormality</a:t>
            </a:r>
          </a:p>
          <a:p>
            <a:pPr lvl="1">
              <a:spcBef>
                <a:spcPts val="0"/>
              </a:spcBef>
            </a:pPr>
            <a:r>
              <a:rPr lang="en-US" sz="2800" dirty="0">
                <a:effectLst/>
              </a:rPr>
              <a:t>a functional loss </a:t>
            </a:r>
          </a:p>
          <a:p>
            <a:pPr lvl="1">
              <a:spcBef>
                <a:spcPts val="0"/>
              </a:spcBef>
            </a:pPr>
            <a:r>
              <a:rPr lang="en-US" sz="2800" dirty="0">
                <a:effectLst/>
              </a:rPr>
              <a:t>a disfigurement </a:t>
            </a:r>
          </a:p>
          <a:p>
            <a:pPr lvl="1">
              <a:spcBef>
                <a:spcPts val="0"/>
              </a:spcBef>
            </a:pPr>
            <a:r>
              <a:rPr lang="en-US" sz="2800" dirty="0">
                <a:effectLst/>
              </a:rPr>
              <a:t>psychological damage</a:t>
            </a:r>
          </a:p>
        </p:txBody>
      </p:sp>
      <p:pic>
        <p:nvPicPr>
          <p:cNvPr id="8194" name="Picture 2" descr="C:\Users\Jody\AppData\Local\Microsoft\Windows\Temporary Internet Files\Content.IE5\3IXP11M9\stick_figure_racing_wheelchair_1600_clr_35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4486" y="1148670"/>
            <a:ext cx="6473371" cy="52786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CAC27DB3-D075-452B-9EC1-89A2BCFD9F25}"/>
              </a:ext>
            </a:extLst>
          </p:cNvPr>
          <p:cNvSpPr>
            <a:spLocks noGrp="1"/>
          </p:cNvSpPr>
          <p:nvPr>
            <p:ph type="title"/>
          </p:nvPr>
        </p:nvSpPr>
        <p:spPr>
          <a:xfrm>
            <a:off x="0" y="5670"/>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NEL PROCEDURE </a:t>
            </a:r>
          </a:p>
        </p:txBody>
      </p:sp>
      <p:sp>
        <p:nvSpPr>
          <p:cNvPr id="5" name="TextBox 4">
            <a:extLst>
              <a:ext uri="{FF2B5EF4-FFF2-40B4-BE49-F238E27FC236}">
                <a16:creationId xmlns:a16="http://schemas.microsoft.com/office/drawing/2014/main" xmlns="" id="{3380C794-01FB-4195-934E-FF61415EDB08}"/>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209032803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74" y="1460719"/>
            <a:ext cx="6828161" cy="4652518"/>
          </a:xfrm>
          <a:solidFill>
            <a:schemeClr val="bg1"/>
          </a:solidFill>
          <a:ln>
            <a:noFill/>
          </a:ln>
        </p:spPr>
        <p:txBody>
          <a:bodyPr>
            <a:normAutofit/>
          </a:bodyPr>
          <a:lstStyle/>
          <a:p>
            <a:pPr marL="0" indent="0">
              <a:spcBef>
                <a:spcPts val="0"/>
              </a:spcBef>
              <a:buNone/>
            </a:pPr>
            <a:r>
              <a:rPr lang="en-US" sz="2800" dirty="0">
                <a:effectLst/>
              </a:rPr>
              <a:t>Determining work-relatedness</a:t>
            </a:r>
          </a:p>
          <a:p>
            <a:pPr>
              <a:spcBef>
                <a:spcPts val="0"/>
              </a:spcBef>
            </a:pPr>
            <a:r>
              <a:rPr lang="en-US" sz="2800" b="0" dirty="0">
                <a:effectLst/>
              </a:rPr>
              <a:t>whether the current diagnosis is the same as or compatible with the initial work-related injury/disease diagnosis,</a:t>
            </a:r>
          </a:p>
          <a:p>
            <a:pPr>
              <a:spcBef>
                <a:spcPts val="0"/>
              </a:spcBef>
            </a:pPr>
            <a:r>
              <a:rPr lang="en-US" sz="2800" b="0" dirty="0">
                <a:effectLst/>
              </a:rPr>
              <a:t>whether the clinical evidence of impairment is related to the current diagnosis, and</a:t>
            </a:r>
          </a:p>
          <a:p>
            <a:pPr>
              <a:spcBef>
                <a:spcPts val="0"/>
              </a:spcBef>
            </a:pPr>
            <a:r>
              <a:rPr lang="en-US" sz="2800" b="0" dirty="0">
                <a:effectLst/>
              </a:rPr>
              <a:t>whether a pre-existing condition or other non-work-related factor is causing or contributing to the impairment.</a:t>
            </a:r>
          </a:p>
          <a:p>
            <a:pPr marL="0" indent="0">
              <a:spcBef>
                <a:spcPts val="0"/>
              </a:spcBef>
              <a:buNone/>
            </a:pPr>
            <a:endParaRPr lang="en-US" sz="2400" dirty="0">
              <a:effectLst/>
            </a:endParaRPr>
          </a:p>
        </p:txBody>
      </p:sp>
      <p:pic>
        <p:nvPicPr>
          <p:cNvPr id="9218" name="Picture 2" descr="C:\Users\Jody\AppData\Local\Microsoft\Windows\Temporary Internet Files\Content.IE5\8WW0RYCO\autism_heart_puzzle_insert_1600_clr_19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825" y="3099238"/>
            <a:ext cx="2937175" cy="24427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6DC99154-F776-413C-A291-75C2EAB25A71}"/>
              </a:ext>
            </a:extLst>
          </p:cNvPr>
          <p:cNvSpPr>
            <a:spLocks noGrp="1"/>
          </p:cNvSpPr>
          <p:nvPr>
            <p:ph type="title"/>
          </p:nvPr>
        </p:nvSpPr>
        <p:spPr>
          <a:xfrm>
            <a:off x="0" y="5670"/>
            <a:ext cx="9144000" cy="1143000"/>
          </a:xfrm>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NEL PROCEDURE </a:t>
            </a:r>
          </a:p>
        </p:txBody>
      </p:sp>
      <p:sp>
        <p:nvSpPr>
          <p:cNvPr id="5" name="TextBox 4">
            <a:extLst>
              <a:ext uri="{FF2B5EF4-FFF2-40B4-BE49-F238E27FC236}">
                <a16:creationId xmlns:a16="http://schemas.microsoft.com/office/drawing/2014/main" xmlns="" id="{7773ACF4-AAA4-47B1-9DC5-1AA6B4A3122B}"/>
              </a:ext>
            </a:extLst>
          </p:cNvPr>
          <p:cNvSpPr txBox="1"/>
          <p:nvPr/>
        </p:nvSpPr>
        <p:spPr>
          <a:xfrm>
            <a:off x="467544" y="6093296"/>
            <a:ext cx="1728192" cy="230832"/>
          </a:xfrm>
          <a:prstGeom prst="rect">
            <a:avLst/>
          </a:prstGeom>
          <a:noFill/>
        </p:spPr>
        <p:txBody>
          <a:bodyPr wrap="square" rtlCol="0">
            <a:spAutoFit/>
          </a:bodyPr>
          <a:lstStyle/>
          <a:p>
            <a:r>
              <a:rPr lang="en-CA" sz="900" dirty="0"/>
              <a:t>sf/cope343</a:t>
            </a:r>
          </a:p>
        </p:txBody>
      </p:sp>
    </p:spTree>
    <p:extLst>
      <p:ext uri="{BB962C8B-B14F-4D97-AF65-F5344CB8AC3E}">
        <p14:creationId xmlns:p14="http://schemas.microsoft.com/office/powerpoint/2010/main" val="55114441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5AA0F4E58354CAC0911BB8C6B1614" ma:contentTypeVersion="2" ma:contentTypeDescription="Create a new document." ma:contentTypeScope="" ma:versionID="9ed287979b561e03c6874489fa686db2">
  <xsd:schema xmlns:xsd="http://www.w3.org/2001/XMLSchema" xmlns:xs="http://www.w3.org/2001/XMLSchema" xmlns:p="http://schemas.microsoft.com/office/2006/metadata/properties" xmlns:ns2="5b25b26c-adb4-4128-a33a-dad798f8ad35" targetNamespace="http://schemas.microsoft.com/office/2006/metadata/properties" ma:root="true" ma:fieldsID="3d31883efeae36caa0e80388309e561c" ns2:_="">
    <xsd:import namespace="5b25b26c-adb4-4128-a33a-dad798f8ad3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5b26c-adb4-4128-a33a-dad798f8ad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5A80D-8DBF-4875-8B23-4FF1C5CC7F83}">
  <ds:schemaRefs>
    <ds:schemaRef ds:uri="http://www.w3.org/XML/1998/namespace"/>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5b25b26c-adb4-4128-a33a-dad798f8ad35"/>
  </ds:schemaRefs>
</ds:datastoreItem>
</file>

<file path=customXml/itemProps2.xml><?xml version="1.0" encoding="utf-8"?>
<ds:datastoreItem xmlns:ds="http://schemas.openxmlformats.org/officeDocument/2006/customXml" ds:itemID="{598A5395-C86D-4ADF-9189-6B598F0C6141}">
  <ds:schemaRefs>
    <ds:schemaRef ds:uri="http://schemas.microsoft.com/sharepoint/v3/contenttype/forms"/>
  </ds:schemaRefs>
</ds:datastoreItem>
</file>

<file path=customXml/itemProps3.xml><?xml version="1.0" encoding="utf-8"?>
<ds:datastoreItem xmlns:ds="http://schemas.openxmlformats.org/officeDocument/2006/customXml" ds:itemID="{E342DCA2-976D-47B3-AA4B-9488A6EBD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25b26c-adb4-4128-a33a-dad798f8a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56046</TotalTime>
  <Words>1418</Words>
  <Application>Microsoft Office PowerPoint</Application>
  <PresentationFormat>On-screen Show (4:3)</PresentationFormat>
  <Paragraphs>288</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Calibri</vt:lpstr>
      <vt:lpstr>Roboto</vt:lpstr>
      <vt:lpstr>Roboto Black</vt:lpstr>
      <vt:lpstr>Roboto Condensed Bold</vt:lpstr>
      <vt:lpstr>Times New Roman</vt:lpstr>
      <vt:lpstr>Wingdings</vt:lpstr>
      <vt:lpstr>Default Design</vt:lpstr>
      <vt:lpstr>LEARNING OBJECTIVE </vt:lpstr>
      <vt:lpstr>PowerPoint Presentation</vt:lpstr>
      <vt:lpstr>HISTORY OF LEGISLATIVE CHANGE </vt:lpstr>
      <vt:lpstr>HISTORY OF BENEFITS  </vt:lpstr>
      <vt:lpstr>PowerPoint Presentation</vt:lpstr>
      <vt:lpstr>PowerPoint Presentation</vt:lpstr>
      <vt:lpstr>NEL PROCEDURE </vt:lpstr>
      <vt:lpstr>NEL PROCEDURE </vt:lpstr>
      <vt:lpstr>NEL PROCEDURE </vt:lpstr>
      <vt:lpstr>NEL PROCEDURE </vt:lpstr>
      <vt:lpstr>NEL PROCEDURE </vt:lpstr>
      <vt:lpstr>NEL CALCULATION </vt:lpstr>
      <vt:lpstr>POST-1990 NON-ECONOMIC LOSS AWARD (NEL)</vt:lpstr>
      <vt:lpstr>PowerPoint Presentation</vt:lpstr>
      <vt:lpstr>PowerPoint Presentation</vt:lpstr>
      <vt:lpstr>PowerPoint Presentation</vt:lpstr>
      <vt:lpstr>SAMPLE MEAT CHART</vt:lpstr>
      <vt:lpstr>PRE-1990 - PERMANENT PARTIAL DISABILITY AWARD (PPD)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Jones</dc:creator>
  <cp:lastModifiedBy>Brittney Ramakko</cp:lastModifiedBy>
  <cp:revision>987</cp:revision>
  <cp:lastPrinted>2019-01-25T19:56:29Z</cp:lastPrinted>
  <dcterms:created xsi:type="dcterms:W3CDTF">2016-11-21T17:06:39Z</dcterms:created>
  <dcterms:modified xsi:type="dcterms:W3CDTF">2020-02-13T16:07:59Z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0x0101007A95AA0F4E58354CAC0911BB8C6B1614</vt:lpwstr>
  </property>
</Properties>
</file>