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400" r:id="rId2"/>
    <p:sldId id="401" r:id="rId3"/>
    <p:sldId id="402" r:id="rId4"/>
    <p:sldId id="405" r:id="rId5"/>
    <p:sldId id="407" r:id="rId6"/>
    <p:sldId id="463" r:id="rId7"/>
    <p:sldId id="412" r:id="rId8"/>
    <p:sldId id="413" r:id="rId9"/>
    <p:sldId id="465" r:id="rId10"/>
    <p:sldId id="423" r:id="rId11"/>
    <p:sldId id="426" r:id="rId12"/>
    <p:sldId id="429" r:id="rId13"/>
    <p:sldId id="430" r:id="rId14"/>
    <p:sldId id="431" r:id="rId15"/>
    <p:sldId id="450" r:id="rId16"/>
    <p:sldId id="451" r:id="rId17"/>
    <p:sldId id="454" r:id="rId18"/>
    <p:sldId id="456" r:id="rId19"/>
    <p:sldId id="464" r:id="rId20"/>
    <p:sldId id="466" r:id="rId21"/>
    <p:sldId id="467" r:id="rId22"/>
    <p:sldId id="468" r:id="rId23"/>
    <p:sldId id="469" r:id="rId24"/>
    <p:sldId id="470" r:id="rId25"/>
    <p:sldId id="471" r:id="rId26"/>
    <p:sldId id="472" r:id="rId27"/>
    <p:sldId id="473" r:id="rId28"/>
    <p:sldId id="475" r:id="rId29"/>
    <p:sldId id="476" r:id="rId30"/>
    <p:sldId id="477" r:id="rId31"/>
    <p:sldId id="474" r:id="rId32"/>
    <p:sldId id="478" r:id="rId33"/>
    <p:sldId id="479" r:id="rId34"/>
    <p:sldId id="480" r:id="rId35"/>
    <p:sldId id="481" r:id="rId36"/>
    <p:sldId id="482" r:id="rId37"/>
    <p:sldId id="483" r:id="rId38"/>
    <p:sldId id="394" r:id="rId39"/>
  </p:sldIdLst>
  <p:sldSz cx="12192000" cy="6858000"/>
  <p:notesSz cx="7315200" cy="96012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F0000"/>
    <a:srgbClr val="E00034"/>
    <a:srgbClr val="E0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64343" autoAdjust="0"/>
  </p:normalViewPr>
  <p:slideViewPr>
    <p:cSldViewPr snapToGrid="0">
      <p:cViewPr varScale="1">
        <p:scale>
          <a:sx n="41" d="100"/>
          <a:sy n="41" d="100"/>
        </p:scale>
        <p:origin x="691" y="4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CA" smtClean="0"/>
              <a:t>RSI Day 2017</a:t>
            </a:r>
            <a:endParaRPr lang="en-CA"/>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endParaRPr lang="en-CA"/>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CA"/>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A8B0215-593E-4326-BF79-EDA21689A3C1}" type="slidenum">
              <a:rPr lang="en-CA" smtClean="0"/>
              <a:t>‹#›</a:t>
            </a:fld>
            <a:endParaRPr lang="en-CA"/>
          </a:p>
        </p:txBody>
      </p:sp>
    </p:spTree>
    <p:extLst>
      <p:ext uri="{BB962C8B-B14F-4D97-AF65-F5344CB8AC3E}">
        <p14:creationId xmlns:p14="http://schemas.microsoft.com/office/powerpoint/2010/main" val="167298471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CA" smtClean="0"/>
              <a:t>RSI Day 2017</a:t>
            </a:r>
            <a:endParaRPr lang="en-C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endParaRPr lang="en-C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C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C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573BFE5-5A96-447A-86F5-9225D1CF7500}" type="slidenum">
              <a:rPr lang="en-CA" smtClean="0"/>
              <a:t>‹#›</a:t>
            </a:fld>
            <a:endParaRPr lang="en-CA"/>
          </a:p>
        </p:txBody>
      </p:sp>
    </p:spTree>
    <p:extLst>
      <p:ext uri="{BB962C8B-B14F-4D97-AF65-F5344CB8AC3E}">
        <p14:creationId xmlns:p14="http://schemas.microsoft.com/office/powerpoint/2010/main" val="371935857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19C836-82F1-46B3-82EE-6341DA0B25B1}" type="slidenum">
              <a:rPr lang="en-US" altLang="en-US"/>
              <a:pPr/>
              <a:t>2</a:t>
            </a:fld>
            <a:endParaRPr lang="en-US" altLang="en-US"/>
          </a:p>
        </p:txBody>
      </p:sp>
      <p:sp>
        <p:nvSpPr>
          <p:cNvPr id="131074" name="Rectangle 2"/>
          <p:cNvSpPr>
            <a:spLocks noGrp="1" noRot="1" noChangeAspect="1" noChangeArrowheads="1" noTextEdit="1"/>
          </p:cNvSpPr>
          <p:nvPr>
            <p:ph type="sldImg"/>
          </p:nvPr>
        </p:nvSpPr>
        <p:spPr>
          <a:xfrm>
            <a:off x="777875" y="1200150"/>
            <a:ext cx="5759450" cy="3240088"/>
          </a:xfrm>
          <a:ln/>
        </p:spPr>
      </p:sp>
      <p:sp>
        <p:nvSpPr>
          <p:cNvPr id="131075" name="Rectangle 3"/>
          <p:cNvSpPr>
            <a:spLocks noGrp="1" noChangeArrowheads="1"/>
          </p:cNvSpPr>
          <p:nvPr>
            <p:ph type="body" idx="1"/>
          </p:nvPr>
        </p:nvSpPr>
        <p:spPr/>
        <p:txBody>
          <a:bodyPr/>
          <a:lstStyle/>
          <a:p>
            <a:r>
              <a:rPr lang="en-US" altLang="en-US"/>
              <a:t>Use of “Ergonomics” is currently an industry buzzword, like adding “reduced fat” to food labels even if that food is a fat reduced Boston Cream Pie</a:t>
            </a:r>
          </a:p>
          <a:p>
            <a:endParaRPr lang="en-US" altLang="en-US"/>
          </a:p>
          <a:p>
            <a:r>
              <a:rPr lang="en-US" altLang="en-US"/>
              <a:t>There is no industry standard that determine whether a job, a manufacturing, a warehouse job or piece of material/equipment is truly ergonomic.</a:t>
            </a:r>
          </a:p>
          <a:p>
            <a:endParaRPr lang="en-US" altLang="en-US"/>
          </a:p>
        </p:txBody>
      </p:sp>
    </p:spTree>
    <p:extLst>
      <p:ext uri="{BB962C8B-B14F-4D97-AF65-F5344CB8AC3E}">
        <p14:creationId xmlns:p14="http://schemas.microsoft.com/office/powerpoint/2010/main" val="1589969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F1A317-7351-49FC-85B8-E47AA29D357C}" type="slidenum">
              <a:rPr lang="en-US" altLang="en-US"/>
              <a:pPr/>
              <a:t>13</a:t>
            </a:fld>
            <a:endParaRPr lang="en-US" altLang="en-US"/>
          </a:p>
        </p:txBody>
      </p:sp>
      <p:sp>
        <p:nvSpPr>
          <p:cNvPr id="158722" name="Rectangle 2"/>
          <p:cNvSpPr>
            <a:spLocks noGrp="1" noRot="1" noChangeAspect="1" noChangeArrowheads="1" noTextEdit="1"/>
          </p:cNvSpPr>
          <p:nvPr>
            <p:ph type="sldImg"/>
          </p:nvPr>
        </p:nvSpPr>
        <p:spPr>
          <a:xfrm>
            <a:off x="777875" y="1200150"/>
            <a:ext cx="5759450" cy="3240088"/>
          </a:xfrm>
          <a:ln/>
        </p:spPr>
      </p:sp>
      <p:sp>
        <p:nvSpPr>
          <p:cNvPr id="158723" name="Rectangle 3"/>
          <p:cNvSpPr>
            <a:spLocks noGrp="1" noChangeArrowheads="1"/>
          </p:cNvSpPr>
          <p:nvPr>
            <p:ph type="body" idx="1"/>
          </p:nvPr>
        </p:nvSpPr>
        <p:spPr/>
        <p:txBody>
          <a:bodyPr/>
          <a:lstStyle/>
          <a:p>
            <a:pPr>
              <a:buFontTx/>
              <a:buChar char="•"/>
            </a:pPr>
            <a:r>
              <a:rPr lang="en-US" altLang="en-US"/>
              <a:t>Reason 2: Meeting Productivity and Quality Demands</a:t>
            </a:r>
          </a:p>
          <a:p>
            <a:pPr lvl="1">
              <a:buFontTx/>
              <a:buChar char="•"/>
            </a:pPr>
            <a:r>
              <a:rPr lang="en-US" altLang="en-US"/>
              <a:t> In the business environment, plant managers and operations managers strive to reduce production costs by reducing cycle time, minimizing product changeover time, reducing scrap, reducing time spent in rework, reducing work-in-process etc</a:t>
            </a:r>
          </a:p>
          <a:p>
            <a:pPr>
              <a:buFontTx/>
              <a:buChar char="•"/>
            </a:pPr>
            <a:r>
              <a:rPr lang="en-US" altLang="en-US"/>
              <a:t>Some organizations now link their ergonomics efforts with their overall approach to improving manufacturing processes, referred to by some as kaizen. The goals are similar: improve productivity and quality, reduce the cost of operations, and meet the expectations of customers. The process steps are virtually identical, and so, as the improvement or kaizen teams work together to identify and improve processes, they incorporate ergonomics solutions as part of the corrective actions.</a:t>
            </a:r>
          </a:p>
          <a:p>
            <a:pPr>
              <a:buFontTx/>
              <a:buChar char="•"/>
            </a:pPr>
            <a:endParaRPr lang="en-US" altLang="en-US"/>
          </a:p>
        </p:txBody>
      </p:sp>
    </p:spTree>
    <p:extLst>
      <p:ext uri="{BB962C8B-B14F-4D97-AF65-F5344CB8AC3E}">
        <p14:creationId xmlns:p14="http://schemas.microsoft.com/office/powerpoint/2010/main" val="4011792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2DEE15-C0D6-4815-AE8E-1323802417BB}" type="slidenum">
              <a:rPr lang="en-US" altLang="en-US"/>
              <a:pPr/>
              <a:t>14</a:t>
            </a:fld>
            <a:endParaRPr lang="en-US" altLang="en-US"/>
          </a:p>
        </p:txBody>
      </p:sp>
      <p:sp>
        <p:nvSpPr>
          <p:cNvPr id="159746" name="Rectangle 2"/>
          <p:cNvSpPr>
            <a:spLocks noGrp="1" noRot="1" noChangeAspect="1" noChangeArrowheads="1" noTextEdit="1"/>
          </p:cNvSpPr>
          <p:nvPr>
            <p:ph type="sldImg"/>
          </p:nvPr>
        </p:nvSpPr>
        <p:spPr>
          <a:xfrm>
            <a:off x="777875" y="1200150"/>
            <a:ext cx="5759450" cy="3240088"/>
          </a:xfrm>
          <a:ln/>
        </p:spPr>
      </p:sp>
      <p:sp>
        <p:nvSpPr>
          <p:cNvPr id="159747" name="Rectangle 3"/>
          <p:cNvSpPr>
            <a:spLocks noGrp="1" noChangeArrowheads="1"/>
          </p:cNvSpPr>
          <p:nvPr>
            <p:ph type="body" idx="1"/>
          </p:nvPr>
        </p:nvSpPr>
        <p:spPr/>
        <p:txBody>
          <a:bodyPr/>
          <a:lstStyle/>
          <a:p>
            <a:r>
              <a:rPr lang="en-US" altLang="en-US" dirty="0"/>
              <a:t>Reason 3: Controlling Costs of Injuries: </a:t>
            </a:r>
          </a:p>
          <a:p>
            <a:endParaRPr lang="en-US" altLang="en-US" dirty="0"/>
          </a:p>
        </p:txBody>
      </p:sp>
    </p:spTree>
    <p:extLst>
      <p:ext uri="{BB962C8B-B14F-4D97-AF65-F5344CB8AC3E}">
        <p14:creationId xmlns:p14="http://schemas.microsoft.com/office/powerpoint/2010/main" val="345885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D88683-802B-4AD7-8772-CA33CACAEF86}" type="slidenum">
              <a:rPr lang="en-US" altLang="en-US"/>
              <a:pPr/>
              <a:t>15</a:t>
            </a:fld>
            <a:endParaRPr lang="en-US" altLang="en-US"/>
          </a:p>
        </p:txBody>
      </p:sp>
      <p:sp>
        <p:nvSpPr>
          <p:cNvPr id="180226" name="Rectangle 2"/>
          <p:cNvSpPr>
            <a:spLocks noGrp="1" noRot="1" noChangeAspect="1" noChangeArrowheads="1" noTextEdit="1"/>
          </p:cNvSpPr>
          <p:nvPr>
            <p:ph type="sldImg"/>
          </p:nvPr>
        </p:nvSpPr>
        <p:spPr>
          <a:xfrm>
            <a:off x="777875" y="1200150"/>
            <a:ext cx="5759450" cy="3240088"/>
          </a:xfrm>
          <a:ln/>
        </p:spPr>
      </p:sp>
      <p:sp>
        <p:nvSpPr>
          <p:cNvPr id="180227" name="Rectangle 3"/>
          <p:cNvSpPr>
            <a:spLocks noGrp="1" noChangeArrowheads="1"/>
          </p:cNvSpPr>
          <p:nvPr>
            <p:ph type="body" idx="1"/>
          </p:nvPr>
        </p:nvSpPr>
        <p:spPr/>
        <p:txBody>
          <a:bodyPr/>
          <a:lstStyle/>
          <a:p>
            <a:pPr>
              <a:buFontTx/>
              <a:buChar char="•"/>
            </a:pPr>
            <a:r>
              <a:rPr lang="en-US" altLang="en-US"/>
              <a:t>Costing of H&amp;S issues is often avoided due to the inability to ‘cost a life’ given ethical/morale reservations</a:t>
            </a:r>
          </a:p>
          <a:p>
            <a:pPr>
              <a:buFontTx/>
              <a:buChar char="•"/>
            </a:pPr>
            <a:r>
              <a:rPr lang="en-US" altLang="en-US"/>
              <a:t>If we believe no organization wants to kill its staff and work simply on the cost of the organization then morale reservations disappear.  </a:t>
            </a:r>
          </a:p>
          <a:p>
            <a:pPr>
              <a:buFontTx/>
              <a:buChar char="•"/>
            </a:pPr>
            <a:endParaRPr lang="en-US" altLang="en-US"/>
          </a:p>
        </p:txBody>
      </p:sp>
    </p:spTree>
    <p:extLst>
      <p:ext uri="{BB962C8B-B14F-4D97-AF65-F5344CB8AC3E}">
        <p14:creationId xmlns:p14="http://schemas.microsoft.com/office/powerpoint/2010/main" val="2901797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2DF9D2-B724-4157-B797-5E2EFDA5672A}" type="slidenum">
              <a:rPr lang="en-US" altLang="en-US"/>
              <a:pPr/>
              <a:t>16</a:t>
            </a:fld>
            <a:endParaRPr lang="en-US" altLang="en-US"/>
          </a:p>
        </p:txBody>
      </p:sp>
      <p:sp>
        <p:nvSpPr>
          <p:cNvPr id="181250" name="Rectangle 2"/>
          <p:cNvSpPr>
            <a:spLocks noGrp="1" noRot="1" noChangeAspect="1" noChangeArrowheads="1" noTextEdit="1"/>
          </p:cNvSpPr>
          <p:nvPr>
            <p:ph type="sldImg"/>
          </p:nvPr>
        </p:nvSpPr>
        <p:spPr>
          <a:xfrm>
            <a:off x="777875" y="1200150"/>
            <a:ext cx="5759450" cy="3240088"/>
          </a:xfrm>
          <a:ln/>
        </p:spPr>
      </p:sp>
      <p:sp>
        <p:nvSpPr>
          <p:cNvPr id="181251" name="Rectangle 3"/>
          <p:cNvSpPr>
            <a:spLocks noGrp="1" noChangeArrowheads="1"/>
          </p:cNvSpPr>
          <p:nvPr>
            <p:ph type="body" idx="1"/>
          </p:nvPr>
        </p:nvSpPr>
        <p:spPr/>
        <p:txBody>
          <a:bodyPr/>
          <a:lstStyle/>
          <a:p>
            <a:pPr>
              <a:buFontTx/>
              <a:buChar char="•"/>
            </a:pPr>
            <a:r>
              <a:rPr lang="en-US" altLang="en-US" dirty="0"/>
              <a:t>Cost incurred by disruptions in </a:t>
            </a:r>
            <a:r>
              <a:rPr lang="en-US" altLang="en-US" dirty="0" smtClean="0"/>
              <a:t>staffing </a:t>
            </a:r>
            <a:r>
              <a:rPr lang="en-US" altLang="en-US" dirty="0"/>
              <a:t>from non-work-related sickness absence (flu)</a:t>
            </a:r>
          </a:p>
          <a:p>
            <a:pPr>
              <a:buFontTx/>
              <a:buChar char="•"/>
            </a:pPr>
            <a:r>
              <a:rPr lang="en-US" altLang="en-US" dirty="0"/>
              <a:t>Cost incurred by disruptions in </a:t>
            </a:r>
            <a:r>
              <a:rPr lang="en-US" altLang="en-US" dirty="0" smtClean="0"/>
              <a:t>staffing </a:t>
            </a:r>
            <a:r>
              <a:rPr lang="en-US" altLang="en-US" dirty="0"/>
              <a:t>from work-related, chronic health issues (back pain, dermatitis)</a:t>
            </a:r>
          </a:p>
          <a:p>
            <a:pPr>
              <a:buFontTx/>
              <a:buChar char="•"/>
            </a:pPr>
            <a:r>
              <a:rPr lang="en-US" altLang="en-US" dirty="0"/>
              <a:t>Cost incurred by disruptions in </a:t>
            </a:r>
            <a:r>
              <a:rPr lang="en-US" altLang="en-US" dirty="0" smtClean="0"/>
              <a:t>staffing </a:t>
            </a:r>
            <a:r>
              <a:rPr lang="en-US" altLang="en-US" dirty="0"/>
              <a:t>form lost time injuries</a:t>
            </a:r>
          </a:p>
          <a:p>
            <a:pPr>
              <a:buFontTx/>
              <a:buChar char="•"/>
            </a:pPr>
            <a:r>
              <a:rPr lang="en-US" altLang="en-US" dirty="0"/>
              <a:t>Cost incurred by compensation payments (loss of limb)</a:t>
            </a:r>
          </a:p>
          <a:p>
            <a:pPr>
              <a:buFontTx/>
              <a:buChar char="•"/>
            </a:pPr>
            <a:r>
              <a:rPr lang="en-US" altLang="en-US" dirty="0"/>
              <a:t>Cost incurred by compensation payments against health effects (back pain, hearing loss)</a:t>
            </a:r>
          </a:p>
          <a:p>
            <a:pPr>
              <a:buFontTx/>
              <a:buChar char="•"/>
            </a:pPr>
            <a:r>
              <a:rPr lang="en-US" altLang="en-US" dirty="0"/>
              <a:t>Direct costs in lost production due to accidents (time lost in accident recovery)</a:t>
            </a:r>
          </a:p>
          <a:p>
            <a:pPr>
              <a:buFontTx/>
              <a:buChar char="•"/>
            </a:pPr>
            <a:r>
              <a:rPr lang="en-US" altLang="en-US" dirty="0"/>
              <a:t>Social costs incurred in sickness benefits</a:t>
            </a:r>
          </a:p>
          <a:p>
            <a:pPr>
              <a:buFontTx/>
              <a:buChar char="•"/>
            </a:pPr>
            <a:r>
              <a:rPr lang="en-US" altLang="en-US" dirty="0"/>
              <a:t>Cost per employee per productive hour</a:t>
            </a:r>
          </a:p>
          <a:p>
            <a:pPr>
              <a:buFontTx/>
              <a:buChar char="•"/>
            </a:pPr>
            <a:endParaRPr lang="en-US" altLang="en-US" dirty="0"/>
          </a:p>
          <a:p>
            <a:pPr>
              <a:buFontTx/>
              <a:buChar char="•"/>
            </a:pPr>
            <a:endParaRPr lang="en-US" altLang="en-US" dirty="0"/>
          </a:p>
        </p:txBody>
      </p:sp>
    </p:spTree>
    <p:extLst>
      <p:ext uri="{BB962C8B-B14F-4D97-AF65-F5344CB8AC3E}">
        <p14:creationId xmlns:p14="http://schemas.microsoft.com/office/powerpoint/2010/main" val="1395040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8A84B7-A2C1-4B77-9183-D5B441F3382B}" type="slidenum">
              <a:rPr lang="en-US" altLang="en-US"/>
              <a:pPr/>
              <a:t>17</a:t>
            </a:fld>
            <a:endParaRPr lang="en-US" altLang="en-US"/>
          </a:p>
        </p:txBody>
      </p:sp>
      <p:sp>
        <p:nvSpPr>
          <p:cNvPr id="184322" name="Rectangle 2"/>
          <p:cNvSpPr>
            <a:spLocks noGrp="1" noRot="1" noChangeAspect="1" noChangeArrowheads="1" noTextEdit="1"/>
          </p:cNvSpPr>
          <p:nvPr>
            <p:ph type="sldImg"/>
          </p:nvPr>
        </p:nvSpPr>
        <p:spPr>
          <a:xfrm>
            <a:off x="777875" y="1200150"/>
            <a:ext cx="5759450" cy="3240088"/>
          </a:xfrm>
          <a:ln/>
        </p:spPr>
      </p:sp>
      <p:sp>
        <p:nvSpPr>
          <p:cNvPr id="184323" name="Rectangle 3"/>
          <p:cNvSpPr>
            <a:spLocks noGrp="1" noChangeArrowheads="1"/>
          </p:cNvSpPr>
          <p:nvPr>
            <p:ph type="body" idx="1"/>
          </p:nvPr>
        </p:nvSpPr>
        <p:spPr/>
        <p:txBody>
          <a:bodyPr/>
          <a:lstStyle/>
          <a:p>
            <a:pPr>
              <a:buFontTx/>
              <a:buChar char="•"/>
            </a:pPr>
            <a:r>
              <a:rPr lang="en-US" altLang="en-US"/>
              <a:t>Chair costs $500.00</a:t>
            </a:r>
          </a:p>
          <a:p>
            <a:pPr>
              <a:buFontTx/>
              <a:buChar char="•"/>
            </a:pPr>
            <a:r>
              <a:rPr lang="en-US" altLang="en-US"/>
              <a:t>New chair will add 10 minutes/day of value added performance (based on $20/hr) = $3.33</a:t>
            </a:r>
          </a:p>
          <a:p>
            <a:pPr>
              <a:buFontTx/>
              <a:buChar char="•"/>
            </a:pPr>
            <a:r>
              <a:rPr lang="en-US" altLang="en-US"/>
              <a:t>Divide 500 by 3.33 to find number of workdays required to recover costs of chair = 150 days</a:t>
            </a:r>
          </a:p>
          <a:p>
            <a:pPr>
              <a:buFontTx/>
              <a:buChar char="•"/>
            </a:pPr>
            <a:r>
              <a:rPr lang="en-US" altLang="en-US"/>
              <a:t>Divide 150 days by number of workdays/year (200) to find number of years to recover cost of chair (0.75)</a:t>
            </a:r>
          </a:p>
          <a:p>
            <a:pPr>
              <a:buFontTx/>
              <a:buChar char="•"/>
            </a:pPr>
            <a:endParaRPr lang="en-US" altLang="en-US"/>
          </a:p>
        </p:txBody>
      </p:sp>
    </p:spTree>
    <p:extLst>
      <p:ext uri="{BB962C8B-B14F-4D97-AF65-F5344CB8AC3E}">
        <p14:creationId xmlns:p14="http://schemas.microsoft.com/office/powerpoint/2010/main" val="3284354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6E8C2-5421-43A0-8816-2683025C735A}" type="slidenum">
              <a:rPr lang="en-US" altLang="en-US"/>
              <a:pPr/>
              <a:t>18</a:t>
            </a:fld>
            <a:endParaRPr lang="en-US" altLang="en-US"/>
          </a:p>
        </p:txBody>
      </p:sp>
      <p:sp>
        <p:nvSpPr>
          <p:cNvPr id="186370" name="Rectangle 2"/>
          <p:cNvSpPr>
            <a:spLocks noGrp="1" noRot="1" noChangeAspect="1" noChangeArrowheads="1" noTextEdit="1"/>
          </p:cNvSpPr>
          <p:nvPr>
            <p:ph type="sldImg"/>
          </p:nvPr>
        </p:nvSpPr>
        <p:spPr>
          <a:xfrm>
            <a:off x="777875" y="1200150"/>
            <a:ext cx="5759450" cy="3240088"/>
          </a:xfrm>
          <a:ln/>
        </p:spPr>
      </p:sp>
      <p:sp>
        <p:nvSpPr>
          <p:cNvPr id="186371" name="Rectangle 3"/>
          <p:cNvSpPr>
            <a:spLocks noGrp="1" noChangeArrowheads="1"/>
          </p:cNvSpPr>
          <p:nvPr>
            <p:ph type="body" idx="1"/>
          </p:nvPr>
        </p:nvSpPr>
        <p:spPr/>
        <p:txBody>
          <a:bodyPr/>
          <a:lstStyle/>
          <a:p>
            <a:pPr>
              <a:buFontTx/>
              <a:buChar char="•"/>
            </a:pPr>
            <a:r>
              <a:rPr lang="en-US" altLang="en-US" i="1" dirty="0"/>
              <a:t>Wood Pro Injury Rates and Costs</a:t>
            </a:r>
          </a:p>
          <a:p>
            <a:pPr>
              <a:buFontTx/>
              <a:buChar char="•"/>
            </a:pPr>
            <a:r>
              <a:rPr lang="en-US" altLang="en-US" dirty="0"/>
              <a:t>Wood Pro is a small company in the United States, originating in the early 1980s. By 1990, the company had grown.  Although revenue was increasing, workers compensation costs had reached $38 600.  1992 proved to be the company’s worst year for recordable injuries.  Incident rates rose to 31% and workers compensation costs exceeded $100 000. </a:t>
            </a:r>
          </a:p>
          <a:p>
            <a:pPr>
              <a:buFontTx/>
              <a:buChar char="•"/>
            </a:pPr>
            <a:r>
              <a:rPr lang="en-US" altLang="en-US" dirty="0"/>
              <a:t>With ergonomic intervention begun in 1992, they were able to reduce injury rates by 42% in their first year.  By 1996, they had reduced injury rates by 87%, a savings of $42 000, which was reinvested into further ergonomic enhancements.  This is one of many examples of how, over time, ergonomics can pay for itself!</a:t>
            </a:r>
            <a:endParaRPr lang="en-US" altLang="en-US" i="1" dirty="0"/>
          </a:p>
          <a:p>
            <a:pPr>
              <a:buFontTx/>
              <a:buChar char="•"/>
            </a:pPr>
            <a:r>
              <a:rPr lang="en-US" altLang="en-US" i="1" dirty="0"/>
              <a:t>Task redesign, job rotation plans, scheduling restructuring, behavioral analysis, and health and safety education were a few ergonomic tactics used in the Wood Pro example.</a:t>
            </a:r>
          </a:p>
          <a:p>
            <a:pPr>
              <a:buFontTx/>
              <a:buChar char="•"/>
            </a:pPr>
            <a:endParaRPr lang="en-US" altLang="en-US" dirty="0"/>
          </a:p>
        </p:txBody>
      </p:sp>
    </p:spTree>
    <p:extLst>
      <p:ext uri="{BB962C8B-B14F-4D97-AF65-F5344CB8AC3E}">
        <p14:creationId xmlns:p14="http://schemas.microsoft.com/office/powerpoint/2010/main" val="21988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31"/>
          <p:cNvSpPr>
            <a:spLocks noGrp="1" noChangeArrowheads="1"/>
          </p:cNvSpPr>
          <p:nvPr>
            <p:ph type="sldNum" sz="quarter" idx="5"/>
          </p:nvPr>
        </p:nvSpPr>
        <p:spPr>
          <a:noFill/>
        </p:spPr>
        <p:txBody>
          <a:bodyPr/>
          <a:lstStyle>
            <a:lvl1pPr defTabSz="948496">
              <a:spcBef>
                <a:spcPct val="30000"/>
              </a:spcBef>
              <a:defRPr sz="1300">
                <a:solidFill>
                  <a:schemeClr val="tx1"/>
                </a:solidFill>
                <a:latin typeface="Arial" charset="0"/>
              </a:defRPr>
            </a:lvl1pPr>
            <a:lvl2pPr marL="769409" indent="-295162" defTabSz="948496">
              <a:spcBef>
                <a:spcPct val="30000"/>
              </a:spcBef>
              <a:defRPr sz="1300">
                <a:solidFill>
                  <a:schemeClr val="tx1"/>
                </a:solidFill>
                <a:latin typeface="Arial" charset="0"/>
              </a:defRPr>
            </a:lvl2pPr>
            <a:lvl3pPr marL="1183963" indent="-235466" defTabSz="948496">
              <a:spcBef>
                <a:spcPct val="30000"/>
              </a:spcBef>
              <a:defRPr sz="1300">
                <a:solidFill>
                  <a:schemeClr val="tx1"/>
                </a:solidFill>
                <a:latin typeface="Arial" charset="0"/>
              </a:defRPr>
            </a:lvl3pPr>
            <a:lvl4pPr marL="1658210" indent="-235466" defTabSz="948496">
              <a:spcBef>
                <a:spcPct val="30000"/>
              </a:spcBef>
              <a:defRPr sz="1300">
                <a:solidFill>
                  <a:schemeClr val="tx1"/>
                </a:solidFill>
                <a:latin typeface="Arial" charset="0"/>
              </a:defRPr>
            </a:lvl4pPr>
            <a:lvl5pPr marL="2132458" indent="-235466" defTabSz="948496">
              <a:spcBef>
                <a:spcPct val="30000"/>
              </a:spcBef>
              <a:defRPr sz="1300">
                <a:solidFill>
                  <a:schemeClr val="tx1"/>
                </a:solidFill>
                <a:latin typeface="Arial" charset="0"/>
              </a:defRPr>
            </a:lvl5pPr>
            <a:lvl6pPr marL="2610022" indent="-235466" defTabSz="948496" eaLnBrk="0" fontAlgn="base" hangingPunct="0">
              <a:spcBef>
                <a:spcPct val="30000"/>
              </a:spcBef>
              <a:spcAft>
                <a:spcPct val="0"/>
              </a:spcAft>
              <a:defRPr sz="1300">
                <a:solidFill>
                  <a:schemeClr val="tx1"/>
                </a:solidFill>
                <a:latin typeface="Arial" charset="0"/>
              </a:defRPr>
            </a:lvl6pPr>
            <a:lvl7pPr marL="3087587" indent="-235466" defTabSz="948496" eaLnBrk="0" fontAlgn="base" hangingPunct="0">
              <a:spcBef>
                <a:spcPct val="30000"/>
              </a:spcBef>
              <a:spcAft>
                <a:spcPct val="0"/>
              </a:spcAft>
              <a:defRPr sz="1300">
                <a:solidFill>
                  <a:schemeClr val="tx1"/>
                </a:solidFill>
                <a:latin typeface="Arial" charset="0"/>
              </a:defRPr>
            </a:lvl7pPr>
            <a:lvl8pPr marL="3565151" indent="-235466" defTabSz="948496" eaLnBrk="0" fontAlgn="base" hangingPunct="0">
              <a:spcBef>
                <a:spcPct val="30000"/>
              </a:spcBef>
              <a:spcAft>
                <a:spcPct val="0"/>
              </a:spcAft>
              <a:defRPr sz="1300">
                <a:solidFill>
                  <a:schemeClr val="tx1"/>
                </a:solidFill>
                <a:latin typeface="Arial" charset="0"/>
              </a:defRPr>
            </a:lvl8pPr>
            <a:lvl9pPr marL="4042716" indent="-235466" defTabSz="948496" eaLnBrk="0" fontAlgn="base" hangingPunct="0">
              <a:spcBef>
                <a:spcPct val="30000"/>
              </a:spcBef>
              <a:spcAft>
                <a:spcPct val="0"/>
              </a:spcAft>
              <a:defRPr sz="1300">
                <a:solidFill>
                  <a:schemeClr val="tx1"/>
                </a:solidFill>
                <a:latin typeface="Arial" charset="0"/>
              </a:defRPr>
            </a:lvl9pPr>
          </a:lstStyle>
          <a:p>
            <a:pPr eaLnBrk="0" hangingPunct="0">
              <a:spcBef>
                <a:spcPct val="0"/>
              </a:spcBef>
            </a:pPr>
            <a:fld id="{17808FEA-AEE9-4E2E-A19F-91D45EB44142}" type="slidenum">
              <a:rPr lang="en-US" altLang="en-US" smtClean="0">
                <a:latin typeface="Times New Roman" pitchFamily="18" charset="0"/>
              </a:rPr>
              <a:pPr eaLnBrk="0" hangingPunct="0">
                <a:spcBef>
                  <a:spcPct val="0"/>
                </a:spcBef>
              </a:pPr>
              <a:t>38</a:t>
            </a:fld>
            <a:endParaRPr lang="en-US" altLang="en-US" smtClean="0">
              <a:latin typeface="Times New Roman" pitchFamily="18" charset="0"/>
            </a:endParaRPr>
          </a:p>
        </p:txBody>
      </p:sp>
      <p:sp>
        <p:nvSpPr>
          <p:cNvPr id="117763" name="Rectangle 2"/>
          <p:cNvSpPr>
            <a:spLocks noGrp="1" noRot="1" noChangeAspect="1" noChangeArrowheads="1" noTextEdit="1"/>
          </p:cNvSpPr>
          <p:nvPr>
            <p:ph type="sldImg"/>
          </p:nvPr>
        </p:nvSpPr>
        <p:spPr>
          <a:xfrm>
            <a:off x="457200" y="720725"/>
            <a:ext cx="6402388" cy="3600450"/>
          </a:xfrm>
          <a:ln/>
        </p:spPr>
      </p:sp>
      <p:sp>
        <p:nvSpPr>
          <p:cNvPr id="117764" name="Rectangle 3"/>
          <p:cNvSpPr>
            <a:spLocks noGrp="1" noChangeArrowheads="1"/>
          </p:cNvSpPr>
          <p:nvPr>
            <p:ph type="body" idx="1"/>
          </p:nvPr>
        </p:nvSpPr>
        <p:spPr>
          <a:noFill/>
        </p:spPr>
        <p:txBody>
          <a:bodyPr/>
          <a:lstStyle/>
          <a:p>
            <a:r>
              <a:rPr lang="en-US" altLang="en-US" dirty="0" smtClean="0"/>
              <a:t>TREVOR</a:t>
            </a:r>
            <a:endParaRPr lang="en-CA" altLang="en-US" dirty="0" smtClean="0"/>
          </a:p>
        </p:txBody>
      </p:sp>
      <p:sp>
        <p:nvSpPr>
          <p:cNvPr id="2" name="Header Placeholder 1"/>
          <p:cNvSpPr>
            <a:spLocks noGrp="1"/>
          </p:cNvSpPr>
          <p:nvPr>
            <p:ph type="hdr" sz="quarter" idx="10"/>
          </p:nvPr>
        </p:nvSpPr>
        <p:spPr/>
        <p:txBody>
          <a:bodyPr/>
          <a:lstStyle/>
          <a:p>
            <a:r>
              <a:rPr lang="en-CA" smtClean="0"/>
              <a:t>RSI Day 2017</a:t>
            </a:r>
            <a:endParaRPr lang="en-CA"/>
          </a:p>
        </p:txBody>
      </p:sp>
      <p:sp>
        <p:nvSpPr>
          <p:cNvPr id="3" name="Date Placeholder 2"/>
          <p:cNvSpPr>
            <a:spLocks noGrp="1"/>
          </p:cNvSpPr>
          <p:nvPr>
            <p:ph type="dt" idx="11"/>
          </p:nvPr>
        </p:nvSpPr>
        <p:spPr/>
        <p:txBody>
          <a:bodyPr/>
          <a:lstStyle/>
          <a:p>
            <a:endParaRPr lang="en-CA"/>
          </a:p>
        </p:txBody>
      </p:sp>
    </p:spTree>
    <p:extLst>
      <p:ext uri="{BB962C8B-B14F-4D97-AF65-F5344CB8AC3E}">
        <p14:creationId xmlns:p14="http://schemas.microsoft.com/office/powerpoint/2010/main" val="127741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A0D3A9-8B6C-4B22-AE77-479A84EFF4DC}" type="slidenum">
              <a:rPr lang="en-US" altLang="en-US"/>
              <a:pPr/>
              <a:t>3</a:t>
            </a:fld>
            <a:endParaRPr lang="en-US" altLang="en-US"/>
          </a:p>
        </p:txBody>
      </p:sp>
      <p:sp>
        <p:nvSpPr>
          <p:cNvPr id="132098" name="Rectangle 2"/>
          <p:cNvSpPr>
            <a:spLocks noGrp="1" noRot="1" noChangeAspect="1" noChangeArrowheads="1" noTextEdit="1"/>
          </p:cNvSpPr>
          <p:nvPr>
            <p:ph type="sldImg"/>
          </p:nvPr>
        </p:nvSpPr>
        <p:spPr>
          <a:xfrm>
            <a:off x="777875" y="1200150"/>
            <a:ext cx="5759450" cy="3240088"/>
          </a:xfrm>
          <a:ln/>
        </p:spPr>
      </p:sp>
      <p:sp>
        <p:nvSpPr>
          <p:cNvPr id="132099" name="Rectangle 3"/>
          <p:cNvSpPr>
            <a:spLocks noGrp="1" noChangeArrowheads="1"/>
          </p:cNvSpPr>
          <p:nvPr>
            <p:ph type="body" idx="1"/>
          </p:nvPr>
        </p:nvSpPr>
        <p:spPr/>
        <p:txBody>
          <a:bodyPr/>
          <a:lstStyle/>
          <a:p>
            <a:r>
              <a:rPr lang="en-US" altLang="en-US"/>
              <a:t>If you mention ergonomics people often think computers such as keyboard trays, or chairs.  In reality, ergonomics is so much more.</a:t>
            </a:r>
          </a:p>
          <a:p>
            <a:r>
              <a:rPr lang="en-US" altLang="en-US"/>
              <a:t>In a factory or warehouse ergonomics can cover much more from lift assists, to table and counter heights, to proper footwear, and workplace organization</a:t>
            </a:r>
          </a:p>
          <a:p>
            <a:endParaRPr lang="en-US" altLang="en-US"/>
          </a:p>
        </p:txBody>
      </p:sp>
    </p:spTree>
    <p:extLst>
      <p:ext uri="{BB962C8B-B14F-4D97-AF65-F5344CB8AC3E}">
        <p14:creationId xmlns:p14="http://schemas.microsoft.com/office/powerpoint/2010/main" val="1261954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E976A-CEE4-495E-86C3-7A0DA1F9CE8F}" type="slidenum">
              <a:rPr lang="en-US" altLang="en-US"/>
              <a:pPr/>
              <a:t>4</a:t>
            </a:fld>
            <a:endParaRPr lang="en-US" altLang="en-US"/>
          </a:p>
        </p:txBody>
      </p:sp>
      <p:sp>
        <p:nvSpPr>
          <p:cNvPr id="135170" name="Rectangle 2"/>
          <p:cNvSpPr>
            <a:spLocks noGrp="1" noRot="1" noChangeAspect="1" noChangeArrowheads="1" noTextEdit="1"/>
          </p:cNvSpPr>
          <p:nvPr>
            <p:ph type="sldImg"/>
          </p:nvPr>
        </p:nvSpPr>
        <p:spPr>
          <a:xfrm>
            <a:off x="777875" y="1200150"/>
            <a:ext cx="5759450" cy="3240088"/>
          </a:xfrm>
          <a:ln/>
        </p:spPr>
      </p:sp>
      <p:sp>
        <p:nvSpPr>
          <p:cNvPr id="135171" name="Rectangle 3"/>
          <p:cNvSpPr>
            <a:spLocks noGrp="1" noChangeArrowheads="1"/>
          </p:cNvSpPr>
          <p:nvPr>
            <p:ph type="body" idx="1"/>
          </p:nvPr>
        </p:nvSpPr>
        <p:spPr/>
        <p:txBody>
          <a:bodyPr/>
          <a:lstStyle/>
          <a:p>
            <a:r>
              <a:rPr lang="en-US" altLang="en-US"/>
              <a:t>One of the most abused, misunderstood and underutilized concepts in business today</a:t>
            </a:r>
          </a:p>
          <a:p>
            <a:r>
              <a:rPr lang="en-US" altLang="en-US"/>
              <a:t>Is viewed as difficult to measure and is not the first thing people look at to increase profitability </a:t>
            </a:r>
          </a:p>
          <a:p>
            <a:r>
              <a:rPr lang="en-US" altLang="en-US"/>
              <a:t>When applied compressively, ergonomics can be as important as quality control, and strategic planning</a:t>
            </a:r>
          </a:p>
          <a:p>
            <a:r>
              <a:rPr lang="en-US" altLang="en-US"/>
              <a:t>It has a real and direct impact on productivity, performance, throughput, delivery of services, and the bottom line</a:t>
            </a:r>
          </a:p>
          <a:p>
            <a:r>
              <a:rPr lang="en-US" altLang="en-US"/>
              <a:t>Can enhance the most important business component – ability of workers to do their job</a:t>
            </a:r>
          </a:p>
          <a:p>
            <a:endParaRPr lang="en-US" altLang="en-US"/>
          </a:p>
        </p:txBody>
      </p:sp>
    </p:spTree>
    <p:extLst>
      <p:ext uri="{BB962C8B-B14F-4D97-AF65-F5344CB8AC3E}">
        <p14:creationId xmlns:p14="http://schemas.microsoft.com/office/powerpoint/2010/main" val="3095930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8ED44-9F28-485D-B491-E09B2A730A25}" type="slidenum">
              <a:rPr lang="en-US" altLang="en-US"/>
              <a:pPr/>
              <a:t>5</a:t>
            </a:fld>
            <a:endParaRPr lang="en-US" altLang="en-US"/>
          </a:p>
        </p:txBody>
      </p:sp>
      <p:sp>
        <p:nvSpPr>
          <p:cNvPr id="137218" name="Rectangle 2"/>
          <p:cNvSpPr>
            <a:spLocks noGrp="1" noRot="1" noChangeAspect="1" noChangeArrowheads="1" noTextEdit="1"/>
          </p:cNvSpPr>
          <p:nvPr>
            <p:ph type="sldImg"/>
          </p:nvPr>
        </p:nvSpPr>
        <p:spPr>
          <a:xfrm>
            <a:off x="777875" y="1200150"/>
            <a:ext cx="5759450" cy="3240088"/>
          </a:xfrm>
          <a:ln/>
        </p:spPr>
      </p:sp>
      <p:sp>
        <p:nvSpPr>
          <p:cNvPr id="137219" name="Rectangle 3"/>
          <p:cNvSpPr>
            <a:spLocks noGrp="1" noChangeArrowheads="1"/>
          </p:cNvSpPr>
          <p:nvPr>
            <p:ph type="body" idx="1"/>
          </p:nvPr>
        </p:nvSpPr>
        <p:spPr/>
        <p:txBody>
          <a:bodyPr/>
          <a:lstStyle/>
          <a:p>
            <a:pPr>
              <a:buFontTx/>
              <a:buChar char="•"/>
            </a:pPr>
            <a:r>
              <a:rPr lang="en-US" altLang="en-US"/>
              <a:t>Ergonomics can result in a three to tenfold improvement in performance, throughput and corollary savings</a:t>
            </a:r>
          </a:p>
          <a:p>
            <a:pPr>
              <a:buFontTx/>
              <a:buChar char="•"/>
            </a:pPr>
            <a:r>
              <a:rPr lang="en-US" altLang="en-US"/>
              <a:t>Ergonomics also reduces the risk of future occupational injuries and productivity problems.</a:t>
            </a:r>
          </a:p>
          <a:p>
            <a:pPr>
              <a:buFontTx/>
              <a:buChar char="•"/>
            </a:pPr>
            <a:r>
              <a:rPr lang="en-US" altLang="en-US"/>
              <a:t>Ergonomic solutions improves productivity, reduces lost time, time loss, absenteeism, and saves dollars measured through standard measurement systems.  In addition, they can lead to lower WSIB premiums and medical costs.</a:t>
            </a:r>
          </a:p>
          <a:p>
            <a:endParaRPr lang="en-US" altLang="en-US"/>
          </a:p>
        </p:txBody>
      </p:sp>
    </p:spTree>
    <p:extLst>
      <p:ext uri="{BB962C8B-B14F-4D97-AF65-F5344CB8AC3E}">
        <p14:creationId xmlns:p14="http://schemas.microsoft.com/office/powerpoint/2010/main" val="3065562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57DF0-49F7-475E-AAD9-A58BC33FE559}" type="slidenum">
              <a:rPr lang="en-US" altLang="en-US"/>
              <a:pPr/>
              <a:t>7</a:t>
            </a:fld>
            <a:endParaRPr lang="en-US" altLang="en-US"/>
          </a:p>
        </p:txBody>
      </p:sp>
      <p:sp>
        <p:nvSpPr>
          <p:cNvPr id="141314" name="Rectangle 2"/>
          <p:cNvSpPr>
            <a:spLocks noGrp="1" noRot="1" noChangeAspect="1" noChangeArrowheads="1" noTextEdit="1"/>
          </p:cNvSpPr>
          <p:nvPr>
            <p:ph type="sldImg"/>
          </p:nvPr>
        </p:nvSpPr>
        <p:spPr>
          <a:xfrm>
            <a:off x="777875" y="1200150"/>
            <a:ext cx="5759450" cy="3240088"/>
          </a:xfrm>
          <a:ln/>
        </p:spPr>
      </p:sp>
      <p:sp>
        <p:nvSpPr>
          <p:cNvPr id="141315" name="Rectangle 3"/>
          <p:cNvSpPr>
            <a:spLocks noGrp="1" noChangeArrowheads="1"/>
          </p:cNvSpPr>
          <p:nvPr>
            <p:ph type="body" idx="1"/>
          </p:nvPr>
        </p:nvSpPr>
        <p:spPr/>
        <p:txBody>
          <a:bodyPr/>
          <a:lstStyle/>
          <a:p>
            <a:pPr>
              <a:buFontTx/>
              <a:buChar char="•"/>
            </a:pPr>
            <a:r>
              <a:rPr lang="en-US" altLang="en-US"/>
              <a:t>Reduced risk of injury in the workplace</a:t>
            </a:r>
          </a:p>
          <a:p>
            <a:pPr>
              <a:buFontTx/>
              <a:buChar char="•"/>
            </a:pPr>
            <a:r>
              <a:rPr lang="en-US" altLang="en-US"/>
              <a:t>Reduced WSIB claims and payment</a:t>
            </a:r>
          </a:p>
          <a:p>
            <a:pPr>
              <a:buFontTx/>
              <a:buChar char="•"/>
            </a:pPr>
            <a:r>
              <a:rPr lang="en-US" altLang="en-US"/>
              <a:t>Reduction in premiums</a:t>
            </a:r>
          </a:p>
          <a:p>
            <a:pPr>
              <a:buFontTx/>
              <a:buChar char="•"/>
            </a:pPr>
            <a:r>
              <a:rPr lang="en-US" altLang="en-US"/>
              <a:t>Improved workplace morale</a:t>
            </a:r>
          </a:p>
          <a:p>
            <a:pPr>
              <a:buFontTx/>
              <a:buChar char="•"/>
            </a:pPr>
            <a:r>
              <a:rPr lang="en-US" altLang="en-US"/>
              <a:t>Improved workplace relations and worker accountability</a:t>
            </a:r>
          </a:p>
          <a:p>
            <a:pPr>
              <a:buFontTx/>
              <a:buChar char="•"/>
            </a:pPr>
            <a:r>
              <a:rPr lang="en-US" altLang="en-US"/>
              <a:t>Improvement in quality and productivity</a:t>
            </a:r>
          </a:p>
          <a:p>
            <a:pPr>
              <a:buFontTx/>
              <a:buChar char="•"/>
            </a:pPr>
            <a:endParaRPr lang="en-US" altLang="en-US"/>
          </a:p>
        </p:txBody>
      </p:sp>
    </p:spTree>
    <p:extLst>
      <p:ext uri="{BB962C8B-B14F-4D97-AF65-F5344CB8AC3E}">
        <p14:creationId xmlns:p14="http://schemas.microsoft.com/office/powerpoint/2010/main" val="139568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FE8DF9-F379-4DD1-B969-1BBC86A87D4D}" type="slidenum">
              <a:rPr lang="en-US" altLang="en-US"/>
              <a:pPr/>
              <a:t>8</a:t>
            </a:fld>
            <a:endParaRPr lang="en-US" altLang="en-US"/>
          </a:p>
        </p:txBody>
      </p:sp>
      <p:sp>
        <p:nvSpPr>
          <p:cNvPr id="142338" name="Rectangle 2"/>
          <p:cNvSpPr>
            <a:spLocks noGrp="1" noRot="1" noChangeAspect="1" noChangeArrowheads="1" noTextEdit="1"/>
          </p:cNvSpPr>
          <p:nvPr>
            <p:ph type="sldImg"/>
          </p:nvPr>
        </p:nvSpPr>
        <p:spPr>
          <a:xfrm>
            <a:off x="777875" y="1200150"/>
            <a:ext cx="5759450" cy="3240088"/>
          </a:xfrm>
          <a:ln/>
        </p:spPr>
      </p:sp>
      <p:sp>
        <p:nvSpPr>
          <p:cNvPr id="142339" name="Rectangle 3"/>
          <p:cNvSpPr>
            <a:spLocks noGrp="1" noChangeArrowheads="1"/>
          </p:cNvSpPr>
          <p:nvPr>
            <p:ph type="body" idx="1"/>
          </p:nvPr>
        </p:nvSpPr>
        <p:spPr/>
        <p:txBody>
          <a:bodyPr/>
          <a:lstStyle/>
          <a:p>
            <a:pPr>
              <a:buFontTx/>
              <a:buChar char="•"/>
            </a:pPr>
            <a:r>
              <a:rPr lang="en-US" altLang="en-US"/>
              <a:t>As a general rule of thumb, as the severity of an injury increases, so too does the cost that is incurred by such an illness. </a:t>
            </a:r>
          </a:p>
          <a:p>
            <a:pPr>
              <a:buFontTx/>
              <a:buChar char="•"/>
            </a:pPr>
            <a:r>
              <a:rPr lang="en-US" altLang="en-US"/>
              <a:t>Risk Factors</a:t>
            </a:r>
            <a:r>
              <a:rPr lang="en-US" altLang="en-US">
                <a:sym typeface="Wingdings" pitchFamily="2" charset="2"/>
              </a:rPr>
              <a:t></a:t>
            </a:r>
            <a:r>
              <a:rPr lang="en-US" altLang="en-US"/>
              <a:t>Pain/Discomfort</a:t>
            </a:r>
            <a:r>
              <a:rPr lang="en-US" altLang="en-US">
                <a:sym typeface="Wingdings" pitchFamily="2" charset="2"/>
              </a:rPr>
              <a:t></a:t>
            </a:r>
            <a:r>
              <a:rPr lang="en-US" altLang="en-US"/>
              <a:t>Medical Treatment</a:t>
            </a:r>
            <a:r>
              <a:rPr lang="en-US" altLang="en-US">
                <a:sym typeface="Wingdings" pitchFamily="2" charset="2"/>
              </a:rPr>
              <a:t></a:t>
            </a:r>
            <a:r>
              <a:rPr lang="en-US" altLang="en-US"/>
              <a:t>WSIB claim</a:t>
            </a:r>
            <a:r>
              <a:rPr lang="en-US" altLang="en-US">
                <a:sym typeface="Wingdings" pitchFamily="2" charset="2"/>
              </a:rPr>
              <a:t></a:t>
            </a:r>
            <a:r>
              <a:rPr lang="en-US" altLang="en-US"/>
              <a:t>Restricted duties</a:t>
            </a:r>
            <a:r>
              <a:rPr lang="en-US" altLang="en-US">
                <a:sym typeface="Wingdings" pitchFamily="2" charset="2"/>
              </a:rPr>
              <a:t></a:t>
            </a:r>
            <a:r>
              <a:rPr lang="en-US" altLang="en-US"/>
              <a:t>Lost Time injury</a:t>
            </a:r>
            <a:r>
              <a:rPr lang="en-US" altLang="en-US">
                <a:sym typeface="Wingdings" pitchFamily="2" charset="2"/>
              </a:rPr>
              <a:t></a:t>
            </a:r>
            <a:r>
              <a:rPr lang="en-US" altLang="en-US"/>
              <a:t>Permanent injury, and at each step, the cost of treating the ailment 10 to 100 times more expensive.  Therefore, when workplace risk factors are unaddressed, they can lead to expensive claims costs.  Increased reporting negatively affects injury ratings, again increasing WSIB premiums.  Alternatively, reducing risk factors can effectively lower the serious costs associated with major injuries. </a:t>
            </a:r>
          </a:p>
          <a:p>
            <a:pPr>
              <a:buFontTx/>
              <a:buChar char="•"/>
            </a:pPr>
            <a:endParaRPr lang="en-US" altLang="en-US"/>
          </a:p>
        </p:txBody>
      </p:sp>
    </p:spTree>
    <p:extLst>
      <p:ext uri="{BB962C8B-B14F-4D97-AF65-F5344CB8AC3E}">
        <p14:creationId xmlns:p14="http://schemas.microsoft.com/office/powerpoint/2010/main" val="49553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F4337-EEF6-4A63-B1DF-B4D316F36722}" type="slidenum">
              <a:rPr lang="en-US" altLang="en-US"/>
              <a:pPr/>
              <a:t>10</a:t>
            </a:fld>
            <a:endParaRPr lang="en-US" altLang="en-US"/>
          </a:p>
        </p:txBody>
      </p:sp>
      <p:sp>
        <p:nvSpPr>
          <p:cNvPr id="151554" name="Rectangle 2"/>
          <p:cNvSpPr>
            <a:spLocks noGrp="1" noRot="1" noChangeAspect="1" noChangeArrowheads="1" noTextEdit="1"/>
          </p:cNvSpPr>
          <p:nvPr>
            <p:ph type="sldImg"/>
          </p:nvPr>
        </p:nvSpPr>
        <p:spPr>
          <a:xfrm>
            <a:off x="777875" y="1200150"/>
            <a:ext cx="5759450" cy="3240088"/>
          </a:xfrm>
          <a:ln/>
        </p:spPr>
      </p:sp>
      <p:sp>
        <p:nvSpPr>
          <p:cNvPr id="151555" name="Rectangle 3"/>
          <p:cNvSpPr>
            <a:spLocks noGrp="1" noChangeArrowheads="1"/>
          </p:cNvSpPr>
          <p:nvPr>
            <p:ph type="body" idx="1"/>
          </p:nvPr>
        </p:nvSpPr>
        <p:spPr/>
        <p:txBody>
          <a:bodyPr/>
          <a:lstStyle/>
          <a:p>
            <a:pPr>
              <a:buFontTx/>
              <a:buChar char="•"/>
            </a:pPr>
            <a:r>
              <a:rPr lang="en-US" altLang="en-US"/>
              <a:t>Methods that are easy to measure are reductions worker compensation and medical costs</a:t>
            </a:r>
          </a:p>
          <a:p>
            <a:pPr>
              <a:buFontTx/>
              <a:buChar char="•"/>
            </a:pPr>
            <a:r>
              <a:rPr lang="en-US" altLang="en-US"/>
              <a:t>Other areas are harder to measure such as productivity especially in white color jobs</a:t>
            </a:r>
          </a:p>
          <a:p>
            <a:pPr>
              <a:buFontTx/>
              <a:buChar char="•"/>
            </a:pPr>
            <a:r>
              <a:rPr lang="en-US" altLang="en-US"/>
              <a:t>For example – ergonomic chairs make people feel better but how do you measure the effectiveness on a financial statement?</a:t>
            </a:r>
          </a:p>
          <a:p>
            <a:pPr>
              <a:buFontTx/>
              <a:buChar char="•"/>
            </a:pPr>
            <a:endParaRPr lang="en-US" altLang="en-US"/>
          </a:p>
        </p:txBody>
      </p:sp>
    </p:spTree>
    <p:extLst>
      <p:ext uri="{BB962C8B-B14F-4D97-AF65-F5344CB8AC3E}">
        <p14:creationId xmlns:p14="http://schemas.microsoft.com/office/powerpoint/2010/main" val="4083323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2D31D4-D7E2-4BCC-B59F-5AC0B3204BA0}" type="slidenum">
              <a:rPr lang="en-US" altLang="en-US"/>
              <a:pPr/>
              <a:t>11</a:t>
            </a:fld>
            <a:endParaRPr lang="en-US" altLang="en-US"/>
          </a:p>
        </p:txBody>
      </p:sp>
      <p:sp>
        <p:nvSpPr>
          <p:cNvPr id="154626" name="Rectangle 2"/>
          <p:cNvSpPr>
            <a:spLocks noGrp="1" noRot="1" noChangeAspect="1" noChangeArrowheads="1" noTextEdit="1"/>
          </p:cNvSpPr>
          <p:nvPr>
            <p:ph type="sldImg"/>
          </p:nvPr>
        </p:nvSpPr>
        <p:spPr>
          <a:xfrm>
            <a:off x="777875" y="1200150"/>
            <a:ext cx="5759450" cy="3240088"/>
          </a:xfrm>
          <a:ln/>
        </p:spPr>
      </p:sp>
      <p:sp>
        <p:nvSpPr>
          <p:cNvPr id="154627" name="Rectangle 3"/>
          <p:cNvSpPr>
            <a:spLocks noGrp="1" noChangeArrowheads="1"/>
          </p:cNvSpPr>
          <p:nvPr>
            <p:ph type="body" idx="1"/>
          </p:nvPr>
        </p:nvSpPr>
        <p:spPr/>
        <p:txBody>
          <a:bodyPr/>
          <a:lstStyle/>
          <a:p>
            <a:pPr>
              <a:buFontTx/>
              <a:buChar char="•"/>
            </a:pPr>
            <a:r>
              <a:rPr lang="en-US" altLang="en-US"/>
              <a:t>The result, is a lost-time concept</a:t>
            </a:r>
          </a:p>
          <a:p>
            <a:pPr lvl="1">
              <a:buFontTx/>
              <a:buChar char="•"/>
            </a:pPr>
            <a:r>
              <a:rPr lang="en-US" altLang="en-US"/>
              <a:t>Lost time is a measure of how a worker is negatively impacted by an injury</a:t>
            </a:r>
          </a:p>
          <a:p>
            <a:pPr lvl="1">
              <a:buFontTx/>
              <a:buChar char="•"/>
            </a:pPr>
            <a:r>
              <a:rPr lang="en-US" altLang="en-US"/>
              <a:t>When a worker is off on compensation, their productivity for that task would be zero</a:t>
            </a:r>
          </a:p>
          <a:p>
            <a:pPr lvl="1">
              <a:buFontTx/>
              <a:buChar char="•"/>
            </a:pPr>
            <a:r>
              <a:rPr lang="en-US" altLang="en-US"/>
              <a:t>Measurements before and after interventions should show improvements in performance, measured against attainment or management goals.</a:t>
            </a:r>
          </a:p>
          <a:p>
            <a:pPr lvl="1">
              <a:buFontTx/>
              <a:buChar char="•"/>
            </a:pPr>
            <a:r>
              <a:rPr lang="en-US" altLang="en-US"/>
              <a:t>This measurement system can bring the benefits of ergonomics from a subjective concept into one that can be measured in dollars</a:t>
            </a:r>
          </a:p>
          <a:p>
            <a:pPr>
              <a:buFontTx/>
              <a:buChar char="•"/>
            </a:pPr>
            <a:endParaRPr lang="en-US" altLang="en-US"/>
          </a:p>
        </p:txBody>
      </p:sp>
    </p:spTree>
    <p:extLst>
      <p:ext uri="{BB962C8B-B14F-4D97-AF65-F5344CB8AC3E}">
        <p14:creationId xmlns:p14="http://schemas.microsoft.com/office/powerpoint/2010/main" val="269649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791C8-38A9-419D-87B9-B44A9E5F8DC0}" type="slidenum">
              <a:rPr lang="en-US" altLang="en-US"/>
              <a:pPr/>
              <a:t>12</a:t>
            </a:fld>
            <a:endParaRPr lang="en-US" altLang="en-US"/>
          </a:p>
        </p:txBody>
      </p:sp>
      <p:sp>
        <p:nvSpPr>
          <p:cNvPr id="157698" name="Rectangle 2"/>
          <p:cNvSpPr>
            <a:spLocks noGrp="1" noRot="1" noChangeAspect="1" noChangeArrowheads="1" noTextEdit="1"/>
          </p:cNvSpPr>
          <p:nvPr>
            <p:ph type="sldImg"/>
          </p:nvPr>
        </p:nvSpPr>
        <p:spPr>
          <a:xfrm>
            <a:off x="777875" y="1200150"/>
            <a:ext cx="5759450" cy="3240088"/>
          </a:xfrm>
          <a:ln/>
        </p:spPr>
      </p:sp>
      <p:sp>
        <p:nvSpPr>
          <p:cNvPr id="157699" name="Rectangle 3"/>
          <p:cNvSpPr>
            <a:spLocks noGrp="1" noChangeArrowheads="1"/>
          </p:cNvSpPr>
          <p:nvPr>
            <p:ph type="body" idx="1"/>
          </p:nvPr>
        </p:nvSpPr>
        <p:spPr/>
        <p:txBody>
          <a:bodyPr/>
          <a:lstStyle/>
          <a:p>
            <a:pPr>
              <a:buFontTx/>
              <a:buChar char="•"/>
            </a:pPr>
            <a:r>
              <a:rPr lang="en-US" altLang="en-US" dirty="0"/>
              <a:t>Reason 1: Reducing Risk</a:t>
            </a:r>
          </a:p>
          <a:p>
            <a:pPr lvl="1">
              <a:buFontTx/>
              <a:buChar char="•"/>
            </a:pPr>
            <a:r>
              <a:rPr lang="en-US" altLang="en-US" dirty="0"/>
              <a:t> Reducing the risk of catastrophic events, such as loss of life and destruction of property, motivates some organizations. </a:t>
            </a:r>
          </a:p>
          <a:p>
            <a:pPr lvl="1">
              <a:buFontTx/>
              <a:buChar char="•"/>
            </a:pPr>
            <a:r>
              <a:rPr lang="en-US" altLang="en-US" dirty="0"/>
              <a:t>“Human error" has been identified as a cause of a serious accidents, but the real cause of the accident frequently is in the design of the system, the operating procedures, the expectations placed on the employees or in the lack of appropriate training.</a:t>
            </a:r>
          </a:p>
          <a:p>
            <a:pPr>
              <a:buFontTx/>
              <a:buChar char="•"/>
            </a:pPr>
            <a:r>
              <a:rPr lang="en-US" altLang="en-US" dirty="0"/>
              <a:t>Ergonomics can address the system and worker issues to prevent expensive loss of lives and facilities. </a:t>
            </a:r>
          </a:p>
          <a:p>
            <a:pPr lvl="1">
              <a:buFontTx/>
              <a:buChar char="•"/>
            </a:pPr>
            <a:r>
              <a:rPr lang="en-US" altLang="en-US" dirty="0"/>
              <a:t>The Three Mile Island incident, in which an accident at a nuclear facility was caused by faulty design and processes, and not only human error, was a wake-up call for many processing businesses. </a:t>
            </a:r>
          </a:p>
          <a:p>
            <a:pPr>
              <a:buFontTx/>
              <a:buChar char="•"/>
            </a:pPr>
            <a:endParaRPr lang="en-US" altLang="en-US" dirty="0"/>
          </a:p>
        </p:txBody>
      </p:sp>
    </p:spTree>
    <p:extLst>
      <p:ext uri="{BB962C8B-B14F-4D97-AF65-F5344CB8AC3E}">
        <p14:creationId xmlns:p14="http://schemas.microsoft.com/office/powerpoint/2010/main" val="2811324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Tree>
    <p:extLst>
      <p:ext uri="{BB962C8B-B14F-4D97-AF65-F5344CB8AC3E}">
        <p14:creationId xmlns:p14="http://schemas.microsoft.com/office/powerpoint/2010/main" val="19493947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8000" y="144675"/>
            <a:ext cx="10515600" cy="1325563"/>
          </a:xfrm>
        </p:spPr>
        <p:txBody>
          <a:bodyPr/>
          <a:lstStyle/>
          <a:p>
            <a:r>
              <a:rPr lang="en-US" smtClean="0"/>
              <a:t>Click to edit Master title style</a:t>
            </a:r>
            <a:endParaRPr lang="en-CA"/>
          </a:p>
        </p:txBody>
      </p:sp>
      <p:sp>
        <p:nvSpPr>
          <p:cNvPr id="3" name="Content Placeholder 2"/>
          <p:cNvSpPr>
            <a:spLocks noGrp="1"/>
          </p:cNvSpPr>
          <p:nvPr>
            <p:ph idx="1"/>
          </p:nvPr>
        </p:nvSpPr>
        <p:spPr>
          <a:xfrm>
            <a:off x="1116467" y="1233489"/>
            <a:ext cx="105156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8" name="TextBox 7"/>
          <p:cNvSpPr txBox="1"/>
          <p:nvPr userDrawn="1"/>
        </p:nvSpPr>
        <p:spPr>
          <a:xfrm>
            <a:off x="985838" y="6284826"/>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pic>
        <p:nvPicPr>
          <p:cNvPr id="9" name="Picture 8"/>
          <p:cNvPicPr>
            <a:picLocks noChangeAspect="1"/>
          </p:cNvPicPr>
          <p:nvPr userDrawn="1"/>
        </p:nvPicPr>
        <p:blipFill>
          <a:blip r:embed="rId2"/>
          <a:stretch>
            <a:fillRect/>
          </a:stretch>
        </p:blipFill>
        <p:spPr>
          <a:xfrm>
            <a:off x="10579442" y="144675"/>
            <a:ext cx="1210007" cy="979487"/>
          </a:xfrm>
          <a:prstGeom prst="rect">
            <a:avLst/>
          </a:prstGeom>
        </p:spPr>
      </p:pic>
      <p:cxnSp>
        <p:nvCxnSpPr>
          <p:cNvPr id="10" name="Straight Connector 9"/>
          <p:cNvCxnSpPr/>
          <p:nvPr userDrawn="1"/>
        </p:nvCxnSpPr>
        <p:spPr>
          <a:xfrm flipH="1">
            <a:off x="985837" y="1233489"/>
            <a:ext cx="1" cy="49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6532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3849" y="16081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1273849" y="45023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pic>
        <p:nvPicPr>
          <p:cNvPr id="7" name="Picture 6"/>
          <p:cNvPicPr>
            <a:picLocks noChangeAspect="1"/>
          </p:cNvPicPr>
          <p:nvPr userDrawn="1"/>
        </p:nvPicPr>
        <p:blipFill>
          <a:blip r:embed="rId2"/>
          <a:stretch>
            <a:fillRect/>
          </a:stretch>
        </p:blipFill>
        <p:spPr>
          <a:xfrm>
            <a:off x="10579442" y="144675"/>
            <a:ext cx="1210007" cy="979487"/>
          </a:xfrm>
          <a:prstGeom prst="rect">
            <a:avLst/>
          </a:prstGeom>
        </p:spPr>
      </p:pic>
      <p:sp>
        <p:nvSpPr>
          <p:cNvPr id="8" name="TextBox 7"/>
          <p:cNvSpPr txBox="1"/>
          <p:nvPr userDrawn="1"/>
        </p:nvSpPr>
        <p:spPr>
          <a:xfrm>
            <a:off x="438149" y="6281092"/>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cxnSp>
        <p:nvCxnSpPr>
          <p:cNvPr id="9" name="Straight Connector 8"/>
          <p:cNvCxnSpPr/>
          <p:nvPr userDrawn="1"/>
        </p:nvCxnSpPr>
        <p:spPr>
          <a:xfrm flipH="1">
            <a:off x="985837" y="1233489"/>
            <a:ext cx="1" cy="49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4897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8000" y="144675"/>
            <a:ext cx="10515600" cy="1325563"/>
          </a:xfrm>
        </p:spPr>
        <p:txBody>
          <a:bodyPr/>
          <a:lstStyle/>
          <a:p>
            <a:r>
              <a:rPr lang="en-US" smtClean="0"/>
              <a:t>Click to edit Master title style</a:t>
            </a:r>
            <a:endParaRPr lang="en-CA"/>
          </a:p>
        </p:txBody>
      </p:sp>
      <p:pic>
        <p:nvPicPr>
          <p:cNvPr id="6" name="Picture 5"/>
          <p:cNvPicPr>
            <a:picLocks noChangeAspect="1"/>
          </p:cNvPicPr>
          <p:nvPr userDrawn="1"/>
        </p:nvPicPr>
        <p:blipFill>
          <a:blip r:embed="rId2"/>
          <a:stretch>
            <a:fillRect/>
          </a:stretch>
        </p:blipFill>
        <p:spPr>
          <a:xfrm>
            <a:off x="10579442" y="144675"/>
            <a:ext cx="1210007" cy="979487"/>
          </a:xfrm>
          <a:prstGeom prst="rect">
            <a:avLst/>
          </a:prstGeom>
        </p:spPr>
      </p:pic>
      <p:sp>
        <p:nvSpPr>
          <p:cNvPr id="7" name="TextBox 6"/>
          <p:cNvSpPr txBox="1"/>
          <p:nvPr userDrawn="1"/>
        </p:nvSpPr>
        <p:spPr>
          <a:xfrm>
            <a:off x="985838" y="6396335"/>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cxnSp>
        <p:nvCxnSpPr>
          <p:cNvPr id="8" name="Straight Connector 7"/>
          <p:cNvCxnSpPr/>
          <p:nvPr userDrawn="1"/>
        </p:nvCxnSpPr>
        <p:spPr>
          <a:xfrm flipH="1">
            <a:off x="985837" y="1233489"/>
            <a:ext cx="1" cy="49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4606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0" y="1143000"/>
            <a:ext cx="5994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97600" y="1143000"/>
            <a:ext cx="5994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123159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alpha val="4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A820E-3914-4F8D-AC4F-B96EB096403D}" type="datetime1">
              <a:rPr lang="en-CA" smtClean="0"/>
              <a:t>24/02/2020</a:t>
            </a:fld>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5057D-FE0F-4344-AC7A-11F65552B75D}" type="slidenum">
              <a:rPr lang="en-CA" smtClean="0"/>
              <a:t>‹#›</a:t>
            </a:fld>
            <a:endParaRPr lang="en-CA"/>
          </a:p>
        </p:txBody>
      </p:sp>
    </p:spTree>
    <p:extLst>
      <p:ext uri="{BB962C8B-B14F-4D97-AF65-F5344CB8AC3E}">
        <p14:creationId xmlns:p14="http://schemas.microsoft.com/office/powerpoint/2010/main" val="2263890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image" Target="../media/image7.wmf"/></Relationships>
</file>

<file path=ppt/slides/_rels/slide2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8.jpeg"/><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4.wmf"/><Relationship Id="rId5" Type="http://schemas.openxmlformats.org/officeDocument/2006/relationships/oleObject" Target="../embeddings/oleObject7.bin"/><Relationship Id="rId10" Type="http://schemas.openxmlformats.org/officeDocument/2006/relationships/image" Target="../media/image16.wmf"/><Relationship Id="rId4" Type="http://schemas.openxmlformats.org/officeDocument/2006/relationships/image" Target="../media/image13.wmf"/><Relationship Id="rId9"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8.wmf"/><Relationship Id="rId4"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23.jpeg"/><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20.wmf"/><Relationship Id="rId4" Type="http://schemas.openxmlformats.org/officeDocument/2006/relationships/oleObject" Target="../embeddings/oleObject11.bin"/><Relationship Id="rId9" Type="http://schemas.openxmlformats.org/officeDocument/2006/relationships/image" Target="../media/image22.wmf"/></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9.emf"/><Relationship Id="rId5" Type="http://schemas.openxmlformats.org/officeDocument/2006/relationships/image" Target="../media/image27.png"/><Relationship Id="rId4" Type="http://schemas.openxmlformats.org/officeDocument/2006/relationships/image" Target="../media/image28.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32.t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0.png"/><Relationship Id="rId5" Type="http://schemas.openxmlformats.org/officeDocument/2006/relationships/image" Target="../media/image34.wmf"/><Relationship Id="rId4"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0.png"/><Relationship Id="rId5" Type="http://schemas.openxmlformats.org/officeDocument/2006/relationships/image" Target="../media/image37.jpeg"/><Relationship Id="rId4" Type="http://schemas.openxmlformats.org/officeDocument/2006/relationships/image" Target="../media/image36.wmf"/></Relationships>
</file>

<file path=ppt/slides/_rels/slide35.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9.wmf"/><Relationship Id="rId5" Type="http://schemas.openxmlformats.org/officeDocument/2006/relationships/oleObject" Target="../embeddings/oleObject18.bin"/><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20.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msdprevention.com/" TargetMode="External"/><Relationship Id="rId2" Type="http://schemas.openxmlformats.org/officeDocument/2006/relationships/hyperlink" Target="https://www.ohcow.on.ca/ergotool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ohcow.on.c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33352" y="2114943"/>
            <a:ext cx="12192000" cy="1143000"/>
          </a:xfrm>
        </p:spPr>
        <p:txBody>
          <a:bodyPr>
            <a:noAutofit/>
          </a:bodyPr>
          <a:lstStyle/>
          <a:p>
            <a:r>
              <a:rPr lang="en-US" altLang="en-US" sz="4800" b="1" dirty="0"/>
              <a:t>The Economics of </a:t>
            </a:r>
            <a:r>
              <a:rPr lang="en-US" altLang="en-US" sz="4800" b="1" dirty="0" smtClean="0"/>
              <a:t/>
            </a:r>
            <a:br>
              <a:rPr lang="en-US" altLang="en-US" sz="4800" b="1" dirty="0" smtClean="0"/>
            </a:br>
            <a:r>
              <a:rPr lang="en-US" altLang="en-US" sz="4800" b="1" dirty="0" smtClean="0"/>
              <a:t>Ergonomics</a:t>
            </a:r>
            <a:endParaRPr lang="en-US" altLang="en-US" sz="4800" b="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33" y="213363"/>
            <a:ext cx="7231568" cy="1314526"/>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938" y="1770742"/>
            <a:ext cx="7024756" cy="492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022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a:t>How do we Measure Success?</a:t>
            </a:r>
          </a:p>
        </p:txBody>
      </p:sp>
      <p:sp>
        <p:nvSpPr>
          <p:cNvPr id="72707" name="Rectangle 3"/>
          <p:cNvSpPr>
            <a:spLocks noGrp="1" noChangeArrowheads="1"/>
          </p:cNvSpPr>
          <p:nvPr>
            <p:ph type="body" idx="1"/>
          </p:nvPr>
        </p:nvSpPr>
        <p:spPr/>
        <p:txBody>
          <a:bodyPr/>
          <a:lstStyle/>
          <a:p>
            <a:r>
              <a:rPr lang="en-US" altLang="en-US"/>
              <a:t>Methods that are easy to measure are reductions worker compensation and medical costs.</a:t>
            </a:r>
          </a:p>
          <a:p>
            <a:r>
              <a:rPr lang="en-US" altLang="en-US"/>
              <a:t>Other areas are harder to measure such as productivity especially in white color jobs.</a:t>
            </a:r>
          </a:p>
          <a:p>
            <a:r>
              <a:rPr lang="en-US" altLang="en-US"/>
              <a:t>For example – ergonomic chairs make people feel better but how do you measure the effectiveness on a financial statement?</a:t>
            </a:r>
          </a:p>
        </p:txBody>
      </p:sp>
    </p:spTree>
    <p:extLst>
      <p:ext uri="{BB962C8B-B14F-4D97-AF65-F5344CB8AC3E}">
        <p14:creationId xmlns:p14="http://schemas.microsoft.com/office/powerpoint/2010/main" val="2304991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11886" y="0"/>
            <a:ext cx="10515600" cy="1325563"/>
          </a:xfrm>
        </p:spPr>
        <p:txBody>
          <a:bodyPr/>
          <a:lstStyle/>
          <a:p>
            <a:r>
              <a:rPr lang="en-US" altLang="en-US" sz="4000" dirty="0"/>
              <a:t>What Is It You Can Measure in White and Blue Collar Ergonomics?</a:t>
            </a:r>
          </a:p>
        </p:txBody>
      </p:sp>
      <p:sp>
        <p:nvSpPr>
          <p:cNvPr id="78851" name="Rectangle 3"/>
          <p:cNvSpPr>
            <a:spLocks noGrp="1" noChangeArrowheads="1"/>
          </p:cNvSpPr>
          <p:nvPr>
            <p:ph type="body" idx="1"/>
          </p:nvPr>
        </p:nvSpPr>
        <p:spPr/>
        <p:txBody>
          <a:bodyPr/>
          <a:lstStyle/>
          <a:p>
            <a:r>
              <a:rPr lang="en-US" altLang="en-US" sz="2800" dirty="0"/>
              <a:t>The result, is a lost-time concept</a:t>
            </a:r>
          </a:p>
          <a:p>
            <a:pPr lvl="1"/>
            <a:r>
              <a:rPr lang="en-US" altLang="en-US" sz="2400" dirty="0"/>
              <a:t>Lost time is a measure of how a worker is negatively impacted by an injury.</a:t>
            </a:r>
          </a:p>
          <a:p>
            <a:pPr lvl="1"/>
            <a:r>
              <a:rPr lang="en-US" altLang="en-US" sz="2400" dirty="0"/>
              <a:t>When a worker is off on compensation, their productivity for that task would be zero.</a:t>
            </a:r>
          </a:p>
          <a:p>
            <a:pPr lvl="1"/>
            <a:r>
              <a:rPr lang="en-US" altLang="en-US" sz="2400" dirty="0"/>
              <a:t>Measurements before and after interventions should show improvements in performance, measured against attainment or management goals.</a:t>
            </a:r>
          </a:p>
          <a:p>
            <a:pPr lvl="1"/>
            <a:r>
              <a:rPr lang="en-US" altLang="en-US" sz="2400" dirty="0"/>
              <a:t>This measurement system can bring the benefits of ergonomics from a subjective concept into one that can be measured in dollars.</a:t>
            </a:r>
          </a:p>
        </p:txBody>
      </p:sp>
    </p:spTree>
    <p:extLst>
      <p:ext uri="{BB962C8B-B14F-4D97-AF65-F5344CB8AC3E}">
        <p14:creationId xmlns:p14="http://schemas.microsoft.com/office/powerpoint/2010/main" val="546068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Reasons to Evoke Change</a:t>
            </a:r>
          </a:p>
        </p:txBody>
      </p:sp>
      <p:sp>
        <p:nvSpPr>
          <p:cNvPr id="95235" name="Rectangle 3"/>
          <p:cNvSpPr>
            <a:spLocks noGrp="1" noChangeArrowheads="1"/>
          </p:cNvSpPr>
          <p:nvPr>
            <p:ph type="body" idx="1"/>
          </p:nvPr>
        </p:nvSpPr>
        <p:spPr/>
        <p:txBody>
          <a:bodyPr/>
          <a:lstStyle/>
          <a:p>
            <a:r>
              <a:rPr lang="en-US" altLang="en-US" dirty="0"/>
              <a:t>Reason 1: Reducing Risk</a:t>
            </a:r>
          </a:p>
          <a:p>
            <a:pPr lvl="1"/>
            <a:r>
              <a:rPr lang="en-US" altLang="en-US" dirty="0" smtClean="0"/>
              <a:t>“Human </a:t>
            </a:r>
            <a:r>
              <a:rPr lang="en-US" altLang="en-US" dirty="0"/>
              <a:t>error" has been identified as a cause of a serious accidents, but the real cause of the accident frequently is in the design of the system, the operating procedures, the expectations placed on the employees or in the lack of appropriate training.</a:t>
            </a:r>
          </a:p>
          <a:p>
            <a:pPr lvl="1"/>
            <a:r>
              <a:rPr lang="en-US" altLang="en-US" dirty="0" smtClean="0"/>
              <a:t>Ergonomics </a:t>
            </a:r>
            <a:r>
              <a:rPr lang="en-US" altLang="en-US" dirty="0"/>
              <a:t>can address the system and worker issues to prevent expensive loss of lives and facilities</a:t>
            </a:r>
            <a:r>
              <a:rPr lang="en-US" altLang="en-US" dirty="0" smtClean="0"/>
              <a:t>.</a:t>
            </a:r>
          </a:p>
          <a:p>
            <a:pPr lvl="3"/>
            <a:r>
              <a:rPr lang="en-US" altLang="en-US" dirty="0"/>
              <a:t>The Three Mile Island incident, in which an accident at a nuclear facility was caused by faulty design and processes, and not only human error, was a wake-up call for many processing businesses. </a:t>
            </a:r>
          </a:p>
          <a:p>
            <a:pPr lvl="1"/>
            <a:endParaRPr lang="en-US" altLang="en-US" dirty="0"/>
          </a:p>
          <a:p>
            <a:pPr lvl="1"/>
            <a:endParaRPr lang="en-US" altLang="en-US" dirty="0"/>
          </a:p>
        </p:txBody>
      </p:sp>
    </p:spTree>
    <p:extLst>
      <p:ext uri="{BB962C8B-B14F-4D97-AF65-F5344CB8AC3E}">
        <p14:creationId xmlns:p14="http://schemas.microsoft.com/office/powerpoint/2010/main" val="2041753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Reasons to Evoke Change</a:t>
            </a:r>
          </a:p>
        </p:txBody>
      </p:sp>
      <p:sp>
        <p:nvSpPr>
          <p:cNvPr id="96259" name="Rectangle 3"/>
          <p:cNvSpPr>
            <a:spLocks noGrp="1" noChangeArrowheads="1"/>
          </p:cNvSpPr>
          <p:nvPr>
            <p:ph type="body" idx="1"/>
          </p:nvPr>
        </p:nvSpPr>
        <p:spPr/>
        <p:txBody>
          <a:bodyPr/>
          <a:lstStyle/>
          <a:p>
            <a:r>
              <a:rPr lang="en-US" altLang="en-US" dirty="0"/>
              <a:t>Reason 2: Meeting Productivity and Quality Demands</a:t>
            </a:r>
          </a:p>
          <a:p>
            <a:pPr lvl="1"/>
            <a:r>
              <a:rPr lang="en-US" altLang="en-US" dirty="0"/>
              <a:t>Some organizations now link their ergonomics efforts with their overall approach to improving manufacturing processes, referred to by some as </a:t>
            </a:r>
            <a:r>
              <a:rPr lang="en-US" altLang="en-US" dirty="0" smtClean="0"/>
              <a:t>kaizen (improve/change for better). </a:t>
            </a:r>
            <a:endParaRPr lang="en-US" altLang="en-US" dirty="0"/>
          </a:p>
        </p:txBody>
      </p:sp>
    </p:spTree>
    <p:extLst>
      <p:ext uri="{BB962C8B-B14F-4D97-AF65-F5344CB8AC3E}">
        <p14:creationId xmlns:p14="http://schemas.microsoft.com/office/powerpoint/2010/main" val="2913075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Reasons to Evoke Change</a:t>
            </a:r>
          </a:p>
        </p:txBody>
      </p:sp>
      <p:sp>
        <p:nvSpPr>
          <p:cNvPr id="97283" name="Rectangle 3"/>
          <p:cNvSpPr>
            <a:spLocks noGrp="1" noChangeArrowheads="1"/>
          </p:cNvSpPr>
          <p:nvPr>
            <p:ph type="body" idx="1"/>
          </p:nvPr>
        </p:nvSpPr>
        <p:spPr/>
        <p:txBody>
          <a:bodyPr/>
          <a:lstStyle/>
          <a:p>
            <a:pPr marL="228600" lvl="1">
              <a:spcBef>
                <a:spcPts val="1000"/>
              </a:spcBef>
            </a:pPr>
            <a:r>
              <a:rPr lang="en-US" altLang="en-US" dirty="0"/>
              <a:t>Reason 3: Controlling Costs of Injuries</a:t>
            </a:r>
            <a:r>
              <a:rPr lang="en-US" altLang="en-US" dirty="0" smtClean="0"/>
              <a:t>:</a:t>
            </a:r>
          </a:p>
          <a:p>
            <a:pPr marL="685800" lvl="2">
              <a:spcBef>
                <a:spcPts val="1000"/>
              </a:spcBef>
            </a:pPr>
            <a:r>
              <a:rPr lang="en-US" altLang="en-US" dirty="0" smtClean="0"/>
              <a:t>The </a:t>
            </a:r>
            <a:r>
              <a:rPr lang="en-US" altLang="en-US" dirty="0"/>
              <a:t>most admired companies value their employees and place employee safety and retention among top priorities for achieving their vision. Not only do healthy employees reduce workers' compensation and related costs, but experienced employees use their skills and knowledge to enable the company to provide better products and services. </a:t>
            </a:r>
          </a:p>
          <a:p>
            <a:endParaRPr lang="en-US" altLang="en-US" dirty="0"/>
          </a:p>
        </p:txBody>
      </p:sp>
    </p:spTree>
    <p:extLst>
      <p:ext uri="{BB962C8B-B14F-4D97-AF65-F5344CB8AC3E}">
        <p14:creationId xmlns:p14="http://schemas.microsoft.com/office/powerpoint/2010/main" val="4289951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a:t>Examples of Costs</a:t>
            </a:r>
          </a:p>
        </p:txBody>
      </p:sp>
      <p:sp>
        <p:nvSpPr>
          <p:cNvPr id="104451" name="Rectangle 3"/>
          <p:cNvSpPr>
            <a:spLocks noGrp="1" noChangeArrowheads="1"/>
          </p:cNvSpPr>
          <p:nvPr>
            <p:ph type="body" idx="1"/>
          </p:nvPr>
        </p:nvSpPr>
        <p:spPr/>
        <p:txBody>
          <a:bodyPr/>
          <a:lstStyle/>
          <a:p>
            <a:r>
              <a:rPr lang="en-US" altLang="en-US"/>
              <a:t>Costing of H&amp;S issues is often avoided due to the inability to ‘cost a life’ given ethical/morale reservations.</a:t>
            </a:r>
          </a:p>
          <a:p>
            <a:r>
              <a:rPr lang="en-US" altLang="en-US"/>
              <a:t>If we believe no organization wants to kill its staff and work simply on the cost of the organization then morale reservations disappear.  </a:t>
            </a:r>
          </a:p>
        </p:txBody>
      </p:sp>
    </p:spTree>
    <p:extLst>
      <p:ext uri="{BB962C8B-B14F-4D97-AF65-F5344CB8AC3E}">
        <p14:creationId xmlns:p14="http://schemas.microsoft.com/office/powerpoint/2010/main" val="2071925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Examples of Costs</a:t>
            </a:r>
          </a:p>
        </p:txBody>
      </p:sp>
      <p:sp>
        <p:nvSpPr>
          <p:cNvPr id="105475" name="Rectangle 3"/>
          <p:cNvSpPr>
            <a:spLocks noGrp="1" noChangeArrowheads="1"/>
          </p:cNvSpPr>
          <p:nvPr>
            <p:ph type="body" idx="1"/>
          </p:nvPr>
        </p:nvSpPr>
        <p:spPr/>
        <p:txBody>
          <a:bodyPr/>
          <a:lstStyle/>
          <a:p>
            <a:pPr>
              <a:lnSpc>
                <a:spcPct val="90000"/>
              </a:lnSpc>
            </a:pPr>
            <a:r>
              <a:rPr lang="en-US" altLang="en-US" sz="2400" dirty="0"/>
              <a:t>Disruptions in </a:t>
            </a:r>
            <a:r>
              <a:rPr lang="en-US" altLang="en-US" sz="2400" dirty="0" smtClean="0"/>
              <a:t>staffing </a:t>
            </a:r>
            <a:r>
              <a:rPr lang="en-US" altLang="en-US" sz="2400" dirty="0"/>
              <a:t>from non-work-related sickness absence (flu).</a:t>
            </a:r>
          </a:p>
          <a:p>
            <a:pPr>
              <a:lnSpc>
                <a:spcPct val="90000"/>
              </a:lnSpc>
            </a:pPr>
            <a:r>
              <a:rPr lang="en-US" altLang="en-US" sz="2400" dirty="0"/>
              <a:t>Disruptions in </a:t>
            </a:r>
            <a:r>
              <a:rPr lang="en-US" altLang="en-US" sz="2400" dirty="0" smtClean="0"/>
              <a:t>staffing </a:t>
            </a:r>
            <a:r>
              <a:rPr lang="en-US" altLang="en-US" sz="2400" dirty="0"/>
              <a:t>from work-related, chronic health issues (back pain, dermatitis).</a:t>
            </a:r>
          </a:p>
          <a:p>
            <a:pPr>
              <a:lnSpc>
                <a:spcPct val="90000"/>
              </a:lnSpc>
            </a:pPr>
            <a:r>
              <a:rPr lang="en-US" altLang="en-US" sz="2400" dirty="0"/>
              <a:t>Disruptions in </a:t>
            </a:r>
            <a:r>
              <a:rPr lang="en-US" altLang="en-US" sz="2400" dirty="0" smtClean="0"/>
              <a:t>staffing </a:t>
            </a:r>
            <a:r>
              <a:rPr lang="en-US" altLang="en-US" sz="2400" dirty="0"/>
              <a:t>form lost time injuries.</a:t>
            </a:r>
          </a:p>
          <a:p>
            <a:pPr>
              <a:lnSpc>
                <a:spcPct val="90000"/>
              </a:lnSpc>
            </a:pPr>
            <a:r>
              <a:rPr lang="en-US" altLang="en-US" sz="2400" dirty="0"/>
              <a:t>Compensation payments (loss of limb).</a:t>
            </a:r>
          </a:p>
          <a:p>
            <a:pPr>
              <a:lnSpc>
                <a:spcPct val="90000"/>
              </a:lnSpc>
            </a:pPr>
            <a:r>
              <a:rPr lang="en-US" altLang="en-US" sz="2400" dirty="0"/>
              <a:t>Compensation payments against health effects (back pain, hearing loss).</a:t>
            </a:r>
          </a:p>
          <a:p>
            <a:pPr>
              <a:lnSpc>
                <a:spcPct val="90000"/>
              </a:lnSpc>
            </a:pPr>
            <a:r>
              <a:rPr lang="en-US" altLang="en-US" sz="2400" dirty="0"/>
              <a:t>Lost production due to accidents (time lost in accident recovery).</a:t>
            </a:r>
          </a:p>
          <a:p>
            <a:pPr>
              <a:lnSpc>
                <a:spcPct val="90000"/>
              </a:lnSpc>
            </a:pPr>
            <a:r>
              <a:rPr lang="en-US" altLang="en-US" sz="2400" dirty="0"/>
              <a:t>Social costs incurred in sickness benefits.</a:t>
            </a:r>
          </a:p>
          <a:p>
            <a:pPr>
              <a:lnSpc>
                <a:spcPct val="90000"/>
              </a:lnSpc>
            </a:pPr>
            <a:r>
              <a:rPr lang="en-US" altLang="en-US" sz="2400" dirty="0"/>
              <a:t>Cost per employee per productive hour.</a:t>
            </a:r>
          </a:p>
          <a:p>
            <a:pPr>
              <a:lnSpc>
                <a:spcPct val="90000"/>
              </a:lnSpc>
            </a:pPr>
            <a:endParaRPr lang="en-US" altLang="en-US" sz="2400" dirty="0"/>
          </a:p>
        </p:txBody>
      </p:sp>
    </p:spTree>
    <p:extLst>
      <p:ext uri="{BB962C8B-B14F-4D97-AF65-F5344CB8AC3E}">
        <p14:creationId xmlns:p14="http://schemas.microsoft.com/office/powerpoint/2010/main" val="1532233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en-US" dirty="0" smtClean="0"/>
              <a:t>Example – Recovery Cost from new Chair</a:t>
            </a:r>
            <a:endParaRPr lang="en-US" altLang="en-US" dirty="0"/>
          </a:p>
        </p:txBody>
      </p:sp>
      <p:sp>
        <p:nvSpPr>
          <p:cNvPr id="118787" name="Rectangle 3"/>
          <p:cNvSpPr>
            <a:spLocks noGrp="1" noChangeArrowheads="1"/>
          </p:cNvSpPr>
          <p:nvPr>
            <p:ph type="body" idx="1"/>
          </p:nvPr>
        </p:nvSpPr>
        <p:spPr>
          <a:xfrm>
            <a:off x="1147062" y="5457759"/>
            <a:ext cx="10515600" cy="1020314"/>
          </a:xfrm>
        </p:spPr>
        <p:txBody>
          <a:bodyPr/>
          <a:lstStyle/>
          <a:p>
            <a:pPr>
              <a:lnSpc>
                <a:spcPct val="80000"/>
              </a:lnSpc>
            </a:pPr>
            <a:r>
              <a:rPr lang="en-US" altLang="en-US" dirty="0"/>
              <a:t>Within 5 years you have made </a:t>
            </a:r>
            <a:r>
              <a:rPr lang="en-US" altLang="en-US" dirty="0" smtClean="0"/>
              <a:t>$3500 </a:t>
            </a:r>
            <a:r>
              <a:rPr lang="en-US" altLang="en-US" dirty="0"/>
              <a:t>profit just from purchasing a</a:t>
            </a:r>
            <a:r>
              <a:rPr lang="en-US" altLang="en-US" dirty="0" smtClean="0"/>
              <a:t> </a:t>
            </a:r>
            <a:r>
              <a:rPr lang="en-US" altLang="en-US" dirty="0"/>
              <a:t>new chair with the initial investment being paid off in the first year.</a:t>
            </a:r>
          </a:p>
        </p:txBody>
      </p:sp>
      <p:graphicFrame>
        <p:nvGraphicFramePr>
          <p:cNvPr id="6" name="Table 5"/>
          <p:cNvGraphicFramePr>
            <a:graphicFrameLocks noGrp="1"/>
          </p:cNvGraphicFramePr>
          <p:nvPr>
            <p:extLst>
              <p:ext uri="{D42A27DB-BD31-4B8C-83A1-F6EECF244321}">
                <p14:modId xmlns:p14="http://schemas.microsoft.com/office/powerpoint/2010/main" val="1792281714"/>
              </p:ext>
            </p:extLst>
          </p:nvPr>
        </p:nvGraphicFramePr>
        <p:xfrm>
          <a:off x="1147062" y="1183663"/>
          <a:ext cx="10765895" cy="4135314"/>
        </p:xfrm>
        <a:graphic>
          <a:graphicData uri="http://schemas.openxmlformats.org/drawingml/2006/table">
            <a:tbl>
              <a:tblPr firstRow="1" bandRow="1">
                <a:tableStyleId>{5C22544A-7EE6-4342-B048-85BDC9FD1C3A}</a:tableStyleId>
              </a:tblPr>
              <a:tblGrid>
                <a:gridCol w="8618402">
                  <a:extLst>
                    <a:ext uri="{9D8B030D-6E8A-4147-A177-3AD203B41FA5}">
                      <a16:colId xmlns:a16="http://schemas.microsoft.com/office/drawing/2014/main" xmlns="" val="2649455507"/>
                    </a:ext>
                  </a:extLst>
                </a:gridCol>
                <a:gridCol w="2147493">
                  <a:extLst>
                    <a:ext uri="{9D8B030D-6E8A-4147-A177-3AD203B41FA5}">
                      <a16:colId xmlns:a16="http://schemas.microsoft.com/office/drawing/2014/main" xmlns="" val="1584675726"/>
                    </a:ext>
                  </a:extLst>
                </a:gridCol>
              </a:tblGrid>
              <a:tr h="406296">
                <a:tc>
                  <a:txBody>
                    <a:bodyPr/>
                    <a:lstStyle/>
                    <a:p>
                      <a:r>
                        <a:rPr lang="en-CA" dirty="0" smtClean="0"/>
                        <a:t>Steps</a:t>
                      </a:r>
                      <a:endParaRPr lang="en-CA" dirty="0"/>
                    </a:p>
                  </a:txBody>
                  <a:tcPr/>
                </a:tc>
                <a:tc>
                  <a:txBody>
                    <a:bodyPr/>
                    <a:lstStyle/>
                    <a:p>
                      <a:r>
                        <a:rPr lang="en-CA" dirty="0" smtClean="0"/>
                        <a:t>Value</a:t>
                      </a:r>
                      <a:endParaRPr lang="en-CA" dirty="0"/>
                    </a:p>
                  </a:txBody>
                  <a:tcPr/>
                </a:tc>
                <a:extLst>
                  <a:ext uri="{0D108BD9-81ED-4DB2-BD59-A6C34878D82A}">
                    <a16:rowId xmlns:a16="http://schemas.microsoft.com/office/drawing/2014/main" xmlns="" val="2565280043"/>
                  </a:ext>
                </a:extLst>
              </a:tr>
              <a:tr h="406296">
                <a:tc>
                  <a:txBody>
                    <a:bodyPr/>
                    <a:lstStyle/>
                    <a:p>
                      <a:r>
                        <a:rPr lang="en-US" altLang="en-US" sz="1800" dirty="0" smtClean="0"/>
                        <a:t>Chair cost</a:t>
                      </a:r>
                      <a:endParaRPr lang="en-CA" dirty="0"/>
                    </a:p>
                  </a:txBody>
                  <a:tcPr/>
                </a:tc>
                <a:tc>
                  <a:txBody>
                    <a:bodyPr/>
                    <a:lstStyle/>
                    <a:p>
                      <a:r>
                        <a:rPr lang="en-CA" dirty="0" smtClean="0"/>
                        <a:t>$500</a:t>
                      </a:r>
                      <a:endParaRPr lang="en-CA" dirty="0"/>
                    </a:p>
                  </a:txBody>
                  <a:tcPr/>
                </a:tc>
                <a:extLst>
                  <a:ext uri="{0D108BD9-81ED-4DB2-BD59-A6C34878D82A}">
                    <a16:rowId xmlns:a16="http://schemas.microsoft.com/office/drawing/2014/main" xmlns="" val="274369445"/>
                  </a:ext>
                </a:extLst>
              </a:tr>
              <a:tr h="701278">
                <a:tc>
                  <a:txBody>
                    <a:bodyPr/>
                    <a:lstStyle/>
                    <a:p>
                      <a:r>
                        <a:rPr lang="en-US" altLang="en-US" sz="1800" dirty="0" smtClean="0"/>
                        <a:t>New chair will add 10 minutes/day (0.021) of value added performance (based on $20/</a:t>
                      </a:r>
                      <a:r>
                        <a:rPr lang="en-US" altLang="en-US" sz="1800" dirty="0" err="1" smtClean="0"/>
                        <a:t>hr</a:t>
                      </a:r>
                      <a:r>
                        <a:rPr lang="en-US" altLang="en-US" sz="1800" dirty="0" smtClean="0"/>
                        <a:t> ($160)) </a:t>
                      </a:r>
                      <a:endParaRPr lang="en-CA" dirty="0"/>
                    </a:p>
                  </a:txBody>
                  <a:tcPr/>
                </a:tc>
                <a:tc>
                  <a:txBody>
                    <a:bodyPr/>
                    <a:lstStyle/>
                    <a:p>
                      <a:r>
                        <a:rPr lang="en-US" altLang="en-US" sz="1800" dirty="0" smtClean="0"/>
                        <a:t>$3.33/day</a:t>
                      </a:r>
                      <a:endParaRPr lang="en-CA" dirty="0"/>
                    </a:p>
                  </a:txBody>
                  <a:tcPr/>
                </a:tc>
                <a:extLst>
                  <a:ext uri="{0D108BD9-81ED-4DB2-BD59-A6C34878D82A}">
                    <a16:rowId xmlns:a16="http://schemas.microsoft.com/office/drawing/2014/main" xmlns="" val="3830158420"/>
                  </a:ext>
                </a:extLst>
              </a:tr>
              <a:tr h="406296">
                <a:tc>
                  <a:txBody>
                    <a:bodyPr/>
                    <a:lstStyle/>
                    <a:p>
                      <a:r>
                        <a:rPr lang="en-US" altLang="en-US" sz="1800" dirty="0" smtClean="0"/>
                        <a:t>Divide $500 by 3.33 to find number of workdays required to recover costs of chair </a:t>
                      </a:r>
                      <a:endParaRPr lang="en-CA" dirty="0"/>
                    </a:p>
                  </a:txBody>
                  <a:tcPr/>
                </a:tc>
                <a:tc>
                  <a:txBody>
                    <a:bodyPr/>
                    <a:lstStyle/>
                    <a:p>
                      <a:r>
                        <a:rPr lang="en-CA" dirty="0" smtClean="0"/>
                        <a:t>150 days</a:t>
                      </a:r>
                    </a:p>
                  </a:txBody>
                  <a:tcPr/>
                </a:tc>
                <a:extLst>
                  <a:ext uri="{0D108BD9-81ED-4DB2-BD59-A6C34878D82A}">
                    <a16:rowId xmlns:a16="http://schemas.microsoft.com/office/drawing/2014/main" xmlns="" val="851680952"/>
                  </a:ext>
                </a:extLst>
              </a:tr>
              <a:tr h="7012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smtClean="0"/>
                        <a:t>Divide 150 days by number of workdays/year (240) to find number of years to recover cost of chair</a:t>
                      </a:r>
                      <a:endParaRPr lang="en-CA" dirty="0"/>
                    </a:p>
                  </a:txBody>
                  <a:tcPr/>
                </a:tc>
                <a:tc>
                  <a:txBody>
                    <a:bodyPr/>
                    <a:lstStyle/>
                    <a:p>
                      <a:r>
                        <a:rPr lang="en-CA" dirty="0" smtClean="0"/>
                        <a:t>0.625 years</a:t>
                      </a:r>
                      <a:endParaRPr lang="en-CA" dirty="0"/>
                    </a:p>
                  </a:txBody>
                  <a:tcPr/>
                </a:tc>
                <a:extLst>
                  <a:ext uri="{0D108BD9-81ED-4DB2-BD59-A6C34878D82A}">
                    <a16:rowId xmlns:a16="http://schemas.microsoft.com/office/drawing/2014/main" xmlns="" val="3282948313"/>
                  </a:ext>
                </a:extLst>
              </a:tr>
              <a:tr h="701278">
                <a:tc>
                  <a:txBody>
                    <a:bodyPr/>
                    <a:lstStyle/>
                    <a:p>
                      <a:r>
                        <a:rPr lang="en-US" altLang="en-US" sz="1800" dirty="0" smtClean="0"/>
                        <a:t>Assume a conservative 5 year period for the use of the chair, subtract 0.625 required for cost recovery for the five year period of recovery use </a:t>
                      </a:r>
                      <a:endParaRPr lang="en-CA" dirty="0"/>
                    </a:p>
                  </a:txBody>
                  <a:tcPr/>
                </a:tc>
                <a:tc>
                  <a:txBody>
                    <a:bodyPr/>
                    <a:lstStyle/>
                    <a:p>
                      <a:r>
                        <a:rPr lang="en-CA" dirty="0" smtClean="0"/>
                        <a:t>4.375 years</a:t>
                      </a:r>
                      <a:endParaRPr lang="en-CA" dirty="0"/>
                    </a:p>
                  </a:txBody>
                  <a:tcPr/>
                </a:tc>
                <a:extLst>
                  <a:ext uri="{0D108BD9-81ED-4DB2-BD59-A6C34878D82A}">
                    <a16:rowId xmlns:a16="http://schemas.microsoft.com/office/drawing/2014/main" xmlns="" val="914908826"/>
                  </a:ext>
                </a:extLst>
              </a:tr>
              <a:tr h="406296">
                <a:tc>
                  <a:txBody>
                    <a:bodyPr/>
                    <a:lstStyle/>
                    <a:p>
                      <a:r>
                        <a:rPr lang="en-US" altLang="en-US" sz="1800" dirty="0" smtClean="0"/>
                        <a:t>Multiply 4.375 by number of work days per year (240) </a:t>
                      </a:r>
                      <a:endParaRPr lang="en-CA" dirty="0"/>
                    </a:p>
                  </a:txBody>
                  <a:tcPr/>
                </a:tc>
                <a:tc>
                  <a:txBody>
                    <a:bodyPr/>
                    <a:lstStyle/>
                    <a:p>
                      <a:r>
                        <a:rPr lang="en-CA" dirty="0" smtClean="0"/>
                        <a:t>1, 050</a:t>
                      </a:r>
                      <a:endParaRPr lang="en-CA" dirty="0"/>
                    </a:p>
                  </a:txBody>
                  <a:tcPr/>
                </a:tc>
                <a:extLst>
                  <a:ext uri="{0D108BD9-81ED-4DB2-BD59-A6C34878D82A}">
                    <a16:rowId xmlns:a16="http://schemas.microsoft.com/office/drawing/2014/main" xmlns="" val="140721681"/>
                  </a:ext>
                </a:extLst>
              </a:tr>
              <a:tr h="406296">
                <a:tc>
                  <a:txBody>
                    <a:bodyPr/>
                    <a:lstStyle/>
                    <a:p>
                      <a:r>
                        <a:rPr lang="en-US" altLang="en-US" sz="1800" dirty="0" smtClean="0"/>
                        <a:t>Multiply 1050 days by days of work time by $3.33</a:t>
                      </a:r>
                      <a:endParaRPr lang="en-CA" dirty="0"/>
                    </a:p>
                  </a:txBody>
                  <a:tcPr/>
                </a:tc>
                <a:tc>
                  <a:txBody>
                    <a:bodyPr/>
                    <a:lstStyle/>
                    <a:p>
                      <a:r>
                        <a:rPr lang="en-US" altLang="en-US" sz="1800" dirty="0" smtClean="0"/>
                        <a:t>$3, 500</a:t>
                      </a:r>
                      <a:endParaRPr lang="en-CA" dirty="0"/>
                    </a:p>
                  </a:txBody>
                  <a:tcPr/>
                </a:tc>
                <a:extLst>
                  <a:ext uri="{0D108BD9-81ED-4DB2-BD59-A6C34878D82A}">
                    <a16:rowId xmlns:a16="http://schemas.microsoft.com/office/drawing/2014/main" xmlns="" val="472829927"/>
                  </a:ext>
                </a:extLst>
              </a:tr>
            </a:tbl>
          </a:graphicData>
        </a:graphic>
      </p:graphicFrame>
    </p:spTree>
    <p:extLst>
      <p:ext uri="{BB962C8B-B14F-4D97-AF65-F5344CB8AC3E}">
        <p14:creationId xmlns:p14="http://schemas.microsoft.com/office/powerpoint/2010/main" val="1830338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856598" y="0"/>
            <a:ext cx="10515600" cy="1325563"/>
          </a:xfrm>
        </p:spPr>
        <p:txBody>
          <a:bodyPr/>
          <a:lstStyle/>
          <a:p>
            <a:r>
              <a:rPr lang="en-US" altLang="en-US" sz="4000" dirty="0"/>
              <a:t>I Need Proof to Show that Ergonomic </a:t>
            </a:r>
            <a:r>
              <a:rPr lang="en-US" altLang="en-US" sz="4000" dirty="0" smtClean="0"/>
              <a:t>Interventions Work.</a:t>
            </a:r>
            <a:endParaRPr lang="en-US" altLang="en-US" sz="4000" dirty="0"/>
          </a:p>
        </p:txBody>
      </p:sp>
      <p:sp>
        <p:nvSpPr>
          <p:cNvPr id="108547" name="Rectangle 3"/>
          <p:cNvSpPr>
            <a:spLocks noGrp="1" noChangeArrowheads="1"/>
          </p:cNvSpPr>
          <p:nvPr>
            <p:ph type="body" idx="1"/>
          </p:nvPr>
        </p:nvSpPr>
        <p:spPr/>
        <p:txBody>
          <a:bodyPr>
            <a:normAutofit fontScale="85000" lnSpcReduction="10000"/>
          </a:bodyPr>
          <a:lstStyle/>
          <a:p>
            <a:pPr>
              <a:lnSpc>
                <a:spcPct val="90000"/>
              </a:lnSpc>
            </a:pPr>
            <a:r>
              <a:rPr lang="en-US" altLang="en-US" i="1" dirty="0"/>
              <a:t>Wood Pro Injury Rates and Costs.</a:t>
            </a:r>
          </a:p>
          <a:p>
            <a:pPr>
              <a:lnSpc>
                <a:spcPct val="90000"/>
              </a:lnSpc>
            </a:pPr>
            <a:r>
              <a:rPr lang="en-US" altLang="en-US" dirty="0"/>
              <a:t>Wood Pro is a small company founded in 1980.  By 1990, the company had grown.  Although revenue was increasing, workers compensation costs had reached $38 600.  1992 proved to be the company’s worst year for recordable injuries.  Incident rates rose to 31% and workers compensation costs exceeded $100 000. </a:t>
            </a:r>
            <a:endParaRPr lang="en-US" altLang="en-US" dirty="0" smtClean="0"/>
          </a:p>
          <a:p>
            <a:pPr>
              <a:buFontTx/>
              <a:buChar char="•"/>
            </a:pPr>
            <a:r>
              <a:rPr lang="en-US" altLang="en-US" dirty="0"/>
              <a:t>With ergonomic intervention begun in 1992, they were able to reduce injury rates by 42% in their first year.  By 1996, they had reduced injury rates by 87%, a savings of $42 000, which was reinvested into further ergonomic enhancements.  This is one of many examples of how, over time, ergonomics can pay for itself!</a:t>
            </a:r>
            <a:endParaRPr lang="en-US" altLang="en-US" i="1" dirty="0"/>
          </a:p>
          <a:p>
            <a:pPr>
              <a:buFontTx/>
              <a:buChar char="•"/>
            </a:pPr>
            <a:r>
              <a:rPr lang="en-US" altLang="en-US" dirty="0"/>
              <a:t>Task redesign, job rotation plans, scheduling restructuring, behavioral analysis, and health and safety education were a few ergonomic tactics used in the Wood Pro example.</a:t>
            </a:r>
          </a:p>
          <a:p>
            <a:pPr>
              <a:lnSpc>
                <a:spcPct val="90000"/>
              </a:lnSpc>
            </a:pPr>
            <a:endParaRPr lang="en-US" altLang="en-US" i="1" dirty="0"/>
          </a:p>
        </p:txBody>
      </p:sp>
    </p:spTree>
    <p:extLst>
      <p:ext uri="{BB962C8B-B14F-4D97-AF65-F5344CB8AC3E}">
        <p14:creationId xmlns:p14="http://schemas.microsoft.com/office/powerpoint/2010/main" val="1691825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Steps to Success</a:t>
            </a:r>
            <a:endParaRPr lang="en-CA" dirty="0"/>
          </a:p>
        </p:txBody>
      </p:sp>
      <p:sp>
        <p:nvSpPr>
          <p:cNvPr id="3" name="Content Placeholder 2"/>
          <p:cNvSpPr>
            <a:spLocks noGrp="1"/>
          </p:cNvSpPr>
          <p:nvPr>
            <p:ph idx="1"/>
          </p:nvPr>
        </p:nvSpPr>
        <p:spPr/>
        <p:txBody>
          <a:bodyPr>
            <a:normAutofit fontScale="85000" lnSpcReduction="20000"/>
          </a:bodyPr>
          <a:lstStyle/>
          <a:p>
            <a:r>
              <a:rPr lang="en-CA" dirty="0" smtClean="0"/>
              <a:t>Start small</a:t>
            </a:r>
          </a:p>
          <a:p>
            <a:pPr lvl="1"/>
            <a:r>
              <a:rPr lang="en-CA" dirty="0" smtClean="0"/>
              <a:t>Pick one job or task based on lost time, injuries, concerns raised etc.</a:t>
            </a:r>
          </a:p>
          <a:p>
            <a:pPr lvl="1"/>
            <a:r>
              <a:rPr lang="en-CA" dirty="0" smtClean="0"/>
              <a:t>If too many are done at once can become daunting to the workplace</a:t>
            </a:r>
          </a:p>
          <a:p>
            <a:r>
              <a:rPr lang="en-CA" dirty="0" smtClean="0"/>
              <a:t>Ensure with co-chairs of JHSC involved</a:t>
            </a:r>
          </a:p>
          <a:p>
            <a:r>
              <a:rPr lang="en-CA" dirty="0" smtClean="0"/>
              <a:t>Include workers performing the job under investigation for ideas, concerns re changes etc.</a:t>
            </a:r>
          </a:p>
          <a:p>
            <a:r>
              <a:rPr lang="en-CA" dirty="0" smtClean="0"/>
              <a:t>Implement change whether mock up or actual</a:t>
            </a:r>
          </a:p>
          <a:p>
            <a:r>
              <a:rPr lang="en-CA" dirty="0" smtClean="0"/>
              <a:t>Educate/inform all workers of changes made to their task</a:t>
            </a:r>
          </a:p>
          <a:p>
            <a:r>
              <a:rPr lang="en-CA" dirty="0" smtClean="0"/>
              <a:t>Evaluate effectiveness </a:t>
            </a:r>
          </a:p>
          <a:p>
            <a:r>
              <a:rPr lang="en-CA" dirty="0" smtClean="0"/>
              <a:t>Celebrate success with other departments</a:t>
            </a:r>
          </a:p>
          <a:p>
            <a:r>
              <a:rPr lang="en-CA" dirty="0" smtClean="0"/>
              <a:t>Move onto next project</a:t>
            </a:r>
          </a:p>
          <a:p>
            <a:r>
              <a:rPr lang="en-CA" dirty="0" smtClean="0"/>
              <a:t>Continue to track costs </a:t>
            </a:r>
            <a:r>
              <a:rPr lang="en-CA" dirty="0" err="1" smtClean="0"/>
              <a:t>ie</a:t>
            </a:r>
            <a:r>
              <a:rPr lang="en-CA" dirty="0" smtClean="0"/>
              <a:t> production, compensation, absenteeism </a:t>
            </a:r>
            <a:r>
              <a:rPr lang="en-CA" dirty="0" err="1" smtClean="0"/>
              <a:t>etc</a:t>
            </a:r>
            <a:endParaRPr lang="en-CA" dirty="0" smtClean="0"/>
          </a:p>
          <a:p>
            <a:pPr lvl="1"/>
            <a:endParaRPr lang="en-CA" dirty="0" smtClean="0"/>
          </a:p>
          <a:p>
            <a:pPr lvl="1"/>
            <a:endParaRPr lang="en-CA" dirty="0" smtClean="0"/>
          </a:p>
          <a:p>
            <a:pPr lvl="1"/>
            <a:endParaRPr lang="en-CA" dirty="0"/>
          </a:p>
        </p:txBody>
      </p:sp>
    </p:spTree>
    <p:extLst>
      <p:ext uri="{BB962C8B-B14F-4D97-AF65-F5344CB8AC3E}">
        <p14:creationId xmlns:p14="http://schemas.microsoft.com/office/powerpoint/2010/main" val="1834680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a:t>Introduction</a:t>
            </a:r>
          </a:p>
        </p:txBody>
      </p:sp>
      <p:sp>
        <p:nvSpPr>
          <p:cNvPr id="84995" name="Rectangle 3"/>
          <p:cNvSpPr>
            <a:spLocks noGrp="1" noChangeArrowheads="1"/>
          </p:cNvSpPr>
          <p:nvPr>
            <p:ph type="body" idx="1"/>
          </p:nvPr>
        </p:nvSpPr>
        <p:spPr/>
        <p:txBody>
          <a:bodyPr/>
          <a:lstStyle/>
          <a:p>
            <a:r>
              <a:rPr lang="en-US" altLang="en-US"/>
              <a:t>Use of “Ergonomics” is currently an industry buzzword, like adding “reduced fat” to food labels even if that food is a fat reduced Boston Cream Pie</a:t>
            </a:r>
          </a:p>
          <a:p>
            <a:r>
              <a:rPr lang="en-US" altLang="en-US"/>
              <a:t>There is no industry standard that determines whether a job, a manufacturing, a warehouse job or piece of material/equipment is truly ergonomic.</a:t>
            </a:r>
          </a:p>
        </p:txBody>
      </p:sp>
    </p:spTree>
    <p:extLst>
      <p:ext uri="{BB962C8B-B14F-4D97-AF65-F5344CB8AC3E}">
        <p14:creationId xmlns:p14="http://schemas.microsoft.com/office/powerpoint/2010/main" val="11332467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endParaRPr lang="en-CA" dirty="0"/>
          </a:p>
        </p:txBody>
      </p:sp>
      <p:sp>
        <p:nvSpPr>
          <p:cNvPr id="2" name="Title 1"/>
          <p:cNvSpPr>
            <a:spLocks noGrp="1"/>
          </p:cNvSpPr>
          <p:nvPr>
            <p:ph type="title"/>
          </p:nvPr>
        </p:nvSpPr>
        <p:spPr/>
        <p:txBody>
          <a:bodyPr/>
          <a:lstStyle/>
          <a:p>
            <a:r>
              <a:rPr lang="en-CA" dirty="0" smtClean="0"/>
              <a:t>Change does not need to be expensive</a:t>
            </a:r>
            <a:endParaRPr lang="en-CA" dirty="0"/>
          </a:p>
        </p:txBody>
      </p:sp>
      <p:sp>
        <p:nvSpPr>
          <p:cNvPr id="8" name="Rectangle 3"/>
          <p:cNvSpPr txBox="1">
            <a:spLocks noChangeArrowheads="1"/>
          </p:cNvSpPr>
          <p:nvPr/>
        </p:nvSpPr>
        <p:spPr>
          <a:xfrm>
            <a:off x="1116467" y="123348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t>Keyboard Tray</a:t>
            </a:r>
          </a:p>
          <a:p>
            <a:endParaRPr lang="en-US" altLang="en-US" i="1" dirty="0"/>
          </a:p>
        </p:txBody>
      </p:sp>
      <p:grpSp>
        <p:nvGrpSpPr>
          <p:cNvPr id="7" name="Group 6"/>
          <p:cNvGrpSpPr/>
          <p:nvPr/>
        </p:nvGrpSpPr>
        <p:grpSpPr>
          <a:xfrm>
            <a:off x="1374161" y="2397271"/>
            <a:ext cx="3062093" cy="2142577"/>
            <a:chOff x="1374161" y="2397271"/>
            <a:chExt cx="3062093" cy="2142577"/>
          </a:xfrm>
        </p:grpSpPr>
        <p:graphicFrame>
          <p:nvGraphicFramePr>
            <p:cNvPr id="5" name="Object 4"/>
            <p:cNvGraphicFramePr>
              <a:graphicFrameLocks noChangeAspect="1"/>
            </p:cNvGraphicFramePr>
            <p:nvPr>
              <p:extLst>
                <p:ext uri="{D42A27DB-BD31-4B8C-83A1-F6EECF244321}">
                  <p14:modId xmlns:p14="http://schemas.microsoft.com/office/powerpoint/2010/main" val="2442922472"/>
                </p:ext>
              </p:extLst>
            </p:nvPr>
          </p:nvGraphicFramePr>
          <p:xfrm>
            <a:off x="1374161" y="2397271"/>
            <a:ext cx="3062093" cy="1642715"/>
          </p:xfrm>
          <a:graphic>
            <a:graphicData uri="http://schemas.openxmlformats.org/presentationml/2006/ole">
              <mc:AlternateContent xmlns:mc="http://schemas.openxmlformats.org/markup-compatibility/2006">
                <mc:Choice xmlns:v="urn:schemas-microsoft-com:vml" Requires="v">
                  <p:oleObj spid="_x0000_s1052" name="Image" r:id="rId3" imgW="5942520" imgH="3187080" progId="Photoshop.Image.12">
                    <p:embed/>
                  </p:oleObj>
                </mc:Choice>
                <mc:Fallback>
                  <p:oleObj name="Image" r:id="rId3" imgW="5942520" imgH="3187080" progId="Photoshop.Image.12">
                    <p:embed/>
                    <p:pic>
                      <p:nvPicPr>
                        <p:cNvPr id="0" name=""/>
                        <p:cNvPicPr/>
                        <p:nvPr/>
                      </p:nvPicPr>
                      <p:blipFill>
                        <a:blip r:embed="rId4"/>
                        <a:stretch>
                          <a:fillRect/>
                        </a:stretch>
                      </p:blipFill>
                      <p:spPr>
                        <a:xfrm>
                          <a:off x="1374161" y="2397271"/>
                          <a:ext cx="3062093" cy="1642715"/>
                        </a:xfrm>
                        <a:prstGeom prst="rect">
                          <a:avLst/>
                        </a:prstGeom>
                      </p:spPr>
                    </p:pic>
                  </p:oleObj>
                </mc:Fallback>
              </mc:AlternateContent>
            </a:graphicData>
          </a:graphic>
        </p:graphicFrame>
        <p:sp>
          <p:nvSpPr>
            <p:cNvPr id="6" name="TextBox 5"/>
            <p:cNvSpPr txBox="1"/>
            <p:nvPr/>
          </p:nvSpPr>
          <p:spPr>
            <a:xfrm>
              <a:off x="1463040" y="4139738"/>
              <a:ext cx="2973214" cy="400110"/>
            </a:xfrm>
            <a:prstGeom prst="rect">
              <a:avLst/>
            </a:prstGeom>
            <a:noFill/>
          </p:spPr>
          <p:txBody>
            <a:bodyPr wrap="square" rtlCol="0">
              <a:spAutoFit/>
            </a:bodyPr>
            <a:lstStyle/>
            <a:p>
              <a:r>
                <a:rPr lang="en-CA" sz="2000" b="1" dirty="0" smtClean="0"/>
                <a:t>Keyboard Arm ~ $120.00</a:t>
              </a:r>
            </a:p>
          </p:txBody>
        </p:sp>
      </p:grpSp>
      <p:grpSp>
        <p:nvGrpSpPr>
          <p:cNvPr id="12" name="Group 11"/>
          <p:cNvGrpSpPr/>
          <p:nvPr/>
        </p:nvGrpSpPr>
        <p:grpSpPr>
          <a:xfrm>
            <a:off x="6985462" y="2397271"/>
            <a:ext cx="4461164" cy="2042825"/>
            <a:chOff x="6985462" y="2397271"/>
            <a:chExt cx="4461164" cy="2042825"/>
          </a:xfrm>
        </p:grpSpPr>
        <p:sp>
          <p:nvSpPr>
            <p:cNvPr id="10" name="TextBox 9"/>
            <p:cNvSpPr txBox="1"/>
            <p:nvPr/>
          </p:nvSpPr>
          <p:spPr>
            <a:xfrm>
              <a:off x="6985462" y="4039986"/>
              <a:ext cx="4461164" cy="400110"/>
            </a:xfrm>
            <a:prstGeom prst="rect">
              <a:avLst/>
            </a:prstGeom>
            <a:noFill/>
          </p:spPr>
          <p:txBody>
            <a:bodyPr wrap="square" rtlCol="0">
              <a:spAutoFit/>
            </a:bodyPr>
            <a:lstStyle/>
            <a:p>
              <a:r>
                <a:rPr lang="en-CA" sz="2000" b="1" dirty="0" smtClean="0"/>
                <a:t>Black Melamine Board 48” ~ $11.00</a:t>
              </a:r>
            </a:p>
          </p:txBody>
        </p:sp>
        <p:graphicFrame>
          <p:nvGraphicFramePr>
            <p:cNvPr id="9" name="Object 8"/>
            <p:cNvGraphicFramePr>
              <a:graphicFrameLocks noChangeAspect="1"/>
            </p:cNvGraphicFramePr>
            <p:nvPr>
              <p:extLst>
                <p:ext uri="{D42A27DB-BD31-4B8C-83A1-F6EECF244321}">
                  <p14:modId xmlns:p14="http://schemas.microsoft.com/office/powerpoint/2010/main" val="2213410367"/>
                </p:ext>
              </p:extLst>
            </p:nvPr>
          </p:nvGraphicFramePr>
          <p:xfrm>
            <a:off x="7180465" y="2397271"/>
            <a:ext cx="3292745" cy="1641600"/>
          </p:xfrm>
          <a:graphic>
            <a:graphicData uri="http://schemas.openxmlformats.org/presentationml/2006/ole">
              <mc:AlternateContent xmlns:mc="http://schemas.openxmlformats.org/markup-compatibility/2006">
                <mc:Choice xmlns:v="urn:schemas-microsoft-com:vml" Requires="v">
                  <p:oleObj spid="_x0000_s1053" name="Image" r:id="rId5" imgW="4380840" imgH="2184120" progId="Photoshop.Image.12">
                    <p:embed/>
                  </p:oleObj>
                </mc:Choice>
                <mc:Fallback>
                  <p:oleObj name="Image" r:id="rId5" imgW="4380840" imgH="2184120" progId="Photoshop.Image.12">
                    <p:embed/>
                    <p:pic>
                      <p:nvPicPr>
                        <p:cNvPr id="0" name=""/>
                        <p:cNvPicPr/>
                        <p:nvPr/>
                      </p:nvPicPr>
                      <p:blipFill>
                        <a:blip r:embed="rId6"/>
                        <a:stretch>
                          <a:fillRect/>
                        </a:stretch>
                      </p:blipFill>
                      <p:spPr>
                        <a:xfrm>
                          <a:off x="7180465" y="2397271"/>
                          <a:ext cx="3292745" cy="1641600"/>
                        </a:xfrm>
                        <a:prstGeom prst="rect">
                          <a:avLst/>
                        </a:prstGeom>
                      </p:spPr>
                    </p:pic>
                  </p:oleObj>
                </mc:Fallback>
              </mc:AlternateContent>
            </a:graphicData>
          </a:graphic>
        </p:graphicFrame>
      </p:grpSp>
      <p:sp>
        <p:nvSpPr>
          <p:cNvPr id="13" name="Cross 12"/>
          <p:cNvSpPr/>
          <p:nvPr/>
        </p:nvSpPr>
        <p:spPr>
          <a:xfrm>
            <a:off x="5278596" y="2777496"/>
            <a:ext cx="864524" cy="881150"/>
          </a:xfrm>
          <a:prstGeom prst="plus">
            <a:avLst>
              <a:gd name="adj" fmla="val 36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1609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4" name="Rectangle 3"/>
          <p:cNvSpPr txBox="1">
            <a:spLocks noChangeArrowheads="1"/>
          </p:cNvSpPr>
          <p:nvPr/>
        </p:nvSpPr>
        <p:spPr>
          <a:xfrm>
            <a:off x="1152325" y="111694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t>Keyboard Tray</a:t>
            </a:r>
          </a:p>
          <a:p>
            <a:endParaRPr lang="en-US" altLang="en-US" i="1" dirty="0"/>
          </a:p>
        </p:txBody>
      </p:sp>
      <p:grpSp>
        <p:nvGrpSpPr>
          <p:cNvPr id="3" name="Group 2"/>
          <p:cNvGrpSpPr/>
          <p:nvPr/>
        </p:nvGrpSpPr>
        <p:grpSpPr>
          <a:xfrm>
            <a:off x="1010177" y="1564150"/>
            <a:ext cx="4461164" cy="4304246"/>
            <a:chOff x="1010177" y="1564150"/>
            <a:chExt cx="4461164" cy="4304246"/>
          </a:xfrm>
        </p:grpSpPr>
        <p:graphicFrame>
          <p:nvGraphicFramePr>
            <p:cNvPr id="5" name="Object 4"/>
            <p:cNvGraphicFramePr>
              <a:graphicFrameLocks noChangeAspect="1"/>
            </p:cNvGraphicFramePr>
            <p:nvPr>
              <p:extLst>
                <p:ext uri="{D42A27DB-BD31-4B8C-83A1-F6EECF244321}">
                  <p14:modId xmlns:p14="http://schemas.microsoft.com/office/powerpoint/2010/main" val="464897528"/>
                </p:ext>
              </p:extLst>
            </p:nvPr>
          </p:nvGraphicFramePr>
          <p:xfrm>
            <a:off x="1010177" y="1564150"/>
            <a:ext cx="4434956" cy="3904136"/>
          </p:xfrm>
          <a:graphic>
            <a:graphicData uri="http://schemas.openxmlformats.org/presentationml/2006/ole">
              <mc:AlternateContent xmlns:mc="http://schemas.openxmlformats.org/markup-compatibility/2006">
                <mc:Choice xmlns:v="urn:schemas-microsoft-com:vml" Requires="v">
                  <p:oleObj spid="_x0000_s2068" name="Image" r:id="rId3" imgW="5942520" imgH="5231520" progId="Photoshop.Image.12">
                    <p:embed/>
                  </p:oleObj>
                </mc:Choice>
                <mc:Fallback>
                  <p:oleObj name="Image" r:id="rId3" imgW="5942520" imgH="5231520" progId="Photoshop.Image.12">
                    <p:embed/>
                    <p:pic>
                      <p:nvPicPr>
                        <p:cNvPr id="15" name="Object 14"/>
                        <p:cNvPicPr/>
                        <p:nvPr/>
                      </p:nvPicPr>
                      <p:blipFill>
                        <a:blip r:embed="rId4"/>
                        <a:stretch>
                          <a:fillRect/>
                        </a:stretch>
                      </p:blipFill>
                      <p:spPr>
                        <a:xfrm>
                          <a:off x="1010177" y="1564150"/>
                          <a:ext cx="4434956" cy="3904136"/>
                        </a:xfrm>
                        <a:prstGeom prst="rect">
                          <a:avLst/>
                        </a:prstGeom>
                      </p:spPr>
                    </p:pic>
                  </p:oleObj>
                </mc:Fallback>
              </mc:AlternateContent>
            </a:graphicData>
          </a:graphic>
        </p:graphicFrame>
        <p:sp>
          <p:nvSpPr>
            <p:cNvPr id="6" name="TextBox 5"/>
            <p:cNvSpPr txBox="1"/>
            <p:nvPr/>
          </p:nvSpPr>
          <p:spPr>
            <a:xfrm>
              <a:off x="1010177" y="5468286"/>
              <a:ext cx="4461164" cy="400110"/>
            </a:xfrm>
            <a:prstGeom prst="rect">
              <a:avLst/>
            </a:prstGeom>
            <a:noFill/>
          </p:spPr>
          <p:txBody>
            <a:bodyPr wrap="square" rtlCol="0">
              <a:spAutoFit/>
            </a:bodyPr>
            <a:lstStyle/>
            <a:p>
              <a:r>
                <a:rPr lang="en-CA" sz="2000" b="1" dirty="0" smtClean="0"/>
                <a:t>Total Cost = $126.00</a:t>
              </a:r>
            </a:p>
          </p:txBody>
        </p:sp>
      </p:grpSp>
      <p:grpSp>
        <p:nvGrpSpPr>
          <p:cNvPr id="11" name="Group 10"/>
          <p:cNvGrpSpPr/>
          <p:nvPr/>
        </p:nvGrpSpPr>
        <p:grpSpPr>
          <a:xfrm>
            <a:off x="5536066" y="1470238"/>
            <a:ext cx="6345040" cy="4351338"/>
            <a:chOff x="5536066" y="1470238"/>
            <a:chExt cx="6345040" cy="4351338"/>
          </a:xfrm>
        </p:grpSpPr>
        <p:sp>
          <p:nvSpPr>
            <p:cNvPr id="7" name="TextBox 6"/>
            <p:cNvSpPr txBox="1"/>
            <p:nvPr/>
          </p:nvSpPr>
          <p:spPr>
            <a:xfrm>
              <a:off x="5536066" y="2674660"/>
              <a:ext cx="1748117" cy="1015663"/>
            </a:xfrm>
            <a:prstGeom prst="rect">
              <a:avLst/>
            </a:prstGeom>
            <a:noFill/>
          </p:spPr>
          <p:txBody>
            <a:bodyPr wrap="square" rtlCol="0">
              <a:spAutoFit/>
            </a:bodyPr>
            <a:lstStyle/>
            <a:p>
              <a:r>
                <a:rPr lang="en-CA" sz="6000" b="1" dirty="0" smtClean="0">
                  <a:solidFill>
                    <a:srgbClr val="FF0000"/>
                  </a:solidFill>
                </a:rPr>
                <a:t>OR</a:t>
              </a:r>
            </a:p>
          </p:txBody>
        </p:sp>
        <p:grpSp>
          <p:nvGrpSpPr>
            <p:cNvPr id="10" name="Group 9"/>
            <p:cNvGrpSpPr/>
            <p:nvPr/>
          </p:nvGrpSpPr>
          <p:grpSpPr>
            <a:xfrm>
              <a:off x="6954111" y="1470238"/>
              <a:ext cx="4926995" cy="4351338"/>
              <a:chOff x="6954111" y="1470238"/>
              <a:chExt cx="4926995" cy="4351338"/>
            </a:xfrm>
          </p:grpSpPr>
          <p:graphicFrame>
            <p:nvGraphicFramePr>
              <p:cNvPr id="8" name="Object 7"/>
              <p:cNvGraphicFramePr>
                <a:graphicFrameLocks noChangeAspect="1"/>
              </p:cNvGraphicFramePr>
              <p:nvPr>
                <p:extLst>
                  <p:ext uri="{D42A27DB-BD31-4B8C-83A1-F6EECF244321}">
                    <p14:modId xmlns:p14="http://schemas.microsoft.com/office/powerpoint/2010/main" val="1798241201"/>
                  </p:ext>
                </p:extLst>
              </p:nvPr>
            </p:nvGraphicFramePr>
            <p:xfrm>
              <a:off x="6954111" y="1470238"/>
              <a:ext cx="4434956" cy="3904136"/>
            </p:xfrm>
            <a:graphic>
              <a:graphicData uri="http://schemas.openxmlformats.org/presentationml/2006/ole">
                <mc:AlternateContent xmlns:mc="http://schemas.openxmlformats.org/markup-compatibility/2006">
                  <mc:Choice xmlns:v="urn:schemas-microsoft-com:vml" Requires="v">
                    <p:oleObj spid="_x0000_s2069" name="Image" r:id="rId5" imgW="5942520" imgH="5231520" progId="Photoshop.Image.12">
                      <p:embed/>
                    </p:oleObj>
                  </mc:Choice>
                  <mc:Fallback>
                    <p:oleObj name="Image" r:id="rId5" imgW="5942520" imgH="5231520" progId="Photoshop.Image.12">
                      <p:embed/>
                      <p:pic>
                        <p:nvPicPr>
                          <p:cNvPr id="5" name="Object 4"/>
                          <p:cNvPicPr/>
                          <p:nvPr/>
                        </p:nvPicPr>
                        <p:blipFill>
                          <a:blip r:embed="rId4"/>
                          <a:stretch>
                            <a:fillRect/>
                          </a:stretch>
                        </p:blipFill>
                        <p:spPr>
                          <a:xfrm>
                            <a:off x="6954111" y="1470238"/>
                            <a:ext cx="4434956" cy="3904136"/>
                          </a:xfrm>
                          <a:prstGeom prst="rect">
                            <a:avLst/>
                          </a:prstGeom>
                        </p:spPr>
                      </p:pic>
                    </p:oleObj>
                  </mc:Fallback>
                </mc:AlternateContent>
              </a:graphicData>
            </a:graphic>
          </p:graphicFrame>
          <p:sp>
            <p:nvSpPr>
              <p:cNvPr id="9" name="TextBox 8"/>
              <p:cNvSpPr txBox="1"/>
              <p:nvPr/>
            </p:nvSpPr>
            <p:spPr>
              <a:xfrm>
                <a:off x="7419942" y="5421466"/>
                <a:ext cx="4461164" cy="400110"/>
              </a:xfrm>
              <a:prstGeom prst="rect">
                <a:avLst/>
              </a:prstGeom>
              <a:noFill/>
            </p:spPr>
            <p:txBody>
              <a:bodyPr wrap="square" rtlCol="0">
                <a:spAutoFit/>
              </a:bodyPr>
              <a:lstStyle/>
              <a:p>
                <a:r>
                  <a:rPr lang="en-CA" sz="2000" b="1" dirty="0" smtClean="0"/>
                  <a:t>Total Cost = $251.00</a:t>
                </a:r>
              </a:p>
            </p:txBody>
          </p:sp>
        </p:grpSp>
      </p:grpSp>
    </p:spTree>
    <p:extLst>
      <p:ext uri="{BB962C8B-B14F-4D97-AF65-F5344CB8AC3E}">
        <p14:creationId xmlns:p14="http://schemas.microsoft.com/office/powerpoint/2010/main" val="224331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smtClean="0"/>
              <a:t>Keyboard Tray</a:t>
            </a:r>
            <a:endParaRPr lang="en-CA" dirty="0"/>
          </a:p>
        </p:txBody>
      </p:sp>
      <p:grpSp>
        <p:nvGrpSpPr>
          <p:cNvPr id="4" name="Group 3"/>
          <p:cNvGrpSpPr/>
          <p:nvPr/>
        </p:nvGrpSpPr>
        <p:grpSpPr>
          <a:xfrm>
            <a:off x="1254426" y="1778923"/>
            <a:ext cx="3201195" cy="2313971"/>
            <a:chOff x="1254426" y="1778923"/>
            <a:chExt cx="3201195" cy="2313971"/>
          </a:xfrm>
        </p:grpSpPr>
        <p:pic>
          <p:nvPicPr>
            <p:cNvPr id="3074" name="Picture 2" descr="Kensington Under-Desk Keyboard Tray with SmartFit Syste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156" r="1199" b="11069"/>
            <a:stretch/>
          </p:blipFill>
          <p:spPr bwMode="auto">
            <a:xfrm>
              <a:off x="1254426" y="1778923"/>
              <a:ext cx="3201195" cy="18719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schellt.PREVENTION\AppData\Local\Microsoft\Windows\Temporary Internet Files\Content.IE5\87EYC1Q7\No_icon_red.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4552" y="2020920"/>
              <a:ext cx="1004408" cy="1004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68416" y="3692784"/>
              <a:ext cx="2973214" cy="400110"/>
            </a:xfrm>
            <a:prstGeom prst="rect">
              <a:avLst/>
            </a:prstGeom>
            <a:noFill/>
          </p:spPr>
          <p:txBody>
            <a:bodyPr wrap="square" rtlCol="0">
              <a:spAutoFit/>
            </a:bodyPr>
            <a:lstStyle/>
            <a:p>
              <a:pPr algn="ctr"/>
              <a:r>
                <a:rPr lang="en-CA" sz="2000" b="1" dirty="0" smtClean="0"/>
                <a:t> $80.00</a:t>
              </a:r>
            </a:p>
          </p:txBody>
        </p:sp>
      </p:grpSp>
      <p:grpSp>
        <p:nvGrpSpPr>
          <p:cNvPr id="11" name="Group 10"/>
          <p:cNvGrpSpPr/>
          <p:nvPr/>
        </p:nvGrpSpPr>
        <p:grpSpPr>
          <a:xfrm>
            <a:off x="3973422" y="1778922"/>
            <a:ext cx="2992642" cy="2264679"/>
            <a:chOff x="3973422" y="1778922"/>
            <a:chExt cx="2992642" cy="2264679"/>
          </a:xfrm>
        </p:grpSpPr>
        <p:pic>
          <p:nvPicPr>
            <p:cNvPr id="7" name="Picture 6"/>
            <p:cNvPicPr>
              <a:picLocks noChangeAspect="1"/>
            </p:cNvPicPr>
            <p:nvPr/>
          </p:nvPicPr>
          <p:blipFill>
            <a:blip r:embed="rId5"/>
            <a:stretch>
              <a:fillRect/>
            </a:stretch>
          </p:blipFill>
          <p:spPr>
            <a:xfrm>
              <a:off x="4455621" y="1778924"/>
              <a:ext cx="2510443" cy="1881988"/>
            </a:xfrm>
            <a:prstGeom prst="rect">
              <a:avLst/>
            </a:prstGeom>
          </p:spPr>
        </p:pic>
        <p:pic>
          <p:nvPicPr>
            <p:cNvPr id="9" name="Picture 6" descr="C:\Users\schellt.PREVENTION\AppData\Local\Microsoft\Windows\Temporary Internet Files\Content.IE5\87EYC1Q7\No_icon_red.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5621" y="1778922"/>
              <a:ext cx="1004408" cy="10044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73422" y="3643491"/>
              <a:ext cx="2973214" cy="400110"/>
            </a:xfrm>
            <a:prstGeom prst="rect">
              <a:avLst/>
            </a:prstGeom>
            <a:noFill/>
          </p:spPr>
          <p:txBody>
            <a:bodyPr wrap="square" rtlCol="0">
              <a:spAutoFit/>
            </a:bodyPr>
            <a:lstStyle/>
            <a:p>
              <a:pPr algn="ctr"/>
              <a:r>
                <a:rPr lang="en-CA" sz="2000" b="1" dirty="0" smtClean="0"/>
                <a:t> $140.00</a:t>
              </a:r>
            </a:p>
          </p:txBody>
        </p:sp>
      </p:grpSp>
      <p:grpSp>
        <p:nvGrpSpPr>
          <p:cNvPr id="14" name="Group 13"/>
          <p:cNvGrpSpPr/>
          <p:nvPr/>
        </p:nvGrpSpPr>
        <p:grpSpPr>
          <a:xfrm>
            <a:off x="7165591" y="1778922"/>
            <a:ext cx="3300133" cy="2313972"/>
            <a:chOff x="7165591" y="1778922"/>
            <a:chExt cx="3300133" cy="2313972"/>
          </a:xfrm>
        </p:grpSpPr>
        <p:pic>
          <p:nvPicPr>
            <p:cNvPr id="8" name="Picture 7"/>
            <p:cNvPicPr>
              <a:picLocks noChangeAspect="1"/>
            </p:cNvPicPr>
            <p:nvPr/>
          </p:nvPicPr>
          <p:blipFill>
            <a:blip r:embed="rId6"/>
            <a:stretch>
              <a:fillRect/>
            </a:stretch>
          </p:blipFill>
          <p:spPr>
            <a:xfrm>
              <a:off x="7165591" y="1778923"/>
              <a:ext cx="3300133" cy="1888800"/>
            </a:xfrm>
            <a:prstGeom prst="rect">
              <a:avLst/>
            </a:prstGeom>
          </p:spPr>
        </p:pic>
        <p:pic>
          <p:nvPicPr>
            <p:cNvPr id="12" name="Picture 6" descr="C:\Users\schellt.PREVENTION\AppData\Local\Microsoft\Windows\Temporary Internet Files\Content.IE5\87EYC1Q7\No_icon_red.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6877" y="1778922"/>
              <a:ext cx="1004408" cy="10044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165591" y="3692784"/>
              <a:ext cx="2973214" cy="400110"/>
            </a:xfrm>
            <a:prstGeom prst="rect">
              <a:avLst/>
            </a:prstGeom>
            <a:noFill/>
          </p:spPr>
          <p:txBody>
            <a:bodyPr wrap="square" rtlCol="0">
              <a:spAutoFit/>
            </a:bodyPr>
            <a:lstStyle/>
            <a:p>
              <a:pPr algn="ctr"/>
              <a:r>
                <a:rPr lang="en-CA" sz="2000" b="1" dirty="0" smtClean="0"/>
                <a:t> $375.00</a:t>
              </a:r>
            </a:p>
          </p:txBody>
        </p:sp>
      </p:grpSp>
      <p:grpSp>
        <p:nvGrpSpPr>
          <p:cNvPr id="15" name="Group 14"/>
          <p:cNvGrpSpPr/>
          <p:nvPr/>
        </p:nvGrpSpPr>
        <p:grpSpPr>
          <a:xfrm>
            <a:off x="4642299" y="4043601"/>
            <a:ext cx="4003725" cy="2184604"/>
            <a:chOff x="4642299" y="4043601"/>
            <a:chExt cx="4003725" cy="2184604"/>
          </a:xfrm>
        </p:grpSpPr>
        <p:grpSp>
          <p:nvGrpSpPr>
            <p:cNvPr id="16" name="Group 15"/>
            <p:cNvGrpSpPr/>
            <p:nvPr/>
          </p:nvGrpSpPr>
          <p:grpSpPr>
            <a:xfrm>
              <a:off x="4642299" y="4043601"/>
              <a:ext cx="4003725" cy="2184604"/>
              <a:chOff x="767329" y="1419153"/>
              <a:chExt cx="5126060" cy="4260161"/>
            </a:xfrm>
          </p:grpSpPr>
          <p:graphicFrame>
            <p:nvGraphicFramePr>
              <p:cNvPr id="17" name="Object 16"/>
              <p:cNvGraphicFramePr>
                <a:graphicFrameLocks noChangeAspect="1"/>
              </p:cNvGraphicFramePr>
              <p:nvPr>
                <p:extLst>
                  <p:ext uri="{D42A27DB-BD31-4B8C-83A1-F6EECF244321}">
                    <p14:modId xmlns:p14="http://schemas.microsoft.com/office/powerpoint/2010/main" val="3448681829"/>
                  </p:ext>
                </p:extLst>
              </p:nvPr>
            </p:nvGraphicFramePr>
            <p:xfrm>
              <a:off x="767329" y="1419153"/>
              <a:ext cx="4434956" cy="3904136"/>
            </p:xfrm>
            <a:graphic>
              <a:graphicData uri="http://schemas.openxmlformats.org/presentationml/2006/ole">
                <mc:AlternateContent xmlns:mc="http://schemas.openxmlformats.org/markup-compatibility/2006">
                  <mc:Choice xmlns:v="urn:schemas-microsoft-com:vml" Requires="v">
                    <p:oleObj spid="_x0000_s3083" name="Image" r:id="rId7" imgW="5942520" imgH="5231520" progId="Photoshop.Image.12">
                      <p:embed/>
                    </p:oleObj>
                  </mc:Choice>
                  <mc:Fallback>
                    <p:oleObj name="Image" r:id="rId7" imgW="5942520" imgH="5231520" progId="Photoshop.Image.12">
                      <p:embed/>
                      <p:pic>
                        <p:nvPicPr>
                          <p:cNvPr id="5" name="Object 4"/>
                          <p:cNvPicPr/>
                          <p:nvPr/>
                        </p:nvPicPr>
                        <p:blipFill>
                          <a:blip r:embed="rId8"/>
                          <a:stretch>
                            <a:fillRect/>
                          </a:stretch>
                        </p:blipFill>
                        <p:spPr>
                          <a:xfrm>
                            <a:off x="767329" y="1419153"/>
                            <a:ext cx="4434956" cy="3904136"/>
                          </a:xfrm>
                          <a:prstGeom prst="rect">
                            <a:avLst/>
                          </a:prstGeom>
                        </p:spPr>
                      </p:pic>
                    </p:oleObj>
                  </mc:Fallback>
                </mc:AlternateContent>
              </a:graphicData>
            </a:graphic>
          </p:graphicFrame>
          <p:sp>
            <p:nvSpPr>
              <p:cNvPr id="18" name="TextBox 17"/>
              <p:cNvSpPr txBox="1"/>
              <p:nvPr/>
            </p:nvSpPr>
            <p:spPr>
              <a:xfrm>
                <a:off x="1432225" y="5279204"/>
                <a:ext cx="4461164" cy="400110"/>
              </a:xfrm>
              <a:prstGeom prst="rect">
                <a:avLst/>
              </a:prstGeom>
              <a:noFill/>
            </p:spPr>
            <p:txBody>
              <a:bodyPr wrap="square" rtlCol="0">
                <a:spAutoFit/>
              </a:bodyPr>
              <a:lstStyle/>
              <a:p>
                <a:r>
                  <a:rPr lang="en-CA" sz="2000" b="1" dirty="0" smtClean="0"/>
                  <a:t>Total Cost = $126.00</a:t>
                </a:r>
              </a:p>
            </p:txBody>
          </p:sp>
        </p:grpSp>
        <p:pic>
          <p:nvPicPr>
            <p:cNvPr id="19" name="Picture 4" descr="C:\Users\schellt.PREVENTION\AppData\Local\Microsoft\Windows\Temporary Internet Files\Content.IE5\4BNR50OL\1024px-Yes_check.svg[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72329" y="4647896"/>
              <a:ext cx="1013135" cy="10131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163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Overfilled Garbage Can</a:t>
            </a:r>
            <a:endParaRPr lang="en-CA" dirty="0"/>
          </a:p>
        </p:txBody>
      </p:sp>
      <p:sp>
        <p:nvSpPr>
          <p:cNvPr id="3" name="Content Placeholder 2"/>
          <p:cNvSpPr>
            <a:spLocks noGrp="1"/>
          </p:cNvSpPr>
          <p:nvPr>
            <p:ph idx="1"/>
          </p:nvPr>
        </p:nvSpPr>
        <p:spPr/>
        <p:txBody>
          <a:bodyPr/>
          <a:lstStyle/>
          <a:p>
            <a:endParaRPr lang="en-CA" dirty="0"/>
          </a:p>
        </p:txBody>
      </p:sp>
      <p:grpSp>
        <p:nvGrpSpPr>
          <p:cNvPr id="13" name="Group 12"/>
          <p:cNvGrpSpPr/>
          <p:nvPr/>
        </p:nvGrpSpPr>
        <p:grpSpPr>
          <a:xfrm>
            <a:off x="597452" y="1792849"/>
            <a:ext cx="2973214" cy="3026578"/>
            <a:chOff x="597452" y="1792849"/>
            <a:chExt cx="2973214" cy="3026578"/>
          </a:xfrm>
        </p:grpSpPr>
        <p:graphicFrame>
          <p:nvGraphicFramePr>
            <p:cNvPr id="4" name="Object 3"/>
            <p:cNvGraphicFramePr>
              <a:graphicFrameLocks noChangeAspect="1"/>
            </p:cNvGraphicFramePr>
            <p:nvPr>
              <p:extLst>
                <p:ext uri="{D42A27DB-BD31-4B8C-83A1-F6EECF244321}">
                  <p14:modId xmlns:p14="http://schemas.microsoft.com/office/powerpoint/2010/main" val="3526035416"/>
                </p:ext>
              </p:extLst>
            </p:nvPr>
          </p:nvGraphicFramePr>
          <p:xfrm>
            <a:off x="1315569" y="1792849"/>
            <a:ext cx="1696571" cy="2661288"/>
          </p:xfrm>
          <a:graphic>
            <a:graphicData uri="http://schemas.openxmlformats.org/presentationml/2006/ole">
              <mc:AlternateContent xmlns:mc="http://schemas.openxmlformats.org/markup-compatibility/2006">
                <mc:Choice xmlns:v="urn:schemas-microsoft-com:vml" Requires="v">
                  <p:oleObj spid="_x0000_s4140" name="Image" r:id="rId3" imgW="1294920" imgH="2031480" progId="Photoshop.Image.12">
                    <p:embed/>
                  </p:oleObj>
                </mc:Choice>
                <mc:Fallback>
                  <p:oleObj name="Image" r:id="rId3" imgW="1294920" imgH="2031480" progId="Photoshop.Image.12">
                    <p:embed/>
                    <p:pic>
                      <p:nvPicPr>
                        <p:cNvPr id="0" name=""/>
                        <p:cNvPicPr/>
                        <p:nvPr/>
                      </p:nvPicPr>
                      <p:blipFill>
                        <a:blip r:embed="rId4"/>
                        <a:stretch>
                          <a:fillRect/>
                        </a:stretch>
                      </p:blipFill>
                      <p:spPr>
                        <a:xfrm>
                          <a:off x="1315569" y="1792849"/>
                          <a:ext cx="1696571" cy="2661288"/>
                        </a:xfrm>
                        <a:prstGeom prst="rect">
                          <a:avLst/>
                        </a:prstGeom>
                      </p:spPr>
                    </p:pic>
                  </p:oleObj>
                </mc:Fallback>
              </mc:AlternateContent>
            </a:graphicData>
          </a:graphic>
        </p:graphicFrame>
        <p:sp>
          <p:nvSpPr>
            <p:cNvPr id="5" name="TextBox 4"/>
            <p:cNvSpPr txBox="1"/>
            <p:nvPr/>
          </p:nvSpPr>
          <p:spPr>
            <a:xfrm>
              <a:off x="597452" y="4419317"/>
              <a:ext cx="2973214" cy="400110"/>
            </a:xfrm>
            <a:prstGeom prst="rect">
              <a:avLst/>
            </a:prstGeom>
            <a:noFill/>
          </p:spPr>
          <p:txBody>
            <a:bodyPr wrap="square" rtlCol="0">
              <a:spAutoFit/>
            </a:bodyPr>
            <a:lstStyle/>
            <a:p>
              <a:pPr algn="ctr"/>
              <a:r>
                <a:rPr lang="en-CA" sz="2000" b="1" dirty="0" smtClean="0"/>
                <a:t> $27.00</a:t>
              </a:r>
            </a:p>
          </p:txBody>
        </p:sp>
      </p:grpSp>
      <p:grpSp>
        <p:nvGrpSpPr>
          <p:cNvPr id="14" name="Group 13"/>
          <p:cNvGrpSpPr/>
          <p:nvPr/>
        </p:nvGrpSpPr>
        <p:grpSpPr>
          <a:xfrm>
            <a:off x="3990570" y="1330192"/>
            <a:ext cx="3245160" cy="3043100"/>
            <a:chOff x="3485559" y="1248442"/>
            <a:chExt cx="3245160" cy="3043100"/>
          </a:xfrm>
        </p:grpSpPr>
        <p:graphicFrame>
          <p:nvGraphicFramePr>
            <p:cNvPr id="7" name="Object 6"/>
            <p:cNvGraphicFramePr>
              <a:graphicFrameLocks noChangeAspect="1"/>
            </p:cNvGraphicFramePr>
            <p:nvPr>
              <p:extLst>
                <p:ext uri="{D42A27DB-BD31-4B8C-83A1-F6EECF244321}">
                  <p14:modId xmlns:p14="http://schemas.microsoft.com/office/powerpoint/2010/main" val="3430040531"/>
                </p:ext>
              </p:extLst>
            </p:nvPr>
          </p:nvGraphicFramePr>
          <p:xfrm>
            <a:off x="3570666" y="1248442"/>
            <a:ext cx="3160053" cy="2660400"/>
          </p:xfrm>
          <a:graphic>
            <a:graphicData uri="http://schemas.openxmlformats.org/presentationml/2006/ole">
              <mc:AlternateContent xmlns:mc="http://schemas.openxmlformats.org/markup-compatibility/2006">
                <mc:Choice xmlns:v="urn:schemas-microsoft-com:vml" Requires="v">
                  <p:oleObj spid="_x0000_s4141" name="Image" r:id="rId5" imgW="6196680" imgH="2717280" progId="Photoshop.Image.12">
                    <p:embed/>
                  </p:oleObj>
                </mc:Choice>
                <mc:Fallback>
                  <p:oleObj name="Image" r:id="rId5" imgW="6196680" imgH="2717280" progId="Photoshop.Image.12">
                    <p:embed/>
                    <p:pic>
                      <p:nvPicPr>
                        <p:cNvPr id="0" name=""/>
                        <p:cNvPicPr/>
                        <p:nvPr/>
                      </p:nvPicPr>
                      <p:blipFill>
                        <a:blip r:embed="rId6"/>
                        <a:stretch>
                          <a:fillRect/>
                        </a:stretch>
                      </p:blipFill>
                      <p:spPr>
                        <a:xfrm>
                          <a:off x="3570666" y="1248442"/>
                          <a:ext cx="3160053" cy="2660400"/>
                        </a:xfrm>
                        <a:prstGeom prst="rect">
                          <a:avLst/>
                        </a:prstGeom>
                      </p:spPr>
                    </p:pic>
                  </p:oleObj>
                </mc:Fallback>
              </mc:AlternateContent>
            </a:graphicData>
          </a:graphic>
        </p:graphicFrame>
        <p:sp>
          <p:nvSpPr>
            <p:cNvPr id="8" name="TextBox 7"/>
            <p:cNvSpPr txBox="1"/>
            <p:nvPr/>
          </p:nvSpPr>
          <p:spPr>
            <a:xfrm>
              <a:off x="3485559" y="3891432"/>
              <a:ext cx="2973214" cy="400110"/>
            </a:xfrm>
            <a:prstGeom prst="rect">
              <a:avLst/>
            </a:prstGeom>
            <a:noFill/>
          </p:spPr>
          <p:txBody>
            <a:bodyPr wrap="square" rtlCol="0">
              <a:spAutoFit/>
            </a:bodyPr>
            <a:lstStyle/>
            <a:p>
              <a:pPr algn="ctr"/>
              <a:r>
                <a:rPr lang="en-CA" sz="2000" b="1" dirty="0" smtClean="0"/>
                <a:t> $28.00</a:t>
              </a:r>
            </a:p>
          </p:txBody>
        </p:sp>
      </p:grpSp>
      <p:grpSp>
        <p:nvGrpSpPr>
          <p:cNvPr id="12" name="Group 11"/>
          <p:cNvGrpSpPr/>
          <p:nvPr/>
        </p:nvGrpSpPr>
        <p:grpSpPr>
          <a:xfrm>
            <a:off x="4441262" y="4454137"/>
            <a:ext cx="2071830" cy="1785540"/>
            <a:chOff x="6888686" y="1792849"/>
            <a:chExt cx="2700000" cy="2700000"/>
          </a:xfrm>
        </p:grpSpPr>
        <p:graphicFrame>
          <p:nvGraphicFramePr>
            <p:cNvPr id="9" name="Object 8"/>
            <p:cNvGraphicFramePr>
              <a:graphicFrameLocks/>
            </p:cNvGraphicFramePr>
            <p:nvPr>
              <p:extLst>
                <p:ext uri="{D42A27DB-BD31-4B8C-83A1-F6EECF244321}">
                  <p14:modId xmlns:p14="http://schemas.microsoft.com/office/powerpoint/2010/main" val="2290933682"/>
                </p:ext>
              </p:extLst>
            </p:nvPr>
          </p:nvGraphicFramePr>
          <p:xfrm>
            <a:off x="6888686" y="1792849"/>
            <a:ext cx="2700000" cy="2700000"/>
          </p:xfrm>
          <a:graphic>
            <a:graphicData uri="http://schemas.openxmlformats.org/presentationml/2006/ole">
              <mc:AlternateContent xmlns:mc="http://schemas.openxmlformats.org/markup-compatibility/2006">
                <mc:Choice xmlns:v="urn:schemas-microsoft-com:vml" Requires="v">
                  <p:oleObj spid="_x0000_s4142" name="Image" r:id="rId7" imgW="3110760" imgH="2006280" progId="Photoshop.Image.12">
                    <p:embed/>
                  </p:oleObj>
                </mc:Choice>
                <mc:Fallback>
                  <p:oleObj name="Image" r:id="rId7" imgW="3110760" imgH="2006280" progId="Photoshop.Image.12">
                    <p:embed/>
                    <p:pic>
                      <p:nvPicPr>
                        <p:cNvPr id="0" name=""/>
                        <p:cNvPicPr preferRelativeResize="0"/>
                        <p:nvPr/>
                      </p:nvPicPr>
                      <p:blipFill>
                        <a:blip r:embed="rId8"/>
                        <a:stretch>
                          <a:fillRect/>
                        </a:stretch>
                      </p:blipFill>
                      <p:spPr>
                        <a:xfrm>
                          <a:off x="6888686" y="1792849"/>
                          <a:ext cx="2700000" cy="2700000"/>
                        </a:xfrm>
                        <a:prstGeom prst="rect">
                          <a:avLst/>
                        </a:prstGeom>
                      </p:spPr>
                    </p:pic>
                  </p:oleObj>
                </mc:Fallback>
              </mc:AlternateContent>
            </a:graphicData>
          </a:graphic>
        </p:graphicFrame>
        <p:sp>
          <p:nvSpPr>
            <p:cNvPr id="10" name="Oval 9"/>
            <p:cNvSpPr/>
            <p:nvPr/>
          </p:nvSpPr>
          <p:spPr>
            <a:xfrm>
              <a:off x="7995538" y="3008749"/>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Oval 10"/>
            <p:cNvSpPr/>
            <p:nvPr/>
          </p:nvSpPr>
          <p:spPr>
            <a:xfrm>
              <a:off x="8336867" y="3008749"/>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grpSp>
      <p:graphicFrame>
        <p:nvGraphicFramePr>
          <p:cNvPr id="17" name="Object 16"/>
          <p:cNvGraphicFramePr>
            <a:graphicFrameLocks noChangeAspect="1"/>
          </p:cNvGraphicFramePr>
          <p:nvPr>
            <p:extLst>
              <p:ext uri="{D42A27DB-BD31-4B8C-83A1-F6EECF244321}">
                <p14:modId xmlns:p14="http://schemas.microsoft.com/office/powerpoint/2010/main" val="1366162592"/>
              </p:ext>
            </p:extLst>
          </p:nvPr>
        </p:nvGraphicFramePr>
        <p:xfrm>
          <a:off x="8299267" y="1911054"/>
          <a:ext cx="3272412" cy="2498833"/>
        </p:xfrm>
        <a:graphic>
          <a:graphicData uri="http://schemas.openxmlformats.org/presentationml/2006/ole">
            <mc:AlternateContent xmlns:mc="http://schemas.openxmlformats.org/markup-compatibility/2006">
              <mc:Choice xmlns:v="urn:schemas-microsoft-com:vml" Requires="v">
                <p:oleObj spid="_x0000_s4143" name="Image" r:id="rId9" imgW="5688720" imgH="4342680" progId="Photoshop.Image.12">
                  <p:embed/>
                </p:oleObj>
              </mc:Choice>
              <mc:Fallback>
                <p:oleObj name="Image" r:id="rId9" imgW="5688720" imgH="4342680" progId="Photoshop.Image.12">
                  <p:embed/>
                  <p:pic>
                    <p:nvPicPr>
                      <p:cNvPr id="0" name=""/>
                      <p:cNvPicPr/>
                      <p:nvPr/>
                    </p:nvPicPr>
                    <p:blipFill>
                      <a:blip r:embed="rId10"/>
                      <a:stretch>
                        <a:fillRect/>
                      </a:stretch>
                    </p:blipFill>
                    <p:spPr>
                      <a:xfrm>
                        <a:off x="8299267" y="1911054"/>
                        <a:ext cx="3272412" cy="2498833"/>
                      </a:xfrm>
                      <a:prstGeom prst="rect">
                        <a:avLst/>
                      </a:prstGeom>
                    </p:spPr>
                  </p:pic>
                </p:oleObj>
              </mc:Fallback>
            </mc:AlternateContent>
          </a:graphicData>
        </a:graphic>
      </p:graphicFrame>
      <p:sp>
        <p:nvSpPr>
          <p:cNvPr id="18" name="TextBox 17"/>
          <p:cNvSpPr txBox="1"/>
          <p:nvPr/>
        </p:nvSpPr>
        <p:spPr>
          <a:xfrm>
            <a:off x="7730987" y="4469453"/>
            <a:ext cx="2973214" cy="400110"/>
          </a:xfrm>
          <a:prstGeom prst="rect">
            <a:avLst/>
          </a:prstGeom>
          <a:noFill/>
        </p:spPr>
        <p:txBody>
          <a:bodyPr wrap="square" rtlCol="0">
            <a:spAutoFit/>
          </a:bodyPr>
          <a:lstStyle/>
          <a:p>
            <a:pPr algn="ctr"/>
            <a:r>
              <a:rPr lang="en-CA" sz="2000" b="1" dirty="0" smtClean="0"/>
              <a:t> $4.00</a:t>
            </a:r>
          </a:p>
        </p:txBody>
      </p:sp>
      <p:sp>
        <p:nvSpPr>
          <p:cNvPr id="19" name="Cross 18"/>
          <p:cNvSpPr/>
          <p:nvPr/>
        </p:nvSpPr>
        <p:spPr>
          <a:xfrm>
            <a:off x="3097247" y="2682918"/>
            <a:ext cx="864524" cy="881150"/>
          </a:xfrm>
          <a:prstGeom prst="plus">
            <a:avLst>
              <a:gd name="adj" fmla="val 36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Cross 19"/>
          <p:cNvSpPr/>
          <p:nvPr/>
        </p:nvSpPr>
        <p:spPr>
          <a:xfrm>
            <a:off x="7330183" y="2719895"/>
            <a:ext cx="864524" cy="881150"/>
          </a:xfrm>
          <a:prstGeom prst="plus">
            <a:avLst>
              <a:gd name="adj" fmla="val 36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9040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9000" y="1213059"/>
            <a:ext cx="3641113" cy="5192405"/>
          </a:xfrm>
        </p:spPr>
      </p:pic>
      <p:sp>
        <p:nvSpPr>
          <p:cNvPr id="4" name="Title 1"/>
          <p:cNvSpPr txBox="1">
            <a:spLocks/>
          </p:cNvSpPr>
          <p:nvPr/>
        </p:nvSpPr>
        <p:spPr>
          <a:xfrm>
            <a:off x="980400" y="2970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mtClean="0"/>
              <a:t>Overfilled Garbage Can</a:t>
            </a:r>
            <a:endParaRPr lang="en-CA" dirty="0"/>
          </a:p>
        </p:txBody>
      </p:sp>
      <p:sp>
        <p:nvSpPr>
          <p:cNvPr id="7" name="Flowchart: Magnetic Disk 6"/>
          <p:cNvSpPr/>
          <p:nvPr/>
        </p:nvSpPr>
        <p:spPr>
          <a:xfrm>
            <a:off x="4874156" y="4644784"/>
            <a:ext cx="2590800" cy="28575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CA" sz="1100"/>
          </a:p>
        </p:txBody>
      </p:sp>
      <p:sp>
        <p:nvSpPr>
          <p:cNvPr id="8" name="Rectangle 7"/>
          <p:cNvSpPr/>
          <p:nvPr/>
        </p:nvSpPr>
        <p:spPr>
          <a:xfrm>
            <a:off x="5292916" y="5213229"/>
            <a:ext cx="1753280" cy="766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CA" sz="1100"/>
          </a:p>
        </p:txBody>
      </p:sp>
    </p:spTree>
    <p:extLst>
      <p:ext uri="{BB962C8B-B14F-4D97-AF65-F5344CB8AC3E}">
        <p14:creationId xmlns:p14="http://schemas.microsoft.com/office/powerpoint/2010/main" val="37165613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Welding</a:t>
            </a:r>
            <a:endParaRPr lang="en-CA" dirty="0"/>
          </a:p>
        </p:txBody>
      </p:sp>
      <p:pic>
        <p:nvPicPr>
          <p:cNvPr id="5122" name="Picture 2" descr="Welding operator bent over welding in awkward position"/>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45" r="22518"/>
          <a:stretch/>
        </p:blipFill>
        <p:spPr bwMode="auto">
          <a:xfrm>
            <a:off x="1274314" y="1273629"/>
            <a:ext cx="3677583" cy="40930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733398265"/>
              </p:ext>
            </p:extLst>
          </p:nvPr>
        </p:nvGraphicFramePr>
        <p:xfrm>
          <a:off x="6085799" y="2438400"/>
          <a:ext cx="4365047" cy="3198813"/>
        </p:xfrm>
        <a:graphic>
          <a:graphicData uri="http://schemas.openxmlformats.org/presentationml/2006/ole">
            <mc:AlternateContent xmlns:mc="http://schemas.openxmlformats.org/markup-compatibility/2006">
              <mc:Choice xmlns:v="urn:schemas-microsoft-com:vml" Requires="v">
                <p:oleObj spid="_x0000_s5132" name="Image" r:id="rId4" imgW="3326760" imgH="2437920" progId="Photoshop.Image.12">
                  <p:embed/>
                </p:oleObj>
              </mc:Choice>
              <mc:Fallback>
                <p:oleObj name="Image" r:id="rId4" imgW="3326760" imgH="2437920" progId="Photoshop.Image.12">
                  <p:embed/>
                  <p:pic>
                    <p:nvPicPr>
                      <p:cNvPr id="0" name=""/>
                      <p:cNvPicPr/>
                      <p:nvPr/>
                    </p:nvPicPr>
                    <p:blipFill>
                      <a:blip r:embed="rId5"/>
                      <a:stretch>
                        <a:fillRect/>
                      </a:stretch>
                    </p:blipFill>
                    <p:spPr>
                      <a:xfrm>
                        <a:off x="6085799" y="2438400"/>
                        <a:ext cx="4365047" cy="3198813"/>
                      </a:xfrm>
                      <a:prstGeom prst="rect">
                        <a:avLst/>
                      </a:prstGeom>
                    </p:spPr>
                  </p:pic>
                </p:oleObj>
              </mc:Fallback>
            </mc:AlternateContent>
          </a:graphicData>
        </a:graphic>
      </p:graphicFrame>
    </p:spTree>
    <p:extLst>
      <p:ext uri="{BB962C8B-B14F-4D97-AF65-F5344CB8AC3E}">
        <p14:creationId xmlns:p14="http://schemas.microsoft.com/office/powerpoint/2010/main" val="38478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Kneepads</a:t>
            </a:r>
            <a:endParaRPr lang="en-CA" dirty="0"/>
          </a:p>
        </p:txBody>
      </p:sp>
      <p:sp>
        <p:nvSpPr>
          <p:cNvPr id="3" name="Content Placeholder 2"/>
          <p:cNvSpPr>
            <a:spLocks noGrp="1"/>
          </p:cNvSpPr>
          <p:nvPr>
            <p:ph idx="1"/>
          </p:nvPr>
        </p:nvSpPr>
        <p:spPr/>
        <p:txBody>
          <a:bodyPr/>
          <a:lstStyle/>
          <a:p>
            <a:endParaRPr lang="en-CA" dirty="0"/>
          </a:p>
        </p:txBody>
      </p:sp>
      <p:pic>
        <p:nvPicPr>
          <p:cNvPr id="717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32149" r="9243" b="10799"/>
          <a:stretch/>
        </p:blipFill>
        <p:spPr bwMode="auto">
          <a:xfrm>
            <a:off x="1240970" y="1757589"/>
            <a:ext cx="2824682" cy="308655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28000" y="1233489"/>
            <a:ext cx="2973214" cy="4740561"/>
            <a:chOff x="828000" y="1233489"/>
            <a:chExt cx="2973214" cy="4740561"/>
          </a:xfrm>
        </p:grpSpPr>
        <p:grpSp>
          <p:nvGrpSpPr>
            <p:cNvPr id="6" name="Group 5"/>
            <p:cNvGrpSpPr/>
            <p:nvPr/>
          </p:nvGrpSpPr>
          <p:grpSpPr>
            <a:xfrm>
              <a:off x="1366017" y="1233489"/>
              <a:ext cx="2269812" cy="4231140"/>
              <a:chOff x="4658406" y="1470238"/>
              <a:chExt cx="2699635" cy="5036016"/>
            </a:xfrm>
          </p:grpSpPr>
          <p:graphicFrame>
            <p:nvGraphicFramePr>
              <p:cNvPr id="4" name="Object 3"/>
              <p:cNvGraphicFramePr>
                <a:graphicFrameLocks noChangeAspect="1"/>
              </p:cNvGraphicFramePr>
              <p:nvPr>
                <p:extLst>
                  <p:ext uri="{D42A27DB-BD31-4B8C-83A1-F6EECF244321}">
                    <p14:modId xmlns:p14="http://schemas.microsoft.com/office/powerpoint/2010/main" val="1518377652"/>
                  </p:ext>
                </p:extLst>
              </p:nvPr>
            </p:nvGraphicFramePr>
            <p:xfrm>
              <a:off x="4658406" y="1470238"/>
              <a:ext cx="2699635" cy="5036016"/>
            </p:xfrm>
            <a:graphic>
              <a:graphicData uri="http://schemas.openxmlformats.org/presentationml/2006/ole">
                <mc:AlternateContent xmlns:mc="http://schemas.openxmlformats.org/markup-compatibility/2006">
                  <mc:Choice xmlns:v="urn:schemas-microsoft-com:vml" Requires="v">
                    <p:oleObj spid="_x0000_s7198" name="Image" r:id="rId4" imgW="4126680" imgH="7682400" progId="Photoshop.Image.12">
                      <p:embed/>
                    </p:oleObj>
                  </mc:Choice>
                  <mc:Fallback>
                    <p:oleObj name="Image" r:id="rId4" imgW="4126680" imgH="7682400" progId="Photoshop.Image.12">
                      <p:embed/>
                      <p:pic>
                        <p:nvPicPr>
                          <p:cNvPr id="0" name=""/>
                          <p:cNvPicPr/>
                          <p:nvPr/>
                        </p:nvPicPr>
                        <p:blipFill>
                          <a:blip r:embed="rId5"/>
                          <a:stretch>
                            <a:fillRect/>
                          </a:stretch>
                        </p:blipFill>
                        <p:spPr>
                          <a:xfrm>
                            <a:off x="4658406" y="1470238"/>
                            <a:ext cx="2699635" cy="5036016"/>
                          </a:xfrm>
                          <a:prstGeom prst="rect">
                            <a:avLst/>
                          </a:prstGeom>
                        </p:spPr>
                      </p:pic>
                    </p:oleObj>
                  </mc:Fallback>
                </mc:AlternateContent>
              </a:graphicData>
            </a:graphic>
          </p:graphicFrame>
          <p:sp>
            <p:nvSpPr>
              <p:cNvPr id="5" name="Rectangle 4"/>
              <p:cNvSpPr/>
              <p:nvPr/>
            </p:nvSpPr>
            <p:spPr>
              <a:xfrm>
                <a:off x="6085800" y="4844142"/>
                <a:ext cx="467400" cy="827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357331" y="4844141"/>
                <a:ext cx="467400" cy="827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9" name="TextBox 8"/>
            <p:cNvSpPr txBox="1"/>
            <p:nvPr/>
          </p:nvSpPr>
          <p:spPr>
            <a:xfrm>
              <a:off x="828000" y="5573940"/>
              <a:ext cx="2973214" cy="400110"/>
            </a:xfrm>
            <a:prstGeom prst="rect">
              <a:avLst/>
            </a:prstGeom>
            <a:noFill/>
          </p:spPr>
          <p:txBody>
            <a:bodyPr wrap="square" rtlCol="0">
              <a:spAutoFit/>
            </a:bodyPr>
            <a:lstStyle/>
            <a:p>
              <a:pPr algn="ctr"/>
              <a:r>
                <a:rPr lang="en-CA" sz="2000" b="1" dirty="0" smtClean="0"/>
                <a:t>$113.00</a:t>
              </a:r>
            </a:p>
          </p:txBody>
        </p:sp>
      </p:grpSp>
      <p:sp>
        <p:nvSpPr>
          <p:cNvPr id="11" name="TextBox 10"/>
          <p:cNvSpPr txBox="1"/>
          <p:nvPr/>
        </p:nvSpPr>
        <p:spPr>
          <a:xfrm>
            <a:off x="3635829" y="2793033"/>
            <a:ext cx="1748117" cy="1015663"/>
          </a:xfrm>
          <a:prstGeom prst="rect">
            <a:avLst/>
          </a:prstGeom>
          <a:noFill/>
        </p:spPr>
        <p:txBody>
          <a:bodyPr wrap="square" rtlCol="0">
            <a:spAutoFit/>
          </a:bodyPr>
          <a:lstStyle/>
          <a:p>
            <a:r>
              <a:rPr lang="en-CA" sz="6000" b="1" dirty="0" smtClean="0">
                <a:solidFill>
                  <a:srgbClr val="FF0000"/>
                </a:solidFill>
              </a:rPr>
              <a:t>OR</a:t>
            </a:r>
          </a:p>
        </p:txBody>
      </p:sp>
      <p:grpSp>
        <p:nvGrpSpPr>
          <p:cNvPr id="12" name="Group 11"/>
          <p:cNvGrpSpPr/>
          <p:nvPr/>
        </p:nvGrpSpPr>
        <p:grpSpPr>
          <a:xfrm>
            <a:off x="3897339" y="1233489"/>
            <a:ext cx="2973214" cy="4707973"/>
            <a:chOff x="3897339" y="1295870"/>
            <a:chExt cx="2973214" cy="3955943"/>
          </a:xfrm>
        </p:grpSpPr>
        <p:graphicFrame>
          <p:nvGraphicFramePr>
            <p:cNvPr id="10" name="Object 9"/>
            <p:cNvGraphicFramePr>
              <a:graphicFrameLocks noChangeAspect="1"/>
            </p:cNvGraphicFramePr>
            <p:nvPr>
              <p:extLst>
                <p:ext uri="{D42A27DB-BD31-4B8C-83A1-F6EECF244321}">
                  <p14:modId xmlns:p14="http://schemas.microsoft.com/office/powerpoint/2010/main" val="1011574017"/>
                </p:ext>
              </p:extLst>
            </p:nvPr>
          </p:nvGraphicFramePr>
          <p:xfrm>
            <a:off x="4653297" y="1295870"/>
            <a:ext cx="1358900" cy="3606800"/>
          </p:xfrm>
          <a:graphic>
            <a:graphicData uri="http://schemas.openxmlformats.org/presentationml/2006/ole">
              <mc:AlternateContent xmlns:mc="http://schemas.openxmlformats.org/markup-compatibility/2006">
                <mc:Choice xmlns:v="urn:schemas-microsoft-com:vml" Requires="v">
                  <p:oleObj spid="_x0000_s7199" name="Image" r:id="rId6" imgW="1358640" imgH="3606120" progId="Photoshop.Image.12">
                    <p:embed/>
                  </p:oleObj>
                </mc:Choice>
                <mc:Fallback>
                  <p:oleObj name="Image" r:id="rId6" imgW="1358640" imgH="3606120" progId="Photoshop.Image.12">
                    <p:embed/>
                    <p:pic>
                      <p:nvPicPr>
                        <p:cNvPr id="0" name=""/>
                        <p:cNvPicPr/>
                        <p:nvPr/>
                      </p:nvPicPr>
                      <p:blipFill>
                        <a:blip r:embed="rId7"/>
                        <a:stretch>
                          <a:fillRect/>
                        </a:stretch>
                      </p:blipFill>
                      <p:spPr>
                        <a:xfrm>
                          <a:off x="4653297" y="1295870"/>
                          <a:ext cx="1358900" cy="3606800"/>
                        </a:xfrm>
                        <a:prstGeom prst="rect">
                          <a:avLst/>
                        </a:prstGeom>
                      </p:spPr>
                    </p:pic>
                  </p:oleObj>
                </mc:Fallback>
              </mc:AlternateContent>
            </a:graphicData>
          </a:graphic>
        </p:graphicFrame>
        <p:sp>
          <p:nvSpPr>
            <p:cNvPr id="13" name="TextBox 12"/>
            <p:cNvSpPr txBox="1"/>
            <p:nvPr/>
          </p:nvSpPr>
          <p:spPr>
            <a:xfrm>
              <a:off x="3897339" y="4915615"/>
              <a:ext cx="2973214" cy="336198"/>
            </a:xfrm>
            <a:prstGeom prst="rect">
              <a:avLst/>
            </a:prstGeom>
            <a:noFill/>
          </p:spPr>
          <p:txBody>
            <a:bodyPr wrap="square" rtlCol="0">
              <a:spAutoFit/>
            </a:bodyPr>
            <a:lstStyle/>
            <a:p>
              <a:pPr algn="ctr"/>
              <a:r>
                <a:rPr lang="en-CA" sz="2000" b="1" dirty="0" smtClean="0"/>
                <a:t>$33.00</a:t>
              </a:r>
            </a:p>
          </p:txBody>
        </p:sp>
      </p:grpSp>
      <p:grpSp>
        <p:nvGrpSpPr>
          <p:cNvPr id="15" name="Group 14"/>
          <p:cNvGrpSpPr/>
          <p:nvPr/>
        </p:nvGrpSpPr>
        <p:grpSpPr>
          <a:xfrm>
            <a:off x="7387158" y="1332820"/>
            <a:ext cx="2973214" cy="3582367"/>
            <a:chOff x="7387158" y="1332820"/>
            <a:chExt cx="2973214" cy="3582367"/>
          </a:xfrm>
        </p:grpSpPr>
        <p:graphicFrame>
          <p:nvGraphicFramePr>
            <p:cNvPr id="14" name="Object 13"/>
            <p:cNvGraphicFramePr>
              <a:graphicFrameLocks noChangeAspect="1"/>
            </p:cNvGraphicFramePr>
            <p:nvPr>
              <p:extLst>
                <p:ext uri="{D42A27DB-BD31-4B8C-83A1-F6EECF244321}">
                  <p14:modId xmlns:p14="http://schemas.microsoft.com/office/powerpoint/2010/main" val="141980837"/>
                </p:ext>
              </p:extLst>
            </p:nvPr>
          </p:nvGraphicFramePr>
          <p:xfrm>
            <a:off x="7860326" y="1332820"/>
            <a:ext cx="2120900" cy="3187700"/>
          </p:xfrm>
          <a:graphic>
            <a:graphicData uri="http://schemas.openxmlformats.org/presentationml/2006/ole">
              <mc:AlternateContent xmlns:mc="http://schemas.openxmlformats.org/markup-compatibility/2006">
                <mc:Choice xmlns:v="urn:schemas-microsoft-com:vml" Requires="v">
                  <p:oleObj spid="_x0000_s7200" name="Image" r:id="rId8" imgW="2120400" imgH="3187080" progId="Photoshop.Image.12">
                    <p:embed/>
                  </p:oleObj>
                </mc:Choice>
                <mc:Fallback>
                  <p:oleObj name="Image" r:id="rId8" imgW="2120400" imgH="3187080" progId="Photoshop.Image.12">
                    <p:embed/>
                    <p:pic>
                      <p:nvPicPr>
                        <p:cNvPr id="0" name=""/>
                        <p:cNvPicPr/>
                        <p:nvPr/>
                      </p:nvPicPr>
                      <p:blipFill>
                        <a:blip r:embed="rId9"/>
                        <a:stretch>
                          <a:fillRect/>
                        </a:stretch>
                      </p:blipFill>
                      <p:spPr>
                        <a:xfrm>
                          <a:off x="7860326" y="1332820"/>
                          <a:ext cx="2120900" cy="3187700"/>
                        </a:xfrm>
                        <a:prstGeom prst="rect">
                          <a:avLst/>
                        </a:prstGeom>
                      </p:spPr>
                    </p:pic>
                  </p:oleObj>
                </mc:Fallback>
              </mc:AlternateContent>
            </a:graphicData>
          </a:graphic>
        </p:graphicFrame>
        <p:sp>
          <p:nvSpPr>
            <p:cNvPr id="16" name="TextBox 15"/>
            <p:cNvSpPr txBox="1"/>
            <p:nvPr/>
          </p:nvSpPr>
          <p:spPr>
            <a:xfrm>
              <a:off x="7387158" y="4515077"/>
              <a:ext cx="2973214" cy="400110"/>
            </a:xfrm>
            <a:prstGeom prst="rect">
              <a:avLst/>
            </a:prstGeom>
            <a:noFill/>
          </p:spPr>
          <p:txBody>
            <a:bodyPr wrap="square" rtlCol="0">
              <a:spAutoFit/>
            </a:bodyPr>
            <a:lstStyle/>
            <a:p>
              <a:pPr algn="ctr"/>
              <a:r>
                <a:rPr lang="en-CA" sz="2000" b="1" dirty="0" smtClean="0"/>
                <a:t>$10.00</a:t>
              </a:r>
            </a:p>
          </p:txBody>
        </p:sp>
      </p:grpSp>
      <p:sp>
        <p:nvSpPr>
          <p:cNvPr id="18" name="Cross 17"/>
          <p:cNvSpPr/>
          <p:nvPr/>
        </p:nvSpPr>
        <p:spPr>
          <a:xfrm>
            <a:off x="6443325" y="2860289"/>
            <a:ext cx="864524" cy="881150"/>
          </a:xfrm>
          <a:prstGeom prst="plus">
            <a:avLst>
              <a:gd name="adj" fmla="val 36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2079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Office Chair</a:t>
            </a:r>
            <a:endParaRPr lang="en-CA" dirty="0"/>
          </a:p>
        </p:txBody>
      </p:sp>
      <p:sp>
        <p:nvSpPr>
          <p:cNvPr id="3" name="Content Placeholder 2"/>
          <p:cNvSpPr>
            <a:spLocks noGrp="1"/>
          </p:cNvSpPr>
          <p:nvPr>
            <p:ph idx="1"/>
          </p:nvPr>
        </p:nvSpPr>
        <p:spPr/>
        <p:txBody>
          <a:bodyPr/>
          <a:lstStyle/>
          <a:p>
            <a:r>
              <a:rPr lang="en-CA" dirty="0" smtClean="0"/>
              <a:t>Fist Test</a:t>
            </a:r>
            <a:endParaRPr lang="en-CA" dirty="0"/>
          </a:p>
        </p:txBody>
      </p:sp>
      <p:pic>
        <p:nvPicPr>
          <p:cNvPr id="4" name="Picture 2" descr="P1010003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66257"/>
            <a:ext cx="5802086" cy="397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346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Laundry Bags</a:t>
            </a:r>
            <a:endParaRPr lang="en-C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073" y="1519430"/>
            <a:ext cx="178117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5269582" y="2033272"/>
            <a:ext cx="3487920" cy="1838750"/>
            <a:chOff x="5269582" y="2033272"/>
            <a:chExt cx="3479112" cy="183875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171" y="2033272"/>
              <a:ext cx="1620523" cy="1838750"/>
            </a:xfrm>
            <a:prstGeom prst="rect">
              <a:avLst/>
            </a:prstGeom>
          </p:spPr>
        </p:pic>
        <p:pic>
          <p:nvPicPr>
            <p:cNvPr id="7" name="Picture 6" descr="File:&lt;strong&gt;Equals sign&lt;/strong&gt;.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9582" y="2635673"/>
              <a:ext cx="1172515" cy="769463"/>
            </a:xfrm>
            <a:prstGeom prst="rect">
              <a:avLst/>
            </a:prstGeom>
          </p:spPr>
        </p:pic>
      </p:grpSp>
    </p:spTree>
    <p:extLst>
      <p:ext uri="{BB962C8B-B14F-4D97-AF65-F5344CB8AC3E}">
        <p14:creationId xmlns:p14="http://schemas.microsoft.com/office/powerpoint/2010/main" val="387348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Sharp Worktable Edge</a:t>
            </a:r>
            <a:endParaRPr lang="en-CA" dirty="0"/>
          </a:p>
        </p:txBody>
      </p:sp>
      <p:sp>
        <p:nvSpPr>
          <p:cNvPr id="3" name="Content Placeholder 2"/>
          <p:cNvSpPr>
            <a:spLocks noGrp="1"/>
          </p:cNvSpPr>
          <p:nvPr>
            <p:ph idx="1"/>
          </p:nvPr>
        </p:nvSpPr>
        <p:spPr/>
        <p:txBody>
          <a:bodyPr/>
          <a:lstStyle/>
          <a:p>
            <a:endParaRPr lang="en-CA" dirty="0"/>
          </a:p>
        </p:txBody>
      </p:sp>
      <p:graphicFrame>
        <p:nvGraphicFramePr>
          <p:cNvPr id="8" name="Object 7"/>
          <p:cNvGraphicFramePr>
            <a:graphicFrameLocks noChangeAspect="1"/>
          </p:cNvGraphicFramePr>
          <p:nvPr>
            <p:extLst>
              <p:ext uri="{D42A27DB-BD31-4B8C-83A1-F6EECF244321}">
                <p14:modId xmlns:p14="http://schemas.microsoft.com/office/powerpoint/2010/main" val="3869724777"/>
              </p:ext>
            </p:extLst>
          </p:nvPr>
        </p:nvGraphicFramePr>
        <p:xfrm>
          <a:off x="1877510" y="1603544"/>
          <a:ext cx="1984666" cy="3847976"/>
        </p:xfrm>
        <a:graphic>
          <a:graphicData uri="http://schemas.openxmlformats.org/presentationml/2006/ole">
            <mc:AlternateContent xmlns:mc="http://schemas.openxmlformats.org/markup-compatibility/2006">
              <mc:Choice xmlns:v="urn:schemas-microsoft-com:vml" Requires="v">
                <p:oleObj spid="_x0000_s9225" name="Image" r:id="rId3" imgW="2933280" imgH="5688720" progId="Photoshop.Image.12">
                  <p:embed/>
                </p:oleObj>
              </mc:Choice>
              <mc:Fallback>
                <p:oleObj name="Image" r:id="rId3" imgW="2933280" imgH="5688720" progId="Photoshop.Image.12">
                  <p:embed/>
                  <p:pic>
                    <p:nvPicPr>
                      <p:cNvPr id="0" name=""/>
                      <p:cNvPicPr/>
                      <p:nvPr/>
                    </p:nvPicPr>
                    <p:blipFill>
                      <a:blip r:embed="rId4"/>
                      <a:stretch>
                        <a:fillRect/>
                      </a:stretch>
                    </p:blipFill>
                    <p:spPr>
                      <a:xfrm>
                        <a:off x="1877510" y="1603544"/>
                        <a:ext cx="1984666" cy="3847976"/>
                      </a:xfrm>
                      <a:prstGeom prst="rect">
                        <a:avLst/>
                      </a:prstGeom>
                    </p:spPr>
                  </p:pic>
                </p:oleObj>
              </mc:Fallback>
            </mc:AlternateContent>
          </a:graphicData>
        </a:graphic>
      </p:graphicFrame>
      <p:grpSp>
        <p:nvGrpSpPr>
          <p:cNvPr id="10" name="Group 9"/>
          <p:cNvGrpSpPr/>
          <p:nvPr/>
        </p:nvGrpSpPr>
        <p:grpSpPr>
          <a:xfrm>
            <a:off x="5198784" y="1541869"/>
            <a:ext cx="4206353" cy="3847976"/>
            <a:chOff x="5198784" y="1541869"/>
            <a:chExt cx="4206353" cy="3847976"/>
          </a:xfrm>
        </p:grpSpPr>
        <p:pic>
          <p:nvPicPr>
            <p:cNvPr id="6" name="Picture 5" descr="File:&lt;strong&gt;Equals sign&lt;/strong&gt;.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8784" y="3024425"/>
              <a:ext cx="1175483" cy="769463"/>
            </a:xfrm>
            <a:prstGeom prst="rect">
              <a:avLst/>
            </a:prstGeom>
          </p:spPr>
        </p:pic>
        <p:pic>
          <p:nvPicPr>
            <p:cNvPr id="9" name="Picture 8"/>
            <p:cNvPicPr>
              <a:picLocks noChangeAspect="1"/>
            </p:cNvPicPr>
            <p:nvPr/>
          </p:nvPicPr>
          <p:blipFill>
            <a:blip r:embed="rId6"/>
            <a:stretch>
              <a:fillRect/>
            </a:stretch>
          </p:blipFill>
          <p:spPr>
            <a:xfrm>
              <a:off x="7420471" y="1541869"/>
              <a:ext cx="1984666" cy="3847976"/>
            </a:xfrm>
            <a:prstGeom prst="rect">
              <a:avLst/>
            </a:prstGeom>
          </p:spPr>
        </p:pic>
      </p:grpSp>
    </p:spTree>
    <p:extLst>
      <p:ext uri="{BB962C8B-B14F-4D97-AF65-F5344CB8AC3E}">
        <p14:creationId xmlns:p14="http://schemas.microsoft.com/office/powerpoint/2010/main" val="24522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a:t>Introduction</a:t>
            </a:r>
          </a:p>
        </p:txBody>
      </p:sp>
      <p:sp>
        <p:nvSpPr>
          <p:cNvPr id="86019" name="Rectangle 3"/>
          <p:cNvSpPr>
            <a:spLocks noGrp="1" noChangeArrowheads="1"/>
          </p:cNvSpPr>
          <p:nvPr>
            <p:ph type="body" idx="1"/>
          </p:nvPr>
        </p:nvSpPr>
        <p:spPr/>
        <p:txBody>
          <a:bodyPr/>
          <a:lstStyle/>
          <a:p>
            <a:r>
              <a:rPr lang="en-US" altLang="en-US"/>
              <a:t>If you mention ergonomics, people often think computers such as keyboard trays, or chairs.  In reality, ergonomics is so much more.</a:t>
            </a:r>
          </a:p>
          <a:p>
            <a:r>
              <a:rPr lang="en-US" altLang="en-US"/>
              <a:t>In a factory or warehouse ergonomics can cover much more: from lift assists, to table and counter heights, to proper footwear, and workplace organization</a:t>
            </a:r>
          </a:p>
        </p:txBody>
      </p:sp>
    </p:spTree>
    <p:extLst>
      <p:ext uri="{BB962C8B-B14F-4D97-AF65-F5344CB8AC3E}">
        <p14:creationId xmlns:p14="http://schemas.microsoft.com/office/powerpoint/2010/main" val="1812549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Carts Wheels</a:t>
            </a:r>
            <a:endParaRPr lang="en-CA" dirty="0"/>
          </a:p>
        </p:txBody>
      </p:sp>
      <p:grpSp>
        <p:nvGrpSpPr>
          <p:cNvPr id="11" name="Group 10"/>
          <p:cNvGrpSpPr/>
          <p:nvPr/>
        </p:nvGrpSpPr>
        <p:grpSpPr>
          <a:xfrm>
            <a:off x="1781666" y="2318994"/>
            <a:ext cx="2160000" cy="2160000"/>
            <a:chOff x="1781666" y="2318994"/>
            <a:chExt cx="2309567" cy="2139884"/>
          </a:xfrm>
        </p:grpSpPr>
        <p:sp>
          <p:nvSpPr>
            <p:cNvPr id="4" name="Rectangle 3"/>
            <p:cNvSpPr/>
            <p:nvPr/>
          </p:nvSpPr>
          <p:spPr>
            <a:xfrm>
              <a:off x="1781666" y="2318994"/>
              <a:ext cx="2309567" cy="2139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 name="Group 6"/>
            <p:cNvGrpSpPr/>
            <p:nvPr/>
          </p:nvGrpSpPr>
          <p:grpSpPr>
            <a:xfrm>
              <a:off x="1913641" y="2611224"/>
              <a:ext cx="1971774" cy="414780"/>
              <a:chOff x="1913641" y="2611224"/>
              <a:chExt cx="1971774" cy="414780"/>
            </a:xfrm>
          </p:grpSpPr>
          <p:sp>
            <p:nvSpPr>
              <p:cNvPr id="5" name="Oval 4"/>
              <p:cNvSpPr/>
              <p:nvPr/>
            </p:nvSpPr>
            <p:spPr>
              <a:xfrm>
                <a:off x="1913641" y="2611225"/>
                <a:ext cx="179110" cy="41477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6" name="Oval 5"/>
              <p:cNvSpPr/>
              <p:nvPr/>
            </p:nvSpPr>
            <p:spPr>
              <a:xfrm>
                <a:off x="3706305" y="2611224"/>
                <a:ext cx="179110" cy="41477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grpSp>
        <p:grpSp>
          <p:nvGrpSpPr>
            <p:cNvPr id="8" name="Group 7"/>
            <p:cNvGrpSpPr/>
            <p:nvPr/>
          </p:nvGrpSpPr>
          <p:grpSpPr>
            <a:xfrm>
              <a:off x="1950562" y="3700037"/>
              <a:ext cx="1971774" cy="414780"/>
              <a:chOff x="1913641" y="2611224"/>
              <a:chExt cx="1971774" cy="414780"/>
            </a:xfrm>
          </p:grpSpPr>
          <p:sp>
            <p:nvSpPr>
              <p:cNvPr id="9" name="Oval 8"/>
              <p:cNvSpPr/>
              <p:nvPr/>
            </p:nvSpPr>
            <p:spPr>
              <a:xfrm>
                <a:off x="1913641" y="2611225"/>
                <a:ext cx="179110" cy="41477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10" name="Oval 9"/>
              <p:cNvSpPr/>
              <p:nvPr/>
            </p:nvSpPr>
            <p:spPr>
              <a:xfrm>
                <a:off x="3706305" y="2611224"/>
                <a:ext cx="179110" cy="41477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grpSp>
      </p:grpSp>
      <p:grpSp>
        <p:nvGrpSpPr>
          <p:cNvPr id="21" name="Group 20"/>
          <p:cNvGrpSpPr/>
          <p:nvPr/>
        </p:nvGrpSpPr>
        <p:grpSpPr>
          <a:xfrm>
            <a:off x="6374267" y="2339216"/>
            <a:ext cx="2160000" cy="2160000"/>
            <a:chOff x="6374267" y="2339216"/>
            <a:chExt cx="2160000" cy="2160000"/>
          </a:xfrm>
        </p:grpSpPr>
        <p:sp>
          <p:nvSpPr>
            <p:cNvPr id="13" name="Rectangle 12"/>
            <p:cNvSpPr/>
            <p:nvPr/>
          </p:nvSpPr>
          <p:spPr>
            <a:xfrm>
              <a:off x="6374267" y="2339216"/>
              <a:ext cx="2160000" cy="21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4" name="Group 13"/>
            <p:cNvGrpSpPr/>
            <p:nvPr/>
          </p:nvGrpSpPr>
          <p:grpSpPr>
            <a:xfrm>
              <a:off x="7349940" y="2535809"/>
              <a:ext cx="179110" cy="1816050"/>
              <a:chOff x="1913641" y="2535809"/>
              <a:chExt cx="179110" cy="1816050"/>
            </a:xfrm>
          </p:grpSpPr>
          <p:sp>
            <p:nvSpPr>
              <p:cNvPr id="18" name="Oval 17"/>
              <p:cNvSpPr/>
              <p:nvPr/>
            </p:nvSpPr>
            <p:spPr>
              <a:xfrm>
                <a:off x="1913641" y="2535809"/>
                <a:ext cx="179110" cy="41477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19" name="Oval 18"/>
              <p:cNvSpPr/>
              <p:nvPr/>
            </p:nvSpPr>
            <p:spPr>
              <a:xfrm>
                <a:off x="1913641" y="3937080"/>
                <a:ext cx="179110" cy="41477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grpSp>
        <p:grpSp>
          <p:nvGrpSpPr>
            <p:cNvPr id="15" name="Group 14"/>
            <p:cNvGrpSpPr/>
            <p:nvPr/>
          </p:nvGrpSpPr>
          <p:grpSpPr>
            <a:xfrm>
              <a:off x="6486601" y="3164087"/>
              <a:ext cx="1971774" cy="414780"/>
              <a:chOff x="1913641" y="2611224"/>
              <a:chExt cx="1971774" cy="414780"/>
            </a:xfrm>
          </p:grpSpPr>
          <p:sp>
            <p:nvSpPr>
              <p:cNvPr id="16" name="Oval 15"/>
              <p:cNvSpPr/>
              <p:nvPr/>
            </p:nvSpPr>
            <p:spPr>
              <a:xfrm>
                <a:off x="1913641" y="2611225"/>
                <a:ext cx="179110" cy="41477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17" name="Oval 16"/>
              <p:cNvSpPr/>
              <p:nvPr/>
            </p:nvSpPr>
            <p:spPr>
              <a:xfrm>
                <a:off x="3706305" y="2611224"/>
                <a:ext cx="179110" cy="41477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grpSp>
      </p:grpSp>
      <p:pic>
        <p:nvPicPr>
          <p:cNvPr id="20" name="Content Placeholder 19" descr="File:&lt;strong&gt;Equals sign&lt;/strong&gt;.svg - Wikimedia Commons"/>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62332" y="2950588"/>
            <a:ext cx="1723468" cy="1131026"/>
          </a:xfrm>
          <a:prstGeom prst="rect">
            <a:avLst/>
          </a:prstGeom>
        </p:spPr>
      </p:pic>
    </p:spTree>
    <p:extLst>
      <p:ext uri="{BB962C8B-B14F-4D97-AF65-F5344CB8AC3E}">
        <p14:creationId xmlns:p14="http://schemas.microsoft.com/office/powerpoint/2010/main" val="227578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Storage Areas</a:t>
            </a:r>
            <a:endParaRPr lang="en-CA" dirty="0"/>
          </a:p>
        </p:txBody>
      </p:sp>
      <p:pic>
        <p:nvPicPr>
          <p:cNvPr id="10242" name="Picture 2" descr="DSC001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1082" y="1842990"/>
            <a:ext cx="4468239" cy="335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619506" y="2024805"/>
            <a:ext cx="2694495" cy="2041676"/>
            <a:chOff x="3619506" y="2024805"/>
            <a:chExt cx="2694495" cy="2041676"/>
          </a:xfrm>
        </p:grpSpPr>
        <p:sp>
          <p:nvSpPr>
            <p:cNvPr id="4" name="Curved Up Arrow 3"/>
            <p:cNvSpPr/>
            <p:nvPr/>
          </p:nvSpPr>
          <p:spPr>
            <a:xfrm rot="16200000">
              <a:off x="4973437" y="2630078"/>
              <a:ext cx="1945837" cy="73529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Curved Up Arrow 7"/>
            <p:cNvSpPr/>
            <p:nvPr/>
          </p:nvSpPr>
          <p:spPr>
            <a:xfrm rot="16200000" flipH="1" flipV="1">
              <a:off x="3014233" y="2725917"/>
              <a:ext cx="1945837" cy="73529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spTree>
    <p:extLst>
      <p:ext uri="{BB962C8B-B14F-4D97-AF65-F5344CB8AC3E}">
        <p14:creationId xmlns:p14="http://schemas.microsoft.com/office/powerpoint/2010/main" val="7177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309781" y="1190087"/>
            <a:ext cx="3826309" cy="5101745"/>
            <a:chOff x="7326691" y="1190088"/>
            <a:chExt cx="3826309" cy="5101745"/>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691" y="1190088"/>
              <a:ext cx="3826309" cy="5101745"/>
            </a:xfrm>
            <a:prstGeom prst="rect">
              <a:avLst/>
            </a:prstGeom>
          </p:spPr>
        </p:pic>
        <p:sp>
          <p:nvSpPr>
            <p:cNvPr id="12" name="Freeform 11"/>
            <p:cNvSpPr/>
            <p:nvPr/>
          </p:nvSpPr>
          <p:spPr>
            <a:xfrm>
              <a:off x="8380429" y="3370082"/>
              <a:ext cx="1338606" cy="2111604"/>
            </a:xfrm>
            <a:custGeom>
              <a:avLst/>
              <a:gdLst>
                <a:gd name="connsiteX0" fmla="*/ 1338606 w 1338606"/>
                <a:gd name="connsiteY0" fmla="*/ 131976 h 2111604"/>
                <a:gd name="connsiteX1" fmla="*/ 0 w 1338606"/>
                <a:gd name="connsiteY1" fmla="*/ 0 h 2111604"/>
                <a:gd name="connsiteX2" fmla="*/ 348791 w 1338606"/>
                <a:gd name="connsiteY2" fmla="*/ 2111604 h 2111604"/>
                <a:gd name="connsiteX3" fmla="*/ 348791 w 1338606"/>
                <a:gd name="connsiteY3" fmla="*/ 2111604 h 2111604"/>
              </a:gdLst>
              <a:ahLst/>
              <a:cxnLst>
                <a:cxn ang="0">
                  <a:pos x="connsiteX0" y="connsiteY0"/>
                </a:cxn>
                <a:cxn ang="0">
                  <a:pos x="connsiteX1" y="connsiteY1"/>
                </a:cxn>
                <a:cxn ang="0">
                  <a:pos x="connsiteX2" y="connsiteY2"/>
                </a:cxn>
                <a:cxn ang="0">
                  <a:pos x="connsiteX3" y="connsiteY3"/>
                </a:cxn>
              </a:cxnLst>
              <a:rect l="l" t="t" r="r" b="b"/>
              <a:pathLst>
                <a:path w="1338606" h="2111604">
                  <a:moveTo>
                    <a:pt x="1338606" y="131976"/>
                  </a:moveTo>
                  <a:lnTo>
                    <a:pt x="0" y="0"/>
                  </a:lnTo>
                  <a:lnTo>
                    <a:pt x="348791" y="2111604"/>
                  </a:lnTo>
                  <a:lnTo>
                    <a:pt x="348791" y="2111604"/>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1" name="Group 10"/>
          <p:cNvGrpSpPr/>
          <p:nvPr/>
        </p:nvGrpSpPr>
        <p:grpSpPr>
          <a:xfrm>
            <a:off x="3309782" y="1190088"/>
            <a:ext cx="3826309" cy="5101745"/>
            <a:chOff x="3309782" y="1190088"/>
            <a:chExt cx="3826309" cy="510174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782" y="1190088"/>
              <a:ext cx="3826309" cy="5101745"/>
            </a:xfrm>
            <a:prstGeom prst="rect">
              <a:avLst/>
            </a:prstGeom>
          </p:spPr>
        </p:pic>
        <p:sp>
          <p:nvSpPr>
            <p:cNvPr id="8" name="Freeform 7"/>
            <p:cNvSpPr/>
            <p:nvPr/>
          </p:nvSpPr>
          <p:spPr>
            <a:xfrm>
              <a:off x="4213178" y="3195686"/>
              <a:ext cx="1273222" cy="348792"/>
            </a:xfrm>
            <a:custGeom>
              <a:avLst/>
              <a:gdLst>
                <a:gd name="connsiteX0" fmla="*/ 1273222 w 1273222"/>
                <a:gd name="connsiteY0" fmla="*/ 207390 h 348792"/>
                <a:gd name="connsiteX1" fmla="*/ 896150 w 1273222"/>
                <a:gd name="connsiteY1" fmla="*/ 65988 h 348792"/>
                <a:gd name="connsiteX2" fmla="*/ 500224 w 1273222"/>
                <a:gd name="connsiteY2" fmla="*/ 0 h 348792"/>
                <a:gd name="connsiteX3" fmla="*/ 245701 w 1273222"/>
                <a:gd name="connsiteY3" fmla="*/ 65988 h 348792"/>
                <a:gd name="connsiteX4" fmla="*/ 38311 w 1273222"/>
                <a:gd name="connsiteY4" fmla="*/ 207390 h 348792"/>
                <a:gd name="connsiteX5" fmla="*/ 604 w 1273222"/>
                <a:gd name="connsiteY5" fmla="*/ 348792 h 3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3222" h="348792">
                  <a:moveTo>
                    <a:pt x="1273222" y="207390"/>
                  </a:moveTo>
                  <a:cubicBezTo>
                    <a:pt x="1149102" y="153971"/>
                    <a:pt x="1024983" y="100553"/>
                    <a:pt x="896150" y="65988"/>
                  </a:cubicBezTo>
                  <a:cubicBezTo>
                    <a:pt x="767317" y="31423"/>
                    <a:pt x="608632" y="0"/>
                    <a:pt x="500224" y="0"/>
                  </a:cubicBezTo>
                  <a:cubicBezTo>
                    <a:pt x="391816" y="0"/>
                    <a:pt x="322686" y="31423"/>
                    <a:pt x="245701" y="65988"/>
                  </a:cubicBezTo>
                  <a:cubicBezTo>
                    <a:pt x="168716" y="100553"/>
                    <a:pt x="79160" y="160256"/>
                    <a:pt x="38311" y="207390"/>
                  </a:cubicBezTo>
                  <a:cubicBezTo>
                    <a:pt x="-2538" y="254524"/>
                    <a:pt x="-967" y="301658"/>
                    <a:pt x="604" y="348792"/>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Title 1"/>
          <p:cNvSpPr>
            <a:spLocks noGrp="1"/>
          </p:cNvSpPr>
          <p:nvPr>
            <p:ph type="title"/>
          </p:nvPr>
        </p:nvSpPr>
        <p:spPr/>
        <p:txBody>
          <a:bodyPr/>
          <a:lstStyle/>
          <a:p>
            <a:r>
              <a:rPr lang="en-CA" dirty="0" smtClean="0"/>
              <a:t>Alternate Lifting Techniques</a:t>
            </a:r>
            <a:endParaRPr lang="en-CA" dirty="0"/>
          </a:p>
        </p:txBody>
      </p:sp>
    </p:spTree>
    <p:extLst>
      <p:ext uri="{BB962C8B-B14F-4D97-AF65-F5344CB8AC3E}">
        <p14:creationId xmlns:p14="http://schemas.microsoft.com/office/powerpoint/2010/main" val="57520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Industrial Sinks</a:t>
            </a:r>
            <a:endParaRPr lang="en-CA" dirty="0"/>
          </a:p>
        </p:txBody>
      </p:sp>
      <p:sp>
        <p:nvSpPr>
          <p:cNvPr id="4" name="Rectangle 2"/>
          <p:cNvSpPr>
            <a:spLocks noChangeArrowheads="1"/>
          </p:cNvSpPr>
          <p:nvPr/>
        </p:nvSpPr>
        <p:spPr bwMode="auto">
          <a:xfrm>
            <a:off x="2046515" y="19594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1265" name="Picture 1" descr="P6230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944" y="1470238"/>
            <a:ext cx="3240768" cy="431651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p:txBody>
          <a:bodyPr/>
          <a:lstStyle/>
          <a:p>
            <a:endParaRPr lang="en-CA"/>
          </a:p>
        </p:txBody>
      </p:sp>
      <p:grpSp>
        <p:nvGrpSpPr>
          <p:cNvPr id="8" name="Group 7"/>
          <p:cNvGrpSpPr/>
          <p:nvPr/>
        </p:nvGrpSpPr>
        <p:grpSpPr>
          <a:xfrm>
            <a:off x="5512533" y="1959429"/>
            <a:ext cx="5492924" cy="3404394"/>
            <a:chOff x="5512533" y="1959429"/>
            <a:chExt cx="5492924" cy="3404394"/>
          </a:xfrm>
        </p:grpSpPr>
        <p:graphicFrame>
          <p:nvGraphicFramePr>
            <p:cNvPr id="7" name="Object 6"/>
            <p:cNvGraphicFramePr>
              <a:graphicFrameLocks noChangeAspect="1"/>
            </p:cNvGraphicFramePr>
            <p:nvPr>
              <p:extLst>
                <p:ext uri="{D42A27DB-BD31-4B8C-83A1-F6EECF244321}">
                  <p14:modId xmlns:p14="http://schemas.microsoft.com/office/powerpoint/2010/main" val="3838557253"/>
                </p:ext>
              </p:extLst>
            </p:nvPr>
          </p:nvGraphicFramePr>
          <p:xfrm>
            <a:off x="7611836" y="1959429"/>
            <a:ext cx="3393621" cy="3404394"/>
          </p:xfrm>
          <a:graphic>
            <a:graphicData uri="http://schemas.openxmlformats.org/presentationml/2006/ole">
              <mc:AlternateContent xmlns:mc="http://schemas.openxmlformats.org/markup-compatibility/2006">
                <mc:Choice xmlns:v="urn:schemas-microsoft-com:vml" Requires="v">
                  <p:oleObj spid="_x0000_s11272" name="Image" r:id="rId4" imgW="3999960" imgH="4012560" progId="Photoshop.Image.12">
                    <p:embed/>
                  </p:oleObj>
                </mc:Choice>
                <mc:Fallback>
                  <p:oleObj name="Image" r:id="rId4" imgW="3999960" imgH="4012560" progId="Photoshop.Image.12">
                    <p:embed/>
                    <p:pic>
                      <p:nvPicPr>
                        <p:cNvPr id="0" name=""/>
                        <p:cNvPicPr/>
                        <p:nvPr/>
                      </p:nvPicPr>
                      <p:blipFill>
                        <a:blip r:embed="rId5"/>
                        <a:stretch>
                          <a:fillRect/>
                        </a:stretch>
                      </p:blipFill>
                      <p:spPr>
                        <a:xfrm>
                          <a:off x="7611836" y="1959429"/>
                          <a:ext cx="3393621" cy="3404394"/>
                        </a:xfrm>
                        <a:prstGeom prst="rect">
                          <a:avLst/>
                        </a:prstGeom>
                      </p:spPr>
                    </p:pic>
                  </p:oleObj>
                </mc:Fallback>
              </mc:AlternateContent>
            </a:graphicData>
          </a:graphic>
        </p:graphicFrame>
        <p:pic>
          <p:nvPicPr>
            <p:cNvPr id="9" name="Content Placeholder 19" descr="File:&lt;strong&gt;Equals sign&lt;/strong&gt;.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2533" y="3096113"/>
              <a:ext cx="1723468" cy="1131026"/>
            </a:xfrm>
            <a:prstGeom prst="rect">
              <a:avLst/>
            </a:prstGeom>
          </p:spPr>
        </p:pic>
      </p:grpSp>
    </p:spTree>
    <p:extLst>
      <p:ext uri="{BB962C8B-B14F-4D97-AF65-F5344CB8AC3E}">
        <p14:creationId xmlns:p14="http://schemas.microsoft.com/office/powerpoint/2010/main" val="223564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Dust Pan</a:t>
            </a:r>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2477768886"/>
              </p:ext>
            </p:extLst>
          </p:nvPr>
        </p:nvGraphicFramePr>
        <p:xfrm>
          <a:off x="1715414" y="1255505"/>
          <a:ext cx="3890730" cy="4823488"/>
        </p:xfrm>
        <a:graphic>
          <a:graphicData uri="http://schemas.openxmlformats.org/presentationml/2006/ole">
            <mc:AlternateContent xmlns:mc="http://schemas.openxmlformats.org/markup-compatibility/2006">
              <mc:Choice xmlns:v="urn:schemas-microsoft-com:vml" Requires="v">
                <p:oleObj spid="_x0000_s13322" name="Image" r:id="rId3" imgW="10996560" imgH="13612680" progId="Photoshop.Image.12">
                  <p:embed/>
                </p:oleObj>
              </mc:Choice>
              <mc:Fallback>
                <p:oleObj name="Image" r:id="rId3" imgW="10996560" imgH="13612680" progId="Photoshop.Image.12">
                  <p:embed/>
                  <p:pic>
                    <p:nvPicPr>
                      <p:cNvPr id="0" name=""/>
                      <p:cNvPicPr/>
                      <p:nvPr/>
                    </p:nvPicPr>
                    <p:blipFill>
                      <a:blip r:embed="rId4"/>
                      <a:stretch>
                        <a:fillRect/>
                      </a:stretch>
                    </p:blipFill>
                    <p:spPr>
                      <a:xfrm>
                        <a:off x="1715414" y="1255505"/>
                        <a:ext cx="3890730" cy="4823488"/>
                      </a:xfrm>
                      <a:prstGeom prst="rect">
                        <a:avLst/>
                      </a:prstGeom>
                    </p:spPr>
                  </p:pic>
                </p:oleObj>
              </mc:Fallback>
            </mc:AlternateContent>
          </a:graphicData>
        </a:graphic>
      </p:graphicFrame>
      <p:sp>
        <p:nvSpPr>
          <p:cNvPr id="5" name="Content Placeholder 4"/>
          <p:cNvSpPr>
            <a:spLocks noGrp="1"/>
          </p:cNvSpPr>
          <p:nvPr>
            <p:ph idx="1"/>
          </p:nvPr>
        </p:nvSpPr>
        <p:spPr/>
        <p:txBody>
          <a:bodyPr/>
          <a:lstStyle/>
          <a:p>
            <a:endParaRPr lang="en-CA"/>
          </a:p>
        </p:txBody>
      </p:sp>
      <p:grpSp>
        <p:nvGrpSpPr>
          <p:cNvPr id="6" name="Group 5"/>
          <p:cNvGrpSpPr/>
          <p:nvPr/>
        </p:nvGrpSpPr>
        <p:grpSpPr>
          <a:xfrm>
            <a:off x="6033903" y="1483337"/>
            <a:ext cx="4284621" cy="4367823"/>
            <a:chOff x="6033903" y="1483337"/>
            <a:chExt cx="4284621" cy="4367823"/>
          </a:xfrm>
        </p:grpSpPr>
        <p:pic>
          <p:nvPicPr>
            <p:cNvPr id="13314" name="Picture 2" descr="Image result for using dustpan"/>
            <p:cNvPicPr>
              <a:picLocks noChangeAspect="1" noChangeArrowheads="1"/>
            </p:cNvPicPr>
            <p:nvPr/>
          </p:nvPicPr>
          <p:blipFill rotWithShape="1">
            <a:blip r:embed="rId5">
              <a:extLst>
                <a:ext uri="{28A0092B-C50C-407E-A947-70E740481C1C}">
                  <a14:useLocalDpi xmlns:a14="http://schemas.microsoft.com/office/drawing/2010/main" val="0"/>
                </a:ext>
              </a:extLst>
            </a:blip>
            <a:srcRect l="28251" r="22014"/>
            <a:stretch/>
          </p:blipFill>
          <p:spPr bwMode="auto">
            <a:xfrm>
              <a:off x="8304667" y="1483337"/>
              <a:ext cx="2013857" cy="4367823"/>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19" descr="File:&lt;strong&gt;Equals sign&lt;/strong&gt;.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3903" y="3101735"/>
              <a:ext cx="1723468" cy="1131026"/>
            </a:xfrm>
            <a:prstGeom prst="rect">
              <a:avLst/>
            </a:prstGeom>
          </p:spPr>
        </p:pic>
      </p:grpSp>
    </p:spTree>
    <p:extLst>
      <p:ext uri="{BB962C8B-B14F-4D97-AF65-F5344CB8AC3E}">
        <p14:creationId xmlns:p14="http://schemas.microsoft.com/office/powerpoint/2010/main" val="30327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Dust Pan Alternate</a:t>
            </a:r>
            <a:endParaRPr lang="en-CA" dirty="0"/>
          </a:p>
        </p:txBody>
      </p:sp>
      <p:sp>
        <p:nvSpPr>
          <p:cNvPr id="3" name="Content Placeholder 2"/>
          <p:cNvSpPr>
            <a:spLocks noGrp="1"/>
          </p:cNvSpPr>
          <p:nvPr>
            <p:ph idx="1"/>
          </p:nvPr>
        </p:nvSpPr>
        <p:spPr/>
        <p:txBody>
          <a:bodyPr/>
          <a:lstStyle/>
          <a:p>
            <a:endParaRPr lang="en-CA" dirty="0"/>
          </a:p>
        </p:txBody>
      </p:sp>
      <p:graphicFrame>
        <p:nvGraphicFramePr>
          <p:cNvPr id="5" name="Object 4"/>
          <p:cNvGraphicFramePr>
            <a:graphicFrameLocks noChangeAspect="1"/>
          </p:cNvGraphicFramePr>
          <p:nvPr>
            <p:extLst>
              <p:ext uri="{D42A27DB-BD31-4B8C-83A1-F6EECF244321}">
                <p14:modId xmlns:p14="http://schemas.microsoft.com/office/powerpoint/2010/main" val="1331922693"/>
              </p:ext>
            </p:extLst>
          </p:nvPr>
        </p:nvGraphicFramePr>
        <p:xfrm>
          <a:off x="1116467" y="1977798"/>
          <a:ext cx="2943904" cy="2159000"/>
        </p:xfrm>
        <a:graphic>
          <a:graphicData uri="http://schemas.openxmlformats.org/presentationml/2006/ole">
            <mc:AlternateContent xmlns:mc="http://schemas.openxmlformats.org/markup-compatibility/2006">
              <mc:Choice xmlns:v="urn:schemas-microsoft-com:vml" Requires="v">
                <p:oleObj spid="_x0000_s14359" name="Image" r:id="rId3" imgW="4342680" imgH="2158560" progId="Photoshop.Image.12">
                  <p:embed/>
                </p:oleObj>
              </mc:Choice>
              <mc:Fallback>
                <p:oleObj name="Image" r:id="rId3" imgW="4342680" imgH="2158560" progId="Photoshop.Image.12">
                  <p:embed/>
                  <p:pic>
                    <p:nvPicPr>
                      <p:cNvPr id="0" name=""/>
                      <p:cNvPicPr/>
                      <p:nvPr/>
                    </p:nvPicPr>
                    <p:blipFill>
                      <a:blip r:embed="rId4"/>
                      <a:stretch>
                        <a:fillRect/>
                      </a:stretch>
                    </p:blipFill>
                    <p:spPr>
                      <a:xfrm>
                        <a:off x="1116467" y="1977798"/>
                        <a:ext cx="2943904" cy="2159000"/>
                      </a:xfrm>
                      <a:prstGeom prst="rect">
                        <a:avLst/>
                      </a:prstGeom>
                    </p:spPr>
                  </p:pic>
                </p:oleObj>
              </mc:Fallback>
            </mc:AlternateContent>
          </a:graphicData>
        </a:graphic>
      </p:graphicFrame>
      <p:grpSp>
        <p:nvGrpSpPr>
          <p:cNvPr id="9" name="Group 8"/>
          <p:cNvGrpSpPr/>
          <p:nvPr/>
        </p:nvGrpSpPr>
        <p:grpSpPr>
          <a:xfrm>
            <a:off x="4383176" y="1724018"/>
            <a:ext cx="4009709" cy="2666560"/>
            <a:chOff x="4383176" y="1724018"/>
            <a:chExt cx="4009709" cy="2666560"/>
          </a:xfrm>
        </p:grpSpPr>
        <p:graphicFrame>
          <p:nvGraphicFramePr>
            <p:cNvPr id="7" name="Object 6"/>
            <p:cNvGraphicFramePr>
              <a:graphicFrameLocks noChangeAspect="1"/>
            </p:cNvGraphicFramePr>
            <p:nvPr>
              <p:extLst>
                <p:ext uri="{D42A27DB-BD31-4B8C-83A1-F6EECF244321}">
                  <p14:modId xmlns:p14="http://schemas.microsoft.com/office/powerpoint/2010/main" val="2294565686"/>
                </p:ext>
              </p:extLst>
            </p:nvPr>
          </p:nvGraphicFramePr>
          <p:xfrm>
            <a:off x="5493652" y="1724018"/>
            <a:ext cx="2899233" cy="2666560"/>
          </p:xfrm>
          <a:graphic>
            <a:graphicData uri="http://schemas.openxmlformats.org/presentationml/2006/ole">
              <mc:AlternateContent xmlns:mc="http://schemas.openxmlformats.org/markup-compatibility/2006">
                <mc:Choice xmlns:v="urn:schemas-microsoft-com:vml" Requires="v">
                  <p:oleObj spid="_x0000_s14360" name="Image" r:id="rId5" imgW="3187080" imgH="2666520" progId="Photoshop.Image.12">
                    <p:embed/>
                  </p:oleObj>
                </mc:Choice>
                <mc:Fallback>
                  <p:oleObj name="Image" r:id="rId5" imgW="3187080" imgH="2666520" progId="Photoshop.Image.12">
                    <p:embed/>
                    <p:pic>
                      <p:nvPicPr>
                        <p:cNvPr id="0" name=""/>
                        <p:cNvPicPr/>
                        <p:nvPr/>
                      </p:nvPicPr>
                      <p:blipFill>
                        <a:blip r:embed="rId6"/>
                        <a:stretch>
                          <a:fillRect/>
                        </a:stretch>
                      </p:blipFill>
                      <p:spPr>
                        <a:xfrm>
                          <a:off x="5493652" y="1724018"/>
                          <a:ext cx="2899233" cy="2666560"/>
                        </a:xfrm>
                        <a:prstGeom prst="rect">
                          <a:avLst/>
                        </a:prstGeom>
                      </p:spPr>
                    </p:pic>
                  </p:oleObj>
                </mc:Fallback>
              </mc:AlternateContent>
            </a:graphicData>
          </a:graphic>
        </p:graphicFrame>
        <p:sp>
          <p:nvSpPr>
            <p:cNvPr id="8" name="Cross 7"/>
            <p:cNvSpPr/>
            <p:nvPr/>
          </p:nvSpPr>
          <p:spPr>
            <a:xfrm>
              <a:off x="4383176" y="2646382"/>
              <a:ext cx="864524" cy="881150"/>
            </a:xfrm>
            <a:prstGeom prst="plus">
              <a:avLst>
                <a:gd name="adj" fmla="val 36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2" name="Group 11"/>
          <p:cNvGrpSpPr/>
          <p:nvPr/>
        </p:nvGrpSpPr>
        <p:grpSpPr>
          <a:xfrm>
            <a:off x="8968005" y="1256414"/>
            <a:ext cx="1765309" cy="4568489"/>
            <a:chOff x="8968005" y="1256414"/>
            <a:chExt cx="1765309" cy="4568489"/>
          </a:xfrm>
        </p:grpSpPr>
        <p:graphicFrame>
          <p:nvGraphicFramePr>
            <p:cNvPr id="10" name="Object 9"/>
            <p:cNvGraphicFramePr>
              <a:graphicFrameLocks noChangeAspect="1"/>
            </p:cNvGraphicFramePr>
            <p:nvPr>
              <p:extLst>
                <p:ext uri="{D42A27DB-BD31-4B8C-83A1-F6EECF244321}">
                  <p14:modId xmlns:p14="http://schemas.microsoft.com/office/powerpoint/2010/main" val="1285548070"/>
                </p:ext>
              </p:extLst>
            </p:nvPr>
          </p:nvGraphicFramePr>
          <p:xfrm>
            <a:off x="10407650" y="1256414"/>
            <a:ext cx="325664" cy="4568489"/>
          </p:xfrm>
          <a:graphic>
            <a:graphicData uri="http://schemas.openxmlformats.org/presentationml/2006/ole">
              <mc:AlternateContent xmlns:mc="http://schemas.openxmlformats.org/markup-compatibility/2006">
                <mc:Choice xmlns:v="urn:schemas-microsoft-com:vml" Requires="v">
                  <p:oleObj spid="_x0000_s14361" name="Image" r:id="rId7" imgW="393480" imgH="5523480" progId="Photoshop.Image.12">
                    <p:embed/>
                  </p:oleObj>
                </mc:Choice>
                <mc:Fallback>
                  <p:oleObj name="Image" r:id="rId7" imgW="393480" imgH="5523480" progId="Photoshop.Image.12">
                    <p:embed/>
                    <p:pic>
                      <p:nvPicPr>
                        <p:cNvPr id="0" name=""/>
                        <p:cNvPicPr/>
                        <p:nvPr/>
                      </p:nvPicPr>
                      <p:blipFill>
                        <a:blip r:embed="rId8"/>
                        <a:stretch>
                          <a:fillRect/>
                        </a:stretch>
                      </p:blipFill>
                      <p:spPr>
                        <a:xfrm>
                          <a:off x="10407650" y="1256414"/>
                          <a:ext cx="325664" cy="4568489"/>
                        </a:xfrm>
                        <a:prstGeom prst="rect">
                          <a:avLst/>
                        </a:prstGeom>
                      </p:spPr>
                    </p:pic>
                  </p:oleObj>
                </mc:Fallback>
              </mc:AlternateContent>
            </a:graphicData>
          </a:graphic>
        </p:graphicFrame>
        <p:sp>
          <p:nvSpPr>
            <p:cNvPr id="11" name="Cross 10"/>
            <p:cNvSpPr/>
            <p:nvPr/>
          </p:nvSpPr>
          <p:spPr>
            <a:xfrm>
              <a:off x="8968005" y="2820554"/>
              <a:ext cx="864524" cy="881150"/>
            </a:xfrm>
            <a:prstGeom prst="plus">
              <a:avLst>
                <a:gd name="adj" fmla="val 36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aphicFrame>
        <p:nvGraphicFramePr>
          <p:cNvPr id="13" name="Object 12"/>
          <p:cNvGraphicFramePr>
            <a:graphicFrameLocks noChangeAspect="1"/>
          </p:cNvGraphicFramePr>
          <p:nvPr>
            <p:extLst>
              <p:ext uri="{D42A27DB-BD31-4B8C-83A1-F6EECF244321}">
                <p14:modId xmlns:p14="http://schemas.microsoft.com/office/powerpoint/2010/main" val="896895098"/>
              </p:ext>
            </p:extLst>
          </p:nvPr>
        </p:nvGraphicFramePr>
        <p:xfrm>
          <a:off x="5065707" y="1339609"/>
          <a:ext cx="2409825" cy="5438775"/>
        </p:xfrm>
        <a:graphic>
          <a:graphicData uri="http://schemas.openxmlformats.org/presentationml/2006/ole">
            <mc:AlternateContent xmlns:mc="http://schemas.openxmlformats.org/markup-compatibility/2006">
              <mc:Choice xmlns:v="urn:schemas-microsoft-com:vml" Requires="v">
                <p:oleObj spid="_x0000_s14362" name="Image" r:id="rId9" imgW="3187080" imgH="7187040" progId="Photoshop.Image.12">
                  <p:embed/>
                </p:oleObj>
              </mc:Choice>
              <mc:Fallback>
                <p:oleObj name="Image" r:id="rId9" imgW="3187080" imgH="7187040" progId="Photoshop.Image.12">
                  <p:embed/>
                  <p:pic>
                    <p:nvPicPr>
                      <p:cNvPr id="0" name=""/>
                      <p:cNvPicPr/>
                      <p:nvPr/>
                    </p:nvPicPr>
                    <p:blipFill>
                      <a:blip r:embed="rId10"/>
                      <a:stretch>
                        <a:fillRect/>
                      </a:stretch>
                    </p:blipFill>
                    <p:spPr>
                      <a:xfrm>
                        <a:off x="5065707" y="1339609"/>
                        <a:ext cx="2409825" cy="5438775"/>
                      </a:xfrm>
                      <a:prstGeom prst="rect">
                        <a:avLst/>
                      </a:prstGeom>
                    </p:spPr>
                  </p:pic>
                </p:oleObj>
              </mc:Fallback>
            </mc:AlternateContent>
          </a:graphicData>
        </a:graphic>
      </p:graphicFrame>
    </p:spTree>
    <p:extLst>
      <p:ext uri="{BB962C8B-B14F-4D97-AF65-F5344CB8AC3E}">
        <p14:creationId xmlns:p14="http://schemas.microsoft.com/office/powerpoint/2010/main" val="20480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Discussion</a:t>
            </a:r>
            <a:endParaRPr lang="en-CA" dirty="0"/>
          </a:p>
        </p:txBody>
      </p:sp>
      <p:sp>
        <p:nvSpPr>
          <p:cNvPr id="3" name="Content Placeholder 2"/>
          <p:cNvSpPr>
            <a:spLocks noGrp="1"/>
          </p:cNvSpPr>
          <p:nvPr>
            <p:ph idx="1"/>
          </p:nvPr>
        </p:nvSpPr>
        <p:spPr/>
        <p:txBody>
          <a:bodyPr/>
          <a:lstStyle/>
          <a:p>
            <a:r>
              <a:rPr lang="en-CA" dirty="0" smtClean="0"/>
              <a:t>Think of a ergonomic situation in your workplace</a:t>
            </a:r>
          </a:p>
          <a:p>
            <a:r>
              <a:rPr lang="en-CA" dirty="0" smtClean="0"/>
              <a:t>In a group can you find a cost effective solution </a:t>
            </a:r>
          </a:p>
          <a:p>
            <a:r>
              <a:rPr lang="en-CA" dirty="0" smtClean="0"/>
              <a:t>Take 5 minutes to discuss as a group</a:t>
            </a:r>
          </a:p>
          <a:p>
            <a:r>
              <a:rPr lang="en-CA" dirty="0" smtClean="0"/>
              <a:t>Select a speaker to present </a:t>
            </a:r>
            <a:endParaRPr lang="en-CA" dirty="0"/>
          </a:p>
        </p:txBody>
      </p:sp>
    </p:spTree>
    <p:extLst>
      <p:ext uri="{BB962C8B-B14F-4D97-AF65-F5344CB8AC3E}">
        <p14:creationId xmlns:p14="http://schemas.microsoft.com/office/powerpoint/2010/main" val="35136790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Workplace changes do not need to be expensive</a:t>
            </a:r>
          </a:p>
          <a:p>
            <a:r>
              <a:rPr lang="en-CA" dirty="0" smtClean="0"/>
              <a:t>Many changes can be done in house using existing materials</a:t>
            </a:r>
          </a:p>
          <a:p>
            <a:r>
              <a:rPr lang="en-CA" dirty="0" smtClean="0"/>
              <a:t>Often workers have made subtle changes to their work area without even being aware of it</a:t>
            </a:r>
          </a:p>
          <a:p>
            <a:endParaRPr lang="en-CA" dirty="0"/>
          </a:p>
          <a:p>
            <a:pPr marL="0" indent="0">
              <a:buNone/>
            </a:pPr>
            <a:r>
              <a:rPr lang="en-CA" b="1" dirty="0" smtClean="0"/>
              <a:t>Useful links</a:t>
            </a:r>
          </a:p>
          <a:p>
            <a:r>
              <a:rPr lang="en-CA" dirty="0">
                <a:hlinkClick r:id="rId2"/>
              </a:rPr>
              <a:t>https://www.ohcow.on.ca/ergotools</a:t>
            </a:r>
            <a:r>
              <a:rPr lang="en-CA" dirty="0" smtClean="0">
                <a:hlinkClick r:id="rId2"/>
              </a:rPr>
              <a:t>/</a:t>
            </a:r>
            <a:endParaRPr lang="en-CA" dirty="0" smtClean="0"/>
          </a:p>
          <a:p>
            <a:r>
              <a:rPr lang="en-CA" dirty="0">
                <a:hlinkClick r:id="rId3"/>
              </a:rPr>
              <a:t>https://www.msdprevention.com/</a:t>
            </a:r>
            <a:endParaRPr lang="en-CA" dirty="0"/>
          </a:p>
        </p:txBody>
      </p:sp>
    </p:spTree>
    <p:extLst>
      <p:ext uri="{BB962C8B-B14F-4D97-AF65-F5344CB8AC3E}">
        <p14:creationId xmlns:p14="http://schemas.microsoft.com/office/powerpoint/2010/main" val="24343964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417286" y="0"/>
            <a:ext cx="10515600" cy="1325563"/>
          </a:xfrm>
        </p:spPr>
        <p:txBody>
          <a:bodyPr>
            <a:normAutofit/>
          </a:bodyPr>
          <a:lstStyle/>
          <a:p>
            <a:pPr eaLnBrk="1" hangingPunct="1">
              <a:defRPr/>
            </a:pPr>
            <a:r>
              <a:rPr lang="en-US" sz="3600" b="1" dirty="0" smtClean="0">
                <a:latin typeface="Arial" panose="020B0604020202020204" pitchFamily="34" charset="0"/>
                <a:cs typeface="Arial" panose="020B0604020202020204" pitchFamily="34" charset="0"/>
              </a:rPr>
              <a:t>For More Information Contact your Local OHCOW Clinic</a:t>
            </a:r>
          </a:p>
        </p:txBody>
      </p:sp>
      <p:sp>
        <p:nvSpPr>
          <p:cNvPr id="63491" name="Rectangle 3"/>
          <p:cNvSpPr>
            <a:spLocks noGrp="1" noChangeArrowheads="1"/>
          </p:cNvSpPr>
          <p:nvPr>
            <p:ph type="body" idx="1"/>
          </p:nvPr>
        </p:nvSpPr>
        <p:spPr>
          <a:xfrm>
            <a:off x="586317" y="1371601"/>
            <a:ext cx="10972800" cy="4525963"/>
          </a:xfrm>
        </p:spPr>
        <p:txBody>
          <a:bodyPr/>
          <a:lstStyle/>
          <a:p>
            <a:pPr algn="ctr" eaLnBrk="1" hangingPunct="1">
              <a:buFontTx/>
              <a:buNone/>
            </a:pPr>
            <a:r>
              <a:rPr lang="en-US" altLang="en-US" sz="4400" dirty="0" smtClean="0">
                <a:latin typeface="Arial" panose="020B0604020202020204" pitchFamily="34" charset="0"/>
                <a:cs typeface="Arial" panose="020B0604020202020204" pitchFamily="34" charset="0"/>
              </a:rPr>
              <a:t>1-877-817-0336</a:t>
            </a:r>
          </a:p>
          <a:p>
            <a:pPr algn="ctr" eaLnBrk="1" hangingPunct="1">
              <a:buFontTx/>
              <a:buNone/>
            </a:pPr>
            <a:r>
              <a:rPr lang="en-US" altLang="en-US" sz="3600" dirty="0" smtClean="0">
                <a:latin typeface="Arial" panose="020B0604020202020204" pitchFamily="34" charset="0"/>
                <a:cs typeface="Arial" panose="020B0604020202020204" pitchFamily="34" charset="0"/>
                <a:hlinkClick r:id="rId3"/>
              </a:rPr>
              <a:t>www.ohcow.on.ca</a:t>
            </a:r>
            <a:endParaRPr lang="en-US" altLang="en-US" sz="3600" dirty="0" smtClean="0">
              <a:latin typeface="Arial" panose="020B0604020202020204" pitchFamily="34" charset="0"/>
              <a:cs typeface="Arial" panose="020B0604020202020204" pitchFamily="34" charset="0"/>
            </a:endParaRPr>
          </a:p>
          <a:p>
            <a:pPr algn="ctr" eaLnBrk="1" hangingPunct="1">
              <a:buFontTx/>
              <a:buNone/>
            </a:pPr>
            <a:endParaRPr lang="en-US" altLang="en-US" dirty="0" smtClean="0">
              <a:latin typeface="Arial" panose="020B0604020202020204" pitchFamily="34" charset="0"/>
              <a:cs typeface="Arial" panose="020B0604020202020204" pitchFamily="34" charset="0"/>
            </a:endParaRPr>
          </a:p>
          <a:p>
            <a:pPr eaLnBrk="1" hangingPunct="1">
              <a:buFontTx/>
              <a:buNone/>
            </a:pPr>
            <a:endParaRPr lang="en-US" altLang="en-US" dirty="0" smtClean="0">
              <a:latin typeface="Arial" panose="020B0604020202020204" pitchFamily="34" charset="0"/>
              <a:cs typeface="Arial" panose="020B0604020202020204" pitchFamily="34" charset="0"/>
            </a:endParaRPr>
          </a:p>
          <a:p>
            <a:pPr eaLnBrk="1" hangingPunct="1"/>
            <a:endParaRPr lang="en-US" altLang="en-US" dirty="0" smtClean="0">
              <a:latin typeface="Arial" panose="020B0604020202020204" pitchFamily="34" charset="0"/>
              <a:cs typeface="Arial" panose="020B0604020202020204" pitchFamily="34" charset="0"/>
            </a:endParaRPr>
          </a:p>
        </p:txBody>
      </p:sp>
      <p:sp>
        <p:nvSpPr>
          <p:cNvPr id="517124" name="Text Box 4"/>
          <p:cNvSpPr txBox="1">
            <a:spLocks noChangeArrowheads="1"/>
          </p:cNvSpPr>
          <p:nvPr/>
        </p:nvSpPr>
        <p:spPr bwMode="auto">
          <a:xfrm>
            <a:off x="1039285" y="3156859"/>
            <a:ext cx="5825067" cy="3139321"/>
          </a:xfrm>
          <a:prstGeom prst="rect">
            <a:avLst/>
          </a:prstGeom>
          <a:noFill/>
          <a:ln w="12700">
            <a:noFill/>
            <a:miter lim="800000"/>
            <a:headEnd type="none" w="sm" len="sm"/>
            <a:tailEnd type="none" w="sm" len="sm"/>
          </a:ln>
          <a:effectLst/>
        </p:spPr>
        <p:txBody>
          <a:bodyPr>
            <a:spAutoFit/>
          </a:bodyPr>
          <a:lstStyle/>
          <a:p>
            <a:pPr>
              <a:buFontTx/>
              <a:buChar char="•"/>
              <a:defRPr/>
            </a:pPr>
            <a:r>
              <a:rPr lang="en-US" sz="3600" dirty="0">
                <a:latin typeface="Arial" panose="020B0604020202020204" pitchFamily="34" charset="0"/>
                <a:cs typeface="Arial" panose="020B0604020202020204" pitchFamily="34" charset="0"/>
              </a:rPr>
              <a:t> HAMILTON</a:t>
            </a:r>
          </a:p>
          <a:p>
            <a:pPr>
              <a:buFontTx/>
              <a:buChar char="•"/>
              <a:defRPr/>
            </a:pP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OTTAWA</a:t>
            </a:r>
          </a:p>
          <a:p>
            <a:pPr>
              <a:buFontTx/>
              <a:buChar char="•"/>
              <a:defRPr/>
            </a:pPr>
            <a:r>
              <a:rPr lang="en-US" sz="3600" dirty="0" smtClean="0">
                <a:latin typeface="Arial" panose="020B0604020202020204" pitchFamily="34" charset="0"/>
                <a:cs typeface="Arial" panose="020B0604020202020204" pitchFamily="34" charset="0"/>
              </a:rPr>
              <a:t> SARNIA-LAMBTON </a:t>
            </a:r>
            <a:endParaRPr lang="en-US" sz="3600" dirty="0">
              <a:latin typeface="Arial" panose="020B0604020202020204" pitchFamily="34" charset="0"/>
              <a:cs typeface="Arial" panose="020B0604020202020204" pitchFamily="34" charset="0"/>
            </a:endParaRPr>
          </a:p>
          <a:p>
            <a:pPr>
              <a:buFontTx/>
              <a:buChar char="•"/>
              <a:defRPr/>
            </a:pPr>
            <a:r>
              <a:rPr lang="en-US" sz="3600" dirty="0">
                <a:latin typeface="Arial" panose="020B0604020202020204" pitchFamily="34" charset="0"/>
                <a:cs typeface="Arial" panose="020B0604020202020204" pitchFamily="34" charset="0"/>
              </a:rPr>
              <a:t> SUDBURY</a:t>
            </a:r>
          </a:p>
          <a:p>
            <a:pPr>
              <a:spcBef>
                <a:spcPct val="50000"/>
              </a:spcBef>
              <a:defRPr/>
            </a:pPr>
            <a:endParaRPr lang="en-US" sz="3600" dirty="0">
              <a:latin typeface="Arial" panose="020B0604020202020204" pitchFamily="34" charset="0"/>
              <a:cs typeface="Arial" panose="020B0604020202020204" pitchFamily="34" charset="0"/>
            </a:endParaRPr>
          </a:p>
        </p:txBody>
      </p:sp>
      <p:sp>
        <p:nvSpPr>
          <p:cNvPr id="517125" name="Text Box 5"/>
          <p:cNvSpPr txBox="1">
            <a:spLocks noChangeArrowheads="1"/>
          </p:cNvSpPr>
          <p:nvPr/>
        </p:nvSpPr>
        <p:spPr bwMode="auto">
          <a:xfrm>
            <a:off x="6864352" y="3048001"/>
            <a:ext cx="5327649" cy="2862322"/>
          </a:xfrm>
          <a:prstGeom prst="rect">
            <a:avLst/>
          </a:prstGeom>
          <a:noFill/>
          <a:ln w="12700">
            <a:noFill/>
            <a:miter lim="800000"/>
            <a:headEnd type="none" w="sm" len="sm"/>
            <a:tailEnd type="none" w="sm" len="sm"/>
          </a:ln>
          <a:effectLst/>
        </p:spPr>
        <p:txBody>
          <a:bodyPr>
            <a:spAutoFit/>
          </a:bodyPr>
          <a:lstStyle/>
          <a:p>
            <a:pPr>
              <a:buFontTx/>
              <a:buChar char="•"/>
              <a:defRPr/>
            </a:pPr>
            <a:r>
              <a:rPr lang="en-US" sz="4000" dirty="0">
                <a:latin typeface="Arial" panose="020B0604020202020204" pitchFamily="34" charset="0"/>
                <a:cs typeface="Arial" panose="020B0604020202020204" pitchFamily="34" charset="0"/>
              </a:rPr>
              <a:t> THUNDER BAY</a:t>
            </a:r>
          </a:p>
          <a:p>
            <a:pPr>
              <a:buFontTx/>
              <a:buChar char="•"/>
              <a:defRPr/>
            </a:pPr>
            <a:r>
              <a:rPr lang="en-US" sz="4000" dirty="0">
                <a:latin typeface="Arial" panose="020B0604020202020204" pitchFamily="34" charset="0"/>
                <a:cs typeface="Arial" panose="020B0604020202020204" pitchFamily="34" charset="0"/>
              </a:rPr>
              <a:t> TORONTO</a:t>
            </a:r>
          </a:p>
          <a:p>
            <a:pPr>
              <a:buFontTx/>
              <a:buChar char="•"/>
              <a:defRPr/>
            </a:pPr>
            <a:r>
              <a:rPr lang="en-US" sz="4000" dirty="0">
                <a:latin typeface="Arial" panose="020B0604020202020204" pitchFamily="34" charset="0"/>
                <a:cs typeface="Arial" panose="020B0604020202020204" pitchFamily="34" charset="0"/>
              </a:rPr>
              <a:t> WINDSOR</a:t>
            </a:r>
          </a:p>
          <a:p>
            <a:pPr>
              <a:spcBef>
                <a:spcPct val="50000"/>
              </a:spcBef>
              <a:defRPr/>
            </a:pP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42689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Is Ergonomics Important ?</a:t>
            </a:r>
          </a:p>
        </p:txBody>
      </p:sp>
      <p:sp>
        <p:nvSpPr>
          <p:cNvPr id="70659" name="Rectangle 3"/>
          <p:cNvSpPr>
            <a:spLocks noGrp="1" noChangeArrowheads="1"/>
          </p:cNvSpPr>
          <p:nvPr>
            <p:ph type="body" idx="1"/>
          </p:nvPr>
        </p:nvSpPr>
        <p:spPr/>
        <p:txBody>
          <a:bodyPr/>
          <a:lstStyle/>
          <a:p>
            <a:pPr>
              <a:lnSpc>
                <a:spcPct val="80000"/>
              </a:lnSpc>
            </a:pPr>
            <a:r>
              <a:rPr lang="en-US" altLang="en-US" sz="2800" dirty="0"/>
              <a:t>One of the most abused, misunderstood and underutilized concepts in business today.</a:t>
            </a:r>
          </a:p>
          <a:p>
            <a:pPr>
              <a:lnSpc>
                <a:spcPct val="80000"/>
              </a:lnSpc>
            </a:pPr>
            <a:r>
              <a:rPr lang="en-US" altLang="en-US" sz="2800" dirty="0"/>
              <a:t>Is viewed as difficult to measure and is not the first thing people look at to increase profitability. </a:t>
            </a:r>
          </a:p>
          <a:p>
            <a:pPr>
              <a:lnSpc>
                <a:spcPct val="80000"/>
              </a:lnSpc>
            </a:pPr>
            <a:r>
              <a:rPr lang="en-US" altLang="en-US" sz="2800" dirty="0"/>
              <a:t>Proper ergonomics can be as important as quality control, and strategic planning.</a:t>
            </a:r>
          </a:p>
          <a:p>
            <a:pPr>
              <a:lnSpc>
                <a:spcPct val="80000"/>
              </a:lnSpc>
            </a:pPr>
            <a:r>
              <a:rPr lang="en-US" altLang="en-US" sz="2800" dirty="0"/>
              <a:t>Has a real and direct impact on productivity, performance, throughput, delivery of services, and the bottom line.</a:t>
            </a:r>
          </a:p>
          <a:p>
            <a:pPr>
              <a:lnSpc>
                <a:spcPct val="80000"/>
              </a:lnSpc>
            </a:pPr>
            <a:r>
              <a:rPr lang="en-US" altLang="en-US" sz="2800" dirty="0"/>
              <a:t>Can enhance the most important business component – ability of workers to do their job.</a:t>
            </a:r>
          </a:p>
        </p:txBody>
      </p:sp>
    </p:spTree>
    <p:extLst>
      <p:ext uri="{BB962C8B-B14F-4D97-AF65-F5344CB8AC3E}">
        <p14:creationId xmlns:p14="http://schemas.microsoft.com/office/powerpoint/2010/main" val="3628087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en-US" sz="4000"/>
              <a:t>Bottom Line Benefits of Ergonomics Applications</a:t>
            </a:r>
          </a:p>
        </p:txBody>
      </p:sp>
      <p:sp>
        <p:nvSpPr>
          <p:cNvPr id="82947" name="Rectangle 3"/>
          <p:cNvSpPr>
            <a:spLocks noGrp="1" noChangeArrowheads="1"/>
          </p:cNvSpPr>
          <p:nvPr>
            <p:ph type="body" idx="1"/>
          </p:nvPr>
        </p:nvSpPr>
        <p:spPr/>
        <p:txBody>
          <a:bodyPr/>
          <a:lstStyle/>
          <a:p>
            <a:pPr marL="0" indent="0">
              <a:lnSpc>
                <a:spcPct val="90000"/>
              </a:lnSpc>
              <a:buNone/>
            </a:pPr>
            <a:r>
              <a:rPr lang="en-US" altLang="en-US" sz="2800" dirty="0"/>
              <a:t>Ergonomics can:</a:t>
            </a:r>
          </a:p>
          <a:p>
            <a:pPr>
              <a:lnSpc>
                <a:spcPct val="90000"/>
              </a:lnSpc>
            </a:pPr>
            <a:r>
              <a:rPr lang="en-US" altLang="en-US" sz="2800" dirty="0"/>
              <a:t> result in a three to tenfold improvement in performance, throughput and savings</a:t>
            </a:r>
          </a:p>
          <a:p>
            <a:pPr>
              <a:lnSpc>
                <a:spcPct val="90000"/>
              </a:lnSpc>
            </a:pPr>
            <a:r>
              <a:rPr lang="en-US" altLang="en-US" sz="2800" dirty="0"/>
              <a:t>reduce the risk of future occupational injuries and productivity problems.</a:t>
            </a:r>
          </a:p>
          <a:p>
            <a:pPr>
              <a:lnSpc>
                <a:spcPct val="90000"/>
              </a:lnSpc>
            </a:pPr>
            <a:r>
              <a:rPr lang="en-US" altLang="en-US" sz="2800" dirty="0"/>
              <a:t>improve productivity, reduce lost time, time loss, absenteeism, and save dollars measured through standard measurement systems.  In addition, they can lead to lower WSIB premiums and medical costs.</a:t>
            </a:r>
          </a:p>
        </p:txBody>
      </p:sp>
    </p:spTree>
    <p:extLst>
      <p:ext uri="{BB962C8B-B14F-4D97-AF65-F5344CB8AC3E}">
        <p14:creationId xmlns:p14="http://schemas.microsoft.com/office/powerpoint/2010/main" val="2280411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828000" y="108000"/>
            <a:ext cx="10515600" cy="1325563"/>
          </a:xfrm>
        </p:spPr>
        <p:txBody>
          <a:bodyPr>
            <a:normAutofit/>
          </a:bodyPr>
          <a:lstStyle/>
          <a:p>
            <a:r>
              <a:rPr lang="en-US" altLang="en-US" sz="4000" dirty="0"/>
              <a:t>How much are you spending?</a:t>
            </a:r>
          </a:p>
        </p:txBody>
      </p:sp>
      <p:sp>
        <p:nvSpPr>
          <p:cNvPr id="115719" name="Rectangle 7"/>
          <p:cNvSpPr>
            <a:spLocks noChangeArrowheads="1"/>
          </p:cNvSpPr>
          <p:nvPr/>
        </p:nvSpPr>
        <p:spPr bwMode="auto">
          <a:xfrm>
            <a:off x="6429829" y="1795485"/>
            <a:ext cx="4673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dirty="0"/>
              <a:t>COSTS </a:t>
            </a:r>
            <a:r>
              <a:rPr lang="en-US" altLang="en-US" dirty="0" smtClean="0"/>
              <a:t>INCREASES </a:t>
            </a:r>
            <a:r>
              <a:rPr lang="en-US" altLang="en-US" dirty="0"/>
              <a:t>BY 10-100 TIMES EACH TIME AN INJURY PROGRESSES TO THE NEXT LEVEL</a:t>
            </a:r>
          </a:p>
        </p:txBody>
      </p:sp>
      <p:sp>
        <p:nvSpPr>
          <p:cNvPr id="20" name="Isosceles Triangle 19"/>
          <p:cNvSpPr>
            <a:spLocks noChangeAspect="1"/>
          </p:cNvSpPr>
          <p:nvPr/>
        </p:nvSpPr>
        <p:spPr>
          <a:xfrm flipV="1">
            <a:off x="4876800" y="1587417"/>
            <a:ext cx="7017937" cy="4320000"/>
          </a:xfrm>
          <a:prstGeom prst="triangl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CA" sz="1100"/>
          </a:p>
        </p:txBody>
      </p:sp>
      <p:grpSp>
        <p:nvGrpSpPr>
          <p:cNvPr id="3" name="Group 2"/>
          <p:cNvGrpSpPr>
            <a:grpSpLocks noChangeAspect="1"/>
          </p:cNvGrpSpPr>
          <p:nvPr/>
        </p:nvGrpSpPr>
        <p:grpSpPr>
          <a:xfrm>
            <a:off x="1000125" y="1534198"/>
            <a:ext cx="6880110" cy="4320000"/>
            <a:chOff x="1000125" y="1534199"/>
            <a:chExt cx="7341054" cy="4609425"/>
          </a:xfrm>
        </p:grpSpPr>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89979" l="0" r="100000"/>
                      </a14:imgEffect>
                    </a14:imgLayer>
                  </a14:imgProps>
                </a:ext>
                <a:ext uri="{28A0092B-C50C-407E-A947-70E740481C1C}">
                  <a14:useLocalDpi xmlns:a14="http://schemas.microsoft.com/office/drawing/2010/main" val="0"/>
                </a:ext>
              </a:extLst>
            </a:blip>
            <a:srcRect b="14640"/>
            <a:stretch/>
          </p:blipFill>
          <p:spPr bwMode="auto">
            <a:xfrm>
              <a:off x="1000125" y="1534199"/>
              <a:ext cx="7313924" cy="460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Isosceles Triangle 20"/>
            <p:cNvSpPr>
              <a:spLocks noChangeAspect="1"/>
            </p:cNvSpPr>
            <p:nvPr/>
          </p:nvSpPr>
          <p:spPr>
            <a:xfrm>
              <a:off x="1025979" y="1534199"/>
              <a:ext cx="7315200" cy="4502985"/>
            </a:xfrm>
            <a:prstGeom prst="triangl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CA" sz="1100"/>
            </a:p>
          </p:txBody>
        </p:sp>
      </p:grpSp>
    </p:spTree>
    <p:extLst>
      <p:ext uri="{BB962C8B-B14F-4D97-AF65-F5344CB8AC3E}">
        <p14:creationId xmlns:p14="http://schemas.microsoft.com/office/powerpoint/2010/main" val="1738033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813486" y="0"/>
            <a:ext cx="10515600" cy="1325563"/>
          </a:xfrm>
        </p:spPr>
        <p:txBody>
          <a:bodyPr/>
          <a:lstStyle/>
          <a:p>
            <a:r>
              <a:rPr lang="en-US" altLang="en-US" sz="4000" dirty="0"/>
              <a:t>Objective/Subjective Changes of Ergonomic Intervention</a:t>
            </a:r>
          </a:p>
        </p:txBody>
      </p:sp>
      <p:sp>
        <p:nvSpPr>
          <p:cNvPr id="113667" name="Rectangle 3"/>
          <p:cNvSpPr>
            <a:spLocks noGrp="1" noChangeArrowheads="1"/>
          </p:cNvSpPr>
          <p:nvPr>
            <p:ph type="body" idx="1"/>
          </p:nvPr>
        </p:nvSpPr>
        <p:spPr/>
        <p:txBody>
          <a:bodyPr/>
          <a:lstStyle/>
          <a:p>
            <a:r>
              <a:rPr lang="en-US" altLang="en-US" dirty="0"/>
              <a:t>Reduced risk of injury in the workplace.</a:t>
            </a:r>
          </a:p>
          <a:p>
            <a:r>
              <a:rPr lang="en-US" altLang="en-US" dirty="0"/>
              <a:t>Reduced WSIB claims and payment.</a:t>
            </a:r>
          </a:p>
          <a:p>
            <a:r>
              <a:rPr lang="en-US" altLang="en-US" dirty="0"/>
              <a:t>Reduction in premiums.</a:t>
            </a:r>
          </a:p>
          <a:p>
            <a:r>
              <a:rPr lang="en-US" altLang="en-US" dirty="0"/>
              <a:t>Improved workplace morale.</a:t>
            </a:r>
          </a:p>
          <a:p>
            <a:r>
              <a:rPr lang="en-US" altLang="en-US" dirty="0"/>
              <a:t>Improved workplace relations and worker accountability.</a:t>
            </a:r>
          </a:p>
          <a:p>
            <a:r>
              <a:rPr lang="en-US" altLang="en-US" dirty="0"/>
              <a:t>Improvement in quality and productivity.</a:t>
            </a:r>
          </a:p>
        </p:txBody>
      </p:sp>
    </p:spTree>
    <p:extLst>
      <p:ext uri="{BB962C8B-B14F-4D97-AF65-F5344CB8AC3E}">
        <p14:creationId xmlns:p14="http://schemas.microsoft.com/office/powerpoint/2010/main" val="477176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tLang="en-US" sz="4000"/>
              <a:t>Cost of Injuries of Increasing Severity</a:t>
            </a:r>
          </a:p>
        </p:txBody>
      </p:sp>
      <p:sp>
        <p:nvSpPr>
          <p:cNvPr id="124931" name="Rectangle 3"/>
          <p:cNvSpPr>
            <a:spLocks noGrp="1" noChangeArrowheads="1"/>
          </p:cNvSpPr>
          <p:nvPr>
            <p:ph type="body" idx="1"/>
          </p:nvPr>
        </p:nvSpPr>
        <p:spPr>
          <a:xfrm>
            <a:off x="1116467" y="1233488"/>
            <a:ext cx="10515600" cy="4877025"/>
          </a:xfrm>
        </p:spPr>
        <p:txBody>
          <a:bodyPr/>
          <a:lstStyle/>
          <a:p>
            <a:r>
              <a:rPr lang="en-US" altLang="en-US" sz="2800" dirty="0"/>
              <a:t>As the severity of an injury increases, so too does the cost that is incurred by such an illness. </a:t>
            </a:r>
          </a:p>
          <a:p>
            <a:r>
              <a:rPr lang="en-US" altLang="en-US" sz="2800" dirty="0"/>
              <a:t>Risk </a:t>
            </a:r>
            <a:r>
              <a:rPr lang="en-US" altLang="en-US" sz="2800" dirty="0" err="1"/>
              <a:t>Factors</a:t>
            </a:r>
            <a:r>
              <a:rPr lang="en-US" altLang="en-US" sz="2800" dirty="0" err="1">
                <a:sym typeface="Wingdings" pitchFamily="2" charset="2"/>
              </a:rPr>
              <a:t></a:t>
            </a:r>
            <a:r>
              <a:rPr lang="en-US" altLang="en-US" sz="2800" dirty="0" err="1"/>
              <a:t>Pain</a:t>
            </a:r>
            <a:r>
              <a:rPr lang="en-US" altLang="en-US" sz="2800" dirty="0"/>
              <a:t>/</a:t>
            </a:r>
            <a:r>
              <a:rPr lang="en-US" altLang="en-US" sz="2800" dirty="0" err="1"/>
              <a:t>Discomfort</a:t>
            </a:r>
            <a:r>
              <a:rPr lang="en-US" altLang="en-US" sz="2800" dirty="0" err="1">
                <a:sym typeface="Wingdings" pitchFamily="2" charset="2"/>
              </a:rPr>
              <a:t></a:t>
            </a:r>
            <a:r>
              <a:rPr lang="en-US" altLang="en-US" sz="2800" dirty="0" err="1"/>
              <a:t>Medical</a:t>
            </a:r>
            <a:r>
              <a:rPr lang="en-US" altLang="en-US" sz="2800" dirty="0"/>
              <a:t> </a:t>
            </a:r>
            <a:r>
              <a:rPr lang="en-US" altLang="en-US" sz="2800" dirty="0" err="1"/>
              <a:t>Treatment</a:t>
            </a:r>
            <a:r>
              <a:rPr lang="en-US" altLang="en-US" sz="2800" dirty="0" err="1">
                <a:sym typeface="Wingdings" pitchFamily="2" charset="2"/>
              </a:rPr>
              <a:t></a:t>
            </a:r>
            <a:r>
              <a:rPr lang="en-US" altLang="en-US" sz="2800" dirty="0" err="1"/>
              <a:t>WSIB</a:t>
            </a:r>
            <a:r>
              <a:rPr lang="en-US" altLang="en-US" sz="2800" dirty="0"/>
              <a:t> </a:t>
            </a:r>
            <a:r>
              <a:rPr lang="en-US" altLang="en-US" sz="2800" dirty="0" err="1"/>
              <a:t>claim</a:t>
            </a:r>
            <a:r>
              <a:rPr lang="en-US" altLang="en-US" sz="2800" dirty="0" err="1">
                <a:sym typeface="Wingdings" pitchFamily="2" charset="2"/>
              </a:rPr>
              <a:t></a:t>
            </a:r>
            <a:r>
              <a:rPr lang="en-US" altLang="en-US" sz="2800" dirty="0" err="1"/>
              <a:t>Restricted</a:t>
            </a:r>
            <a:r>
              <a:rPr lang="en-US" altLang="en-US" sz="2800" dirty="0"/>
              <a:t> </a:t>
            </a:r>
            <a:r>
              <a:rPr lang="en-US" altLang="en-US" sz="2800" dirty="0" err="1"/>
              <a:t>duties</a:t>
            </a:r>
            <a:r>
              <a:rPr lang="en-US" altLang="en-US" sz="2800" dirty="0" err="1">
                <a:sym typeface="Wingdings" pitchFamily="2" charset="2"/>
              </a:rPr>
              <a:t></a:t>
            </a:r>
            <a:r>
              <a:rPr lang="en-US" altLang="en-US" sz="2800" dirty="0" err="1"/>
              <a:t>Lost</a:t>
            </a:r>
            <a:r>
              <a:rPr lang="en-US" altLang="en-US" sz="2800" dirty="0"/>
              <a:t> Time </a:t>
            </a:r>
            <a:r>
              <a:rPr lang="en-US" altLang="en-US" sz="2800" dirty="0" err="1"/>
              <a:t>injury</a:t>
            </a:r>
            <a:r>
              <a:rPr lang="en-US" altLang="en-US" sz="2800" dirty="0" err="1">
                <a:sym typeface="Wingdings" pitchFamily="2" charset="2"/>
              </a:rPr>
              <a:t></a:t>
            </a:r>
            <a:r>
              <a:rPr lang="en-US" altLang="en-US" sz="2800" dirty="0" err="1"/>
              <a:t>Permanent</a:t>
            </a:r>
            <a:r>
              <a:rPr lang="en-US" altLang="en-US" sz="2800" dirty="0"/>
              <a:t> injury</a:t>
            </a:r>
          </a:p>
          <a:p>
            <a:r>
              <a:rPr lang="en-US" altLang="en-US" sz="2800" dirty="0"/>
              <a:t>When workplace risk factors are unaddressed, they can lead to expensive claims costs.  </a:t>
            </a:r>
          </a:p>
          <a:p>
            <a:r>
              <a:rPr lang="en-US" altLang="en-US" sz="2800" dirty="0"/>
              <a:t>Reducing risk factors can effectively lower the serious costs associated with major injuries. </a:t>
            </a:r>
          </a:p>
        </p:txBody>
      </p:sp>
    </p:spTree>
    <p:extLst>
      <p:ext uri="{BB962C8B-B14F-4D97-AF65-F5344CB8AC3E}">
        <p14:creationId xmlns:p14="http://schemas.microsoft.com/office/powerpoint/2010/main" val="11551659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Costs	</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Varies, </a:t>
            </a:r>
            <a:r>
              <a:rPr lang="en-US" dirty="0"/>
              <a:t>depending on the condition, the severity and frequency of symptoms and whether, or not, these symptoms will result in short- or long-term </a:t>
            </a:r>
            <a:r>
              <a:rPr lang="en-US" dirty="0" smtClean="0"/>
              <a:t>disability</a:t>
            </a:r>
          </a:p>
          <a:p>
            <a:r>
              <a:rPr lang="en-US" dirty="0" smtClean="0"/>
              <a:t>Direct Costs</a:t>
            </a:r>
          </a:p>
          <a:p>
            <a:pPr lvl="1"/>
            <a:r>
              <a:rPr lang="en-US" dirty="0" smtClean="0"/>
              <a:t>Health </a:t>
            </a:r>
            <a:r>
              <a:rPr lang="en-US" dirty="0"/>
              <a:t>care products and services related to assessing and treating these disorders, to the costs of retraining should the injury lead to permanent disability. </a:t>
            </a:r>
            <a:endParaRPr lang="en-US" dirty="0" smtClean="0"/>
          </a:p>
          <a:p>
            <a:r>
              <a:rPr lang="en-US" dirty="0" smtClean="0"/>
              <a:t>Indirect Costs</a:t>
            </a:r>
          </a:p>
          <a:p>
            <a:pPr lvl="1"/>
            <a:r>
              <a:rPr lang="en-US" dirty="0"/>
              <a:t>A</a:t>
            </a:r>
            <a:r>
              <a:rPr lang="en-US" dirty="0" smtClean="0"/>
              <a:t>bsenteeism </a:t>
            </a:r>
            <a:r>
              <a:rPr lang="en-US" dirty="0"/>
              <a:t>and </a:t>
            </a:r>
            <a:r>
              <a:rPr lang="en-US" dirty="0" err="1" smtClean="0"/>
              <a:t>presenteeism</a:t>
            </a:r>
            <a:endParaRPr lang="en-US" dirty="0" smtClean="0"/>
          </a:p>
          <a:p>
            <a:r>
              <a:rPr lang="en-US" dirty="0"/>
              <a:t>Intangible </a:t>
            </a:r>
            <a:r>
              <a:rPr lang="en-US"/>
              <a:t>costs </a:t>
            </a:r>
            <a:endParaRPr lang="en-US" smtClean="0"/>
          </a:p>
          <a:p>
            <a:r>
              <a:rPr lang="en-US" smtClean="0"/>
              <a:t>Human </a:t>
            </a:r>
            <a:r>
              <a:rPr lang="en-US" dirty="0"/>
              <a:t>costs associated with a decreased quality of life associated with pain or disability.</a:t>
            </a:r>
            <a:endParaRPr lang="en-CA" dirty="0"/>
          </a:p>
        </p:txBody>
      </p:sp>
    </p:spTree>
    <p:extLst>
      <p:ext uri="{BB962C8B-B14F-4D97-AF65-F5344CB8AC3E}">
        <p14:creationId xmlns:p14="http://schemas.microsoft.com/office/powerpoint/2010/main" val="3174938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 - &amp;quot;Introduction &amp;quot;&quot;/&gt;&lt;property id=&quot;20307&quot; value=&quot;260&quot;/&gt;&lt;/object&gt;&lt;object type=&quot;3&quot; unique_id=&quot;10006&quot;&gt;&lt;property id=&quot;20148&quot; value=&quot;5&quot;/&gt;&lt;property id=&quot;20300&quot; value=&quot;Slide 4 - &amp;quot;Analysis&amp;quot;&quot;/&gt;&lt;property id=&quot;20307&quot; value=&quot;257&quot;/&gt;&lt;/object&gt;&lt;object type=&quot;3&quot; unique_id=&quot;10007&quot;&gt;&lt;property id=&quot;20148&quot; value=&quot;5&quot;/&gt;&lt;property id=&quot;20300&quot; value=&quot;Slide 5 - &amp;quot;Our Services &amp;quot;&quot;/&gt;&lt;property id=&quot;20307&quot; value=&quot;261&quot;/&gt;&lt;/object&gt;&lt;object type=&quot;3&quot; unique_id=&quot;10008&quot;&gt;&lt;property id=&quot;20148&quot; value=&quot;5&quot;/&gt;&lt;property id=&quot;20300&quot; value=&quot;Slide 6 - &amp;quot;Timelines&amp;quot;&quot;/&gt;&lt;property id=&quot;20307&quot; value=&quot;259&quot;/&gt;&lt;/object&gt;&lt;object type=&quot;3&quot; unique_id=&quot;10058&quot;&gt;&lt;property id=&quot;20148&quot; value=&quot;5&quot;/&gt;&lt;property id=&quot;20300&quot; value=&quot;Slide 3 - &amp;quot;Resource Comparison Model &amp;quot;&quot;/&gt;&lt;property id=&quot;20307&quot; value=&quot;262&quot;/&gt;&lt;/object&gt;&lt;object type=&quot;3&quot; unique_id=&quot;10067&quot;&gt;&lt;property id=&quot;20148&quot; value=&quot;5&quot;/&gt;&lt;property id=&quot;20300&quot; value=&quot;Slide 7 - &amp;quot;Conclusion &amp;quot;&quot;/&gt;&lt;property id=&quot;20307&quot; value=&quot;26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17929</TotalTime>
  <Words>2787</Words>
  <Application>Microsoft Office PowerPoint</Application>
  <PresentationFormat>Widescreen</PresentationFormat>
  <Paragraphs>241</Paragraphs>
  <Slides>38</Slides>
  <Notes>16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5" baseType="lpstr">
      <vt:lpstr>Arial</vt:lpstr>
      <vt:lpstr>Calibri</vt:lpstr>
      <vt:lpstr>Calibri Light</vt:lpstr>
      <vt:lpstr>Times New Roman</vt:lpstr>
      <vt:lpstr>Wingdings</vt:lpstr>
      <vt:lpstr>Office Theme</vt:lpstr>
      <vt:lpstr>Image</vt:lpstr>
      <vt:lpstr>The Economics of  Ergonomics</vt:lpstr>
      <vt:lpstr>Introduction</vt:lpstr>
      <vt:lpstr>Introduction</vt:lpstr>
      <vt:lpstr>Is Ergonomics Important ?</vt:lpstr>
      <vt:lpstr>Bottom Line Benefits of Ergonomics Applications</vt:lpstr>
      <vt:lpstr>How much are you spending?</vt:lpstr>
      <vt:lpstr>Objective/Subjective Changes of Ergonomic Intervention</vt:lpstr>
      <vt:lpstr>Cost of Injuries of Increasing Severity</vt:lpstr>
      <vt:lpstr>Costs </vt:lpstr>
      <vt:lpstr>How do we Measure Success?</vt:lpstr>
      <vt:lpstr>What Is It You Can Measure in White and Blue Collar Ergonomics?</vt:lpstr>
      <vt:lpstr>Reasons to Evoke Change</vt:lpstr>
      <vt:lpstr>Reasons to Evoke Change</vt:lpstr>
      <vt:lpstr>Reasons to Evoke Change</vt:lpstr>
      <vt:lpstr>Examples of Costs</vt:lpstr>
      <vt:lpstr>Examples of Costs</vt:lpstr>
      <vt:lpstr>Example – Recovery Cost from new Chair</vt:lpstr>
      <vt:lpstr>I Need Proof to Show that Ergonomic Interventions Work.</vt:lpstr>
      <vt:lpstr>Steps to Success</vt:lpstr>
      <vt:lpstr>Change does not need to be expensive</vt:lpstr>
      <vt:lpstr>PowerPoint Presentation</vt:lpstr>
      <vt:lpstr>PowerPoint Presentation</vt:lpstr>
      <vt:lpstr>Overfilled Garbage Can</vt:lpstr>
      <vt:lpstr>PowerPoint Presentation</vt:lpstr>
      <vt:lpstr>Welding</vt:lpstr>
      <vt:lpstr>Kneepads</vt:lpstr>
      <vt:lpstr>Office Chair</vt:lpstr>
      <vt:lpstr>Laundry Bags</vt:lpstr>
      <vt:lpstr>Sharp Worktable Edge</vt:lpstr>
      <vt:lpstr>Carts Wheels</vt:lpstr>
      <vt:lpstr>Storage Areas</vt:lpstr>
      <vt:lpstr>Alternate Lifting Techniques</vt:lpstr>
      <vt:lpstr>Industrial Sinks</vt:lpstr>
      <vt:lpstr>Dust Pan</vt:lpstr>
      <vt:lpstr>Dust Pan Alternate</vt:lpstr>
      <vt:lpstr>Discussion</vt:lpstr>
      <vt:lpstr>Summary</vt:lpstr>
      <vt:lpstr>For More Information Contact your Local OHCOW Clinic</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O'Neill</dc:creator>
  <cp:lastModifiedBy>Brittney Ramakko</cp:lastModifiedBy>
  <cp:revision>339</cp:revision>
  <cp:lastPrinted>2017-02-24T13:51:11Z</cp:lastPrinted>
  <dcterms:created xsi:type="dcterms:W3CDTF">2016-04-07T18:24:51Z</dcterms:created>
  <dcterms:modified xsi:type="dcterms:W3CDTF">2020-02-24T19:29:39Z</dcterms:modified>
</cp:coreProperties>
</file>