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312" r:id="rId3"/>
    <p:sldId id="313" r:id="rId4"/>
    <p:sldId id="314" r:id="rId5"/>
    <p:sldId id="315" r:id="rId6"/>
    <p:sldId id="317" r:id="rId7"/>
    <p:sldId id="316" r:id="rId8"/>
    <p:sldId id="318" r:id="rId9"/>
    <p:sldId id="319" r:id="rId10"/>
    <p:sldId id="320" r:id="rId11"/>
    <p:sldId id="321" r:id="rId12"/>
    <p:sldId id="322" r:id="rId13"/>
    <p:sldId id="323" r:id="rId14"/>
    <p:sldId id="325" r:id="rId15"/>
    <p:sldId id="324" r:id="rId16"/>
    <p:sldId id="326" r:id="rId17"/>
    <p:sldId id="330" r:id="rId18"/>
    <p:sldId id="327" r:id="rId19"/>
    <p:sldId id="328" r:id="rId20"/>
    <p:sldId id="277" r:id="rId21"/>
    <p:sldId id="278" r:id="rId22"/>
    <p:sldId id="295" r:id="rId23"/>
    <p:sldId id="331" r:id="rId24"/>
    <p:sldId id="329" r:id="rId25"/>
    <p:sldId id="31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lsie Desrochers" initials="CD" lastIdx="0" clrIdx="0">
    <p:extLst>
      <p:ext uri="{19B8F6BF-5375-455C-9EA6-DF929625EA0E}">
        <p15:presenceInfo xmlns:p15="http://schemas.microsoft.com/office/powerpoint/2012/main" userId="S-1-5-21-2763968773-3514760396-1114361580-1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5C7"/>
    <a:srgbClr val="83CE5A"/>
    <a:srgbClr val="EDB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136" autoAdjust="0"/>
  </p:normalViewPr>
  <p:slideViewPr>
    <p:cSldViewPr snapToGrid="0">
      <p:cViewPr varScale="1">
        <p:scale>
          <a:sx n="91" d="100"/>
          <a:sy n="91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4DCA8-A77C-4545-8940-47160690B643}" type="datetimeFigureOut">
              <a:rPr lang="en-CA" smtClean="0"/>
              <a:t>23/12/2016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6D2F2-14D9-4543-8299-859312B0C6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90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030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6120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654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8681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hangingPunct="0">
              <a:spcBef>
                <a:spcPct val="0"/>
              </a:spcBef>
            </a:pPr>
            <a:fld id="{6E382713-B9F4-4B96-B19B-6DAF70120586}" type="slidenum">
              <a:rPr lang="en-US" altLang="en-US">
                <a:latin typeface="Times New Roman" panose="02020603050405020304" pitchFamily="18" charset="0"/>
              </a:rPr>
              <a:pPr defTabSz="914400" eaLnBrk="0" hangingPunct="0">
                <a:spcBef>
                  <a:spcPct val="0"/>
                </a:spcBef>
              </a:pPr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207125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54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4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40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65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78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55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36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05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D2F2-14D9-4543-8299-859312B0C6BC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2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ottawa@ohcow.on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73517" y="2816595"/>
            <a:ext cx="8872152" cy="1191112"/>
          </a:xfrm>
        </p:spPr>
        <p:txBody>
          <a:bodyPr/>
          <a:lstStyle/>
          <a:p>
            <a:r>
              <a:rPr lang="en-CA" sz="6800" dirty="0" smtClean="0">
                <a:latin typeface="Britannic Bold" panose="020B0903060703020204" pitchFamily="34" charset="0"/>
              </a:rPr>
              <a:t>Calculator - Training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Presented by Chelsie Desrochers, </a:t>
            </a:r>
            <a:r>
              <a:rPr lang="en-CA" dirty="0" err="1" smtClean="0">
                <a:latin typeface="+mj-lt"/>
              </a:rPr>
              <a:t>B.Sc</a:t>
            </a:r>
            <a:r>
              <a:rPr lang="en-CA" dirty="0" smtClean="0">
                <a:latin typeface="+mj-lt"/>
              </a:rPr>
              <a:t>, </a:t>
            </a:r>
            <a:r>
              <a:rPr lang="en-CA" dirty="0" err="1" smtClean="0">
                <a:latin typeface="+mj-lt"/>
              </a:rPr>
              <a:t>M.Sc</a:t>
            </a:r>
            <a:r>
              <a:rPr lang="en-CA" dirty="0" smtClean="0">
                <a:latin typeface="+mj-lt"/>
              </a:rPr>
              <a:t> (</a:t>
            </a:r>
            <a:r>
              <a:rPr lang="en-CA" dirty="0" err="1" smtClean="0">
                <a:latin typeface="+mj-lt"/>
              </a:rPr>
              <a:t>cand</a:t>
            </a:r>
            <a:r>
              <a:rPr lang="en-CA" dirty="0" smtClean="0">
                <a:latin typeface="+mj-lt"/>
              </a:rPr>
              <a:t>)</a:t>
            </a:r>
            <a:endParaRPr lang="en-CA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3059612"/>
            <a:ext cx="3048000" cy="50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83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2969" y="716442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Popliteal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2873099"/>
            <a:ext cx="4229100" cy="25622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081421" y="4836946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82" y="2382011"/>
            <a:ext cx="4402814" cy="373358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049406" y="4836946"/>
            <a:ext cx="0" cy="1196756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52099" y="6248772"/>
            <a:ext cx="524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crease in the knee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14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2969" y="716442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Knee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873099"/>
            <a:ext cx="4229100" cy="2562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82" y="2382011"/>
            <a:ext cx="4402814" cy="373358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9207061" y="4761186"/>
            <a:ext cx="1" cy="1272516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029959" y="4994601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64764" y="6248772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middle of the knee cap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301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873" y="2873099"/>
            <a:ext cx="4229100" cy="256222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2969" y="716442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Elbow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029959" y="5173277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82" y="2382011"/>
            <a:ext cx="4402814" cy="37335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8092966" y="4067503"/>
            <a:ext cx="10510" cy="1965435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7282" y="6115597"/>
            <a:ext cx="463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elbow. </a:t>
            </a:r>
          </a:p>
          <a:p>
            <a:r>
              <a:rPr lang="en-CA" dirty="0" smtClean="0"/>
              <a:t>Note: ask user to place elbows in 90º angle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981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36" y="2862589"/>
            <a:ext cx="4229100" cy="25622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966897" y="5330933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22969" y="716442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Eye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82" y="2382011"/>
            <a:ext cx="4402814" cy="37335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8408276" y="2774731"/>
            <a:ext cx="52552" cy="3247697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23410" y="6230482"/>
            <a:ext cx="461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seated eye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4694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981" y="2733675"/>
            <a:ext cx="4229100" cy="2609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503" y="2093201"/>
            <a:ext cx="4295775" cy="180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6503" y="4936249"/>
            <a:ext cx="4267200" cy="1676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22969" y="716442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Example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63558" y="3957935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Positive numbers = too low</a:t>
            </a:r>
          </a:p>
          <a:p>
            <a:r>
              <a:rPr lang="en-CA" dirty="0" smtClean="0"/>
              <a:t>Negative numbers = too high</a:t>
            </a:r>
          </a:p>
          <a:p>
            <a:r>
              <a:rPr lang="en-CA" dirty="0" smtClean="0"/>
              <a:t>0 = ideal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285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0928" y="758484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Desk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740" y="2408511"/>
            <a:ext cx="4295775" cy="18097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5900" y="2177282"/>
            <a:ext cx="6401840" cy="375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700" dirty="0" smtClean="0">
                <a:solidFill>
                  <a:srgbClr val="FF0000"/>
                </a:solidFill>
              </a:rPr>
              <a:t>Desk 18 cm too high</a:t>
            </a:r>
          </a:p>
          <a:p>
            <a:endParaRPr lang="en-CA" sz="3300" dirty="0"/>
          </a:p>
          <a:p>
            <a:r>
              <a:rPr lang="en-CA" sz="3300" dirty="0" smtClean="0"/>
              <a:t>Solutions: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Buy height adjustable workstation (not usually possible)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Purchase footrest </a:t>
            </a:r>
            <a:endParaRPr lang="en-CA" sz="3300" dirty="0"/>
          </a:p>
        </p:txBody>
      </p:sp>
      <p:sp>
        <p:nvSpPr>
          <p:cNvPr id="8" name="AutoShape 2" descr="Image result for height adjustable l-shaped workstation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92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09" y="2492594"/>
            <a:ext cx="4295775" cy="18097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0928" y="758484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Seat Pan Depth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5900" y="2177282"/>
            <a:ext cx="6401840" cy="375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700" dirty="0" smtClean="0">
                <a:solidFill>
                  <a:srgbClr val="FF0000"/>
                </a:solidFill>
              </a:rPr>
              <a:t>Seat pan 7 cm too </a:t>
            </a:r>
            <a:r>
              <a:rPr lang="en-CA" sz="5700" dirty="0" smtClean="0">
                <a:solidFill>
                  <a:srgbClr val="FF0000"/>
                </a:solidFill>
              </a:rPr>
              <a:t>deep</a:t>
            </a:r>
            <a:endParaRPr lang="en-CA" sz="5700" dirty="0" smtClean="0">
              <a:solidFill>
                <a:srgbClr val="FF0000"/>
              </a:solidFill>
            </a:endParaRPr>
          </a:p>
          <a:p>
            <a:endParaRPr lang="en-CA" sz="3300" dirty="0"/>
          </a:p>
          <a:p>
            <a:r>
              <a:rPr lang="en-CA" sz="3300" dirty="0" smtClean="0"/>
              <a:t>Solutions: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BUY A NEW CHAIR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Purchase OBUS </a:t>
            </a:r>
            <a:r>
              <a:rPr lang="en-CA" sz="3300" dirty="0" err="1" smtClean="0"/>
              <a:t>Forme</a:t>
            </a:r>
            <a:r>
              <a:rPr lang="en-CA" sz="3300" dirty="0" smtClean="0"/>
              <a:t> (not recommended)</a:t>
            </a:r>
            <a:endParaRPr lang="en-CA" sz="3300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70524" y="4592268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Seat pan depth is the only exception in table 2 where a positive number is okay. 0 means perfect.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4503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600" dirty="0" smtClean="0">
                <a:latin typeface="Britannic Bold" panose="020B0903060703020204" pitchFamily="34" charset="0"/>
              </a:rPr>
              <a:t>How to Purchase Proper Chair</a:t>
            </a:r>
            <a:endParaRPr lang="en-CA" sz="5600" dirty="0">
              <a:latin typeface="Britannic Bold" panose="020B0903060703020204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5899" y="2375338"/>
            <a:ext cx="6773479" cy="3552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300" dirty="0" smtClean="0">
                <a:latin typeface="Britannic Bold" panose="020B0903060703020204" pitchFamily="34" charset="0"/>
              </a:rPr>
              <a:t>1</a:t>
            </a:r>
            <a:r>
              <a:rPr lang="en-CA" sz="3300" dirty="0" smtClean="0">
                <a:latin typeface="+mn-lt"/>
              </a:rPr>
              <a:t>) Ensure the following are adjustable: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Armrests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Seat Height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Seat Pan Depth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Seat Tilt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Lumbar Support</a:t>
            </a:r>
          </a:p>
          <a:p>
            <a:pPr marL="514350" indent="-514350">
              <a:buAutoNum type="arabicParenR"/>
            </a:pPr>
            <a:endParaRPr lang="en-CA" sz="3300" dirty="0">
              <a:latin typeface="+mn-lt"/>
            </a:endParaRPr>
          </a:p>
          <a:p>
            <a:r>
              <a:rPr lang="en-CA" sz="3300" dirty="0" smtClean="0">
                <a:latin typeface="+mn-lt"/>
              </a:rPr>
              <a:t>2) Make sure the </a:t>
            </a:r>
            <a:r>
              <a:rPr lang="en-CA" sz="3300" dirty="0">
                <a:latin typeface="+mn-lt"/>
              </a:rPr>
              <a:t>s</a:t>
            </a:r>
            <a:r>
              <a:rPr lang="en-CA" sz="3300" dirty="0" smtClean="0">
                <a:latin typeface="+mn-lt"/>
              </a:rPr>
              <a:t>eat pan will fit the user:</a:t>
            </a:r>
            <a:r>
              <a:rPr lang="en-CA" sz="1500" dirty="0" smtClean="0">
                <a:latin typeface="+mn-lt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See ideal seat pan depth measurement</a:t>
            </a:r>
            <a:endParaRPr lang="en-CA" sz="33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42 cm = 16.5 inches so a 16 inch seat pan depth is needed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CA" sz="3300" dirty="0" smtClean="0"/>
              <a:t>Request a 16 inch seat pan depth when ordering the chair</a:t>
            </a:r>
            <a:endParaRPr lang="en-CA" sz="3300" dirty="0"/>
          </a:p>
          <a:p>
            <a:endParaRPr lang="en-CA" sz="1500" dirty="0" smtClean="0">
              <a:latin typeface="Britannic Bold" panose="020B0903060703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4483" y="3582220"/>
            <a:ext cx="4664324" cy="183241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159061" y="4582511"/>
            <a:ext cx="830317" cy="10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91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7851" y="3575160"/>
            <a:ext cx="4295775" cy="18097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5899" y="2177282"/>
            <a:ext cx="6773479" cy="375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700" dirty="0" smtClean="0">
                <a:solidFill>
                  <a:srgbClr val="FF0000"/>
                </a:solidFill>
              </a:rPr>
              <a:t>Screen 5 cm too low</a:t>
            </a:r>
          </a:p>
          <a:p>
            <a:endParaRPr lang="en-CA" sz="3300" dirty="0"/>
          </a:p>
          <a:p>
            <a:r>
              <a:rPr lang="en-CA" sz="3300" dirty="0" smtClean="0"/>
              <a:t>Solutions: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Place screen on tray or books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Purchase height-adjustable monitor</a:t>
            </a:r>
            <a:endParaRPr lang="en-CA" sz="33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0928" y="758484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Screen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43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0928" y="758484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Keyboard and Mouse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9381" y="3364952"/>
            <a:ext cx="4295775" cy="18097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4575" y="2292896"/>
            <a:ext cx="6773479" cy="375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700" dirty="0" smtClean="0">
                <a:solidFill>
                  <a:srgbClr val="FF0000"/>
                </a:solidFill>
              </a:rPr>
              <a:t>Keyboard and mouse are </a:t>
            </a:r>
            <a:r>
              <a:rPr lang="en-CA" sz="5700" dirty="0">
                <a:solidFill>
                  <a:srgbClr val="FF0000"/>
                </a:solidFill>
              </a:rPr>
              <a:t>3</a:t>
            </a:r>
            <a:r>
              <a:rPr lang="en-CA" sz="5700" dirty="0" smtClean="0">
                <a:solidFill>
                  <a:srgbClr val="FF0000"/>
                </a:solidFill>
              </a:rPr>
              <a:t> cm too high</a:t>
            </a:r>
          </a:p>
          <a:p>
            <a:endParaRPr lang="en-CA" sz="3300" dirty="0"/>
          </a:p>
          <a:p>
            <a:r>
              <a:rPr lang="en-CA" sz="3300" dirty="0" smtClean="0"/>
              <a:t>Solutions: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Purchase keyboard tray!</a:t>
            </a:r>
          </a:p>
          <a:p>
            <a:pPr marL="514350" indent="-514350">
              <a:buAutoNum type="arabicParenR"/>
            </a:pPr>
            <a:r>
              <a:rPr lang="en-CA" sz="3300" dirty="0" smtClean="0"/>
              <a:t>If proper keyboard tray is already installed, adjust it.</a:t>
            </a:r>
          </a:p>
        </p:txBody>
      </p:sp>
    </p:spTree>
    <p:extLst>
      <p:ext uri="{BB962C8B-B14F-4D97-AF65-F5344CB8AC3E}">
        <p14:creationId xmlns:p14="http://schemas.microsoft.com/office/powerpoint/2010/main" val="29698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754" y="4513042"/>
            <a:ext cx="4219575" cy="1676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5279" y="2334937"/>
            <a:ext cx="4210050" cy="181927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83531" y="688392"/>
            <a:ext cx="8872152" cy="1191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Excel Tables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12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9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600" dirty="0" smtClean="0">
                <a:latin typeface="Britannic Bold" panose="020B0903060703020204" pitchFamily="34" charset="0"/>
              </a:rPr>
              <a:t>Keyboard Trays to Avoid</a:t>
            </a:r>
            <a:endParaRPr lang="en-CA" sz="5600" dirty="0">
              <a:latin typeface="Britannic Bold" panose="020B090306070302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01" b="26031"/>
          <a:stretch/>
        </p:blipFill>
        <p:spPr>
          <a:xfrm>
            <a:off x="307205" y="2620595"/>
            <a:ext cx="3934746" cy="18440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" b="2354"/>
          <a:stretch/>
        </p:blipFill>
        <p:spPr>
          <a:xfrm>
            <a:off x="4546149" y="2228510"/>
            <a:ext cx="3891005" cy="22361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l="366" t="3234" r="-366" b="9865"/>
          <a:stretch/>
        </p:blipFill>
        <p:spPr>
          <a:xfrm>
            <a:off x="8741352" y="2228510"/>
            <a:ext cx="2867025" cy="22597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7204" y="2228510"/>
            <a:ext cx="3924000" cy="392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07203" y="4603531"/>
            <a:ext cx="392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Tray with slide-out platform for the mouse: tray is unsteady, and causes user to lean on the right hip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508688" y="4603531"/>
            <a:ext cx="392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Rail keyboard trays: are not adjustable in height or angle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8636600" y="4603530"/>
            <a:ext cx="2971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Small keyboard trays: no space for the mouse, which causes user to place the mouse on the desk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67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52" y="2788765"/>
            <a:ext cx="5524500" cy="3105150"/>
          </a:xfrm>
          <a:prstGeom prst="rect">
            <a:avLst/>
          </a:prstGeo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6296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600" dirty="0" smtClean="0">
                <a:latin typeface="Britannic Bold" panose="020B0903060703020204" pitchFamily="34" charset="0"/>
              </a:rPr>
              <a:t>Ideal Keyboard Trays</a:t>
            </a:r>
            <a:endParaRPr lang="en-CA" sz="5600" dirty="0">
              <a:latin typeface="Britannic Bold" panose="020B0903060703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5021" y="2605470"/>
            <a:ext cx="461055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4000" dirty="0" smtClean="0"/>
              <a:t>Sturdy surface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4000" dirty="0" smtClean="0"/>
              <a:t>Angle and height </a:t>
            </a:r>
          </a:p>
          <a:p>
            <a:r>
              <a:rPr lang="en-CA" sz="4000" dirty="0" smtClean="0"/>
              <a:t>adjustability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4000" dirty="0" smtClean="0"/>
              <a:t>65 cm in length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5881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0321" y="74119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600" dirty="0" smtClean="0">
                <a:latin typeface="Britannic Bold" panose="020B0903060703020204" pitchFamily="34" charset="0"/>
              </a:rPr>
              <a:t>Wrist Rest</a:t>
            </a:r>
            <a:endParaRPr lang="en-CA" sz="5600" dirty="0">
              <a:latin typeface="Britannic Bold" panose="020B09030607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2964176"/>
            <a:ext cx="4902332" cy="32477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032" y="2952144"/>
            <a:ext cx="6027050" cy="324773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6249295" y="4154908"/>
            <a:ext cx="2189748" cy="164844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423830" y="3789650"/>
            <a:ext cx="909356" cy="35447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2676" y="2131545"/>
            <a:ext cx="11593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Improves wrist angle while typing and reduces pressure point on wrists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0075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754" y="4513042"/>
            <a:ext cx="4219575" cy="1676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5279" y="2334937"/>
            <a:ext cx="4210050" cy="181927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83531" y="688392"/>
            <a:ext cx="8872152" cy="1191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Excel Tables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12" name="Content Placeholder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9297422" y="3244574"/>
            <a:ext cx="1233943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297421" y="3554630"/>
            <a:ext cx="1233943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9177" y="2730440"/>
            <a:ext cx="51488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000" dirty="0" smtClean="0">
                <a:latin typeface="+mj-lt"/>
              </a:rPr>
              <a:t>?</a:t>
            </a:r>
            <a:endParaRPr lang="en-CA" sz="7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308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478" y="2823670"/>
            <a:ext cx="4664324" cy="1832413"/>
          </a:xfrm>
          <a:prstGeom prst="rect">
            <a:avLst/>
          </a:prstGeo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600" dirty="0" smtClean="0">
                <a:latin typeface="Britannic Bold" panose="020B0903060703020204" pitchFamily="34" charset="0"/>
              </a:rPr>
              <a:t>Ideal Measurements</a:t>
            </a:r>
            <a:endParaRPr lang="en-CA" sz="5600" dirty="0">
              <a:latin typeface="Britannic Bold" panose="020B0903060703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88561" y="2324427"/>
            <a:ext cx="5449177" cy="375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100" dirty="0" smtClean="0">
                <a:latin typeface="Britannic Bold" panose="020B0903060703020204" pitchFamily="34" charset="0"/>
              </a:rPr>
              <a:t>Once proper equipment is </a:t>
            </a:r>
            <a:r>
              <a:rPr lang="en-CA" sz="4100" dirty="0" smtClean="0">
                <a:latin typeface="Britannic Bold" panose="020B0903060703020204" pitchFamily="34" charset="0"/>
              </a:rPr>
              <a:t>purchased and installed, </a:t>
            </a:r>
            <a:r>
              <a:rPr lang="en-CA" sz="4100" dirty="0" smtClean="0">
                <a:latin typeface="Britannic Bold" panose="020B0903060703020204" pitchFamily="34" charset="0"/>
              </a:rPr>
              <a:t>refer to ideal </a:t>
            </a:r>
            <a:r>
              <a:rPr lang="en-CA" sz="4100" dirty="0" smtClean="0">
                <a:latin typeface="Britannic Bold" panose="020B0903060703020204" pitchFamily="34" charset="0"/>
              </a:rPr>
              <a:t>measurements to properly setup the equipment for each user.</a:t>
            </a:r>
            <a:endParaRPr lang="en-CA" sz="4100" dirty="0" smtClean="0">
              <a:latin typeface="Britannic Bold" panose="020B0903060703020204" pitchFamily="34" charset="0"/>
            </a:endParaRPr>
          </a:p>
          <a:p>
            <a:endParaRPr lang="en-CA" sz="33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65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593" y="819206"/>
            <a:ext cx="9613900" cy="10810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800" b="1" dirty="0" smtClean="0">
                <a:latin typeface="Britannic Bold" panose="020B0903060703020204" pitchFamily="34" charset="0"/>
              </a:rPr>
              <a:t>For More Information…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3375992" y="2480441"/>
            <a:ext cx="52424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CA" sz="2800" b="1" kern="1400" dirty="0" smtClean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OTTAWA</a:t>
            </a:r>
            <a:endParaRPr lang="en-CA" sz="2800" kern="14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CA" sz="2800" kern="1400" dirty="0" smtClean="0">
                <a:effectLst/>
                <a:latin typeface="+mj-lt"/>
                <a:ea typeface="Times New Roman" panose="02020603050405020304" pitchFamily="18" charset="0"/>
              </a:rPr>
              <a:t>1545 avenue Carling </a:t>
            </a:r>
          </a:p>
          <a:p>
            <a:pPr algn="ctr">
              <a:spcAft>
                <a:spcPts val="0"/>
              </a:spcAft>
            </a:pPr>
            <a:r>
              <a:rPr lang="en-CA" sz="2800" kern="1400" dirty="0" smtClean="0">
                <a:effectLst/>
                <a:latin typeface="+mj-lt"/>
                <a:ea typeface="Times New Roman" panose="02020603050405020304" pitchFamily="18" charset="0"/>
              </a:rPr>
              <a:t>Bureau 101</a:t>
            </a:r>
          </a:p>
          <a:p>
            <a:pPr algn="ctr">
              <a:spcAft>
                <a:spcPts val="0"/>
              </a:spcAft>
            </a:pPr>
            <a:r>
              <a:rPr lang="en-CA" sz="2800" kern="1400" dirty="0" smtClean="0">
                <a:effectLst/>
                <a:latin typeface="+mj-lt"/>
                <a:ea typeface="Times New Roman" panose="02020603050405020304" pitchFamily="18" charset="0"/>
              </a:rPr>
              <a:t>Ottawa, ON</a:t>
            </a:r>
          </a:p>
          <a:p>
            <a:pPr algn="ctr">
              <a:spcAft>
                <a:spcPts val="0"/>
              </a:spcAft>
            </a:pPr>
            <a:r>
              <a:rPr lang="fr-CA" sz="2800" kern="1400" dirty="0" smtClean="0">
                <a:effectLst/>
                <a:latin typeface="+mj-lt"/>
                <a:ea typeface="Times New Roman" panose="02020603050405020304" pitchFamily="18" charset="0"/>
              </a:rPr>
              <a:t>K1Z 8P9</a:t>
            </a:r>
            <a:br>
              <a:rPr lang="fr-CA" sz="2800" kern="1400" dirty="0" smtClean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fr-CA" sz="2800" kern="1400" dirty="0" smtClean="0">
                <a:effectLst/>
                <a:latin typeface="+mj-lt"/>
                <a:ea typeface="Times New Roman" panose="02020603050405020304" pitchFamily="18" charset="0"/>
              </a:rPr>
              <a:t>Téléphone: (613) 725-6999</a:t>
            </a:r>
            <a:endParaRPr lang="en-CA" sz="2800" kern="14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 algn="ctr"/>
            <a:r>
              <a:rPr lang="fr-CA" sz="2800" kern="1400" dirty="0" smtClean="0">
                <a:effectLst/>
                <a:latin typeface="+mj-lt"/>
                <a:ea typeface="Times New Roman" panose="02020603050405020304" pitchFamily="18" charset="0"/>
              </a:rPr>
              <a:t>Courriel:</a:t>
            </a:r>
            <a:r>
              <a:rPr lang="fr-CA" sz="2800" kern="1400" dirty="0" smtClean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fr-CA" sz="2800" u="sng" kern="1400" dirty="0" smtClean="0">
                <a:solidFill>
                  <a:srgbClr val="0000FF"/>
                </a:solidFill>
                <a:effectLst/>
                <a:latin typeface="+mj-lt"/>
                <a:ea typeface="Times New Roman" panose="02020603050405020304" pitchFamily="18" charset="0"/>
                <a:hlinkClick r:id="rId3"/>
              </a:rPr>
              <a:t>ottawa@ohcow.on.ca</a:t>
            </a:r>
            <a:endParaRPr lang="fr-CA" sz="2800" u="sng" kern="1400" dirty="0" smtClean="0">
              <a:solidFill>
                <a:srgbClr val="0000FF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ctr"/>
            <a:r>
              <a:rPr lang="fr-CA" sz="2800" u="sng" kern="1400" dirty="0" smtClean="0">
                <a:solidFill>
                  <a:srgbClr val="FF0000"/>
                </a:solidFill>
                <a:latin typeface="+mj-lt"/>
              </a:rPr>
              <a:t>www.ohcow.on.ca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3531" y="688392"/>
            <a:ext cx="8872152" cy="1191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Seat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73" y="792896"/>
            <a:ext cx="1269841" cy="104127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361792" y="3436883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55" y="2302081"/>
            <a:ext cx="4402814" cy="373358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345214" y="4782207"/>
            <a:ext cx="21021" cy="1145628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7792" y="6273578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top of the seat cushion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043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55" y="2302081"/>
            <a:ext cx="4402814" cy="3733586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Armrest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298730" y="3636580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50924" y="4067503"/>
            <a:ext cx="21021" cy="1891863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54730" y="6134250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top of the armrest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295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Seat Pan Depth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235668" y="3804746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55" y="2302081"/>
            <a:ext cx="4402814" cy="37335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7672552" y="4782207"/>
            <a:ext cx="1166648" cy="10510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38455" y="6035667"/>
            <a:ext cx="453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Measure the depth of the seat cushion, from the back to the edge of the seat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729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Desk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55" y="2302081"/>
            <a:ext cx="4402814" cy="373358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225158" y="3972911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795641" y="4120055"/>
            <a:ext cx="42042" cy="1814556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31449" y="6273578"/>
            <a:ext cx="489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top of the desk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457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214648" y="4141078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55" y="2302081"/>
            <a:ext cx="4402814" cy="373358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764110" y="2403136"/>
            <a:ext cx="73573" cy="3531475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Screen Height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33433" y="6273578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floor to the top of the screen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183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33480" y="79856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200" dirty="0" smtClean="0">
                <a:latin typeface="Britannic Bold" panose="020B0903060703020204" pitchFamily="34" charset="0"/>
              </a:rPr>
              <a:t>Measuring Keyboard and Mouse Height</a:t>
            </a:r>
            <a:endParaRPr lang="en-CA" sz="4200" dirty="0">
              <a:latin typeface="Britannic Bold" panose="020B0903060703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83" y="2873099"/>
            <a:ext cx="4229100" cy="2562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68" y="2287417"/>
            <a:ext cx="4402814" cy="373358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8996855" y="4067503"/>
            <a:ext cx="34501" cy="1852444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21" y="2873099"/>
            <a:ext cx="4229100" cy="25622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061283" y="4298733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61283" y="4493175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48551" y="6148607"/>
            <a:ext cx="523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Measure from the floor to the top of </a:t>
            </a:r>
            <a:r>
              <a:rPr lang="en-CA" dirty="0" smtClean="0"/>
              <a:t>the desk or tray where the keyboard/mouse are situated.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37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2969" y="716442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800" dirty="0" smtClean="0">
                <a:latin typeface="Britannic Bold" panose="020B0903060703020204" pitchFamily="34" charset="0"/>
              </a:rPr>
              <a:t>Measuring Buttock-Popliteal </a:t>
            </a:r>
            <a:r>
              <a:rPr lang="en-CA" sz="6800" dirty="0" err="1" smtClean="0">
                <a:latin typeface="Britannic Bold" panose="020B0903060703020204" pitchFamily="34" charset="0"/>
              </a:rPr>
              <a:t>Lenght</a:t>
            </a:r>
            <a:r>
              <a:rPr lang="en-CA" sz="6800" dirty="0" smtClean="0">
                <a:latin typeface="Britannic Bold" panose="020B0903060703020204" pitchFamily="34" charset="0"/>
              </a:rPr>
              <a:t> </a:t>
            </a:r>
            <a:endParaRPr lang="en-CA" sz="6800" dirty="0">
              <a:latin typeface="Britannic Bold" panose="020B0903060703020204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04" y="838234"/>
            <a:ext cx="1269841" cy="1041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21" y="2873099"/>
            <a:ext cx="4229100" cy="25622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081421" y="4645574"/>
            <a:ext cx="1656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68" y="2287417"/>
            <a:ext cx="4402814" cy="37335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7672552" y="4729655"/>
            <a:ext cx="1240220" cy="21021"/>
          </a:xfrm>
          <a:prstGeom prst="straightConnector1">
            <a:avLst/>
          </a:prstGeom>
          <a:ln w="317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06168" y="6102168"/>
            <a:ext cx="678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 from the back of the buttock to the crease in the knee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13648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3">
      <a:dk1>
        <a:srgbClr val="800000"/>
      </a:dk1>
      <a:lt1>
        <a:sysClr val="window" lastClr="FFFFFF"/>
      </a:lt1>
      <a:dk2>
        <a:srgbClr val="323232"/>
      </a:dk2>
      <a:lt2>
        <a:srgbClr val="FF0000"/>
      </a:lt2>
      <a:accent1>
        <a:srgbClr val="FFFFFF"/>
      </a:accent1>
      <a:accent2>
        <a:srgbClr val="FF6969"/>
      </a:accent2>
      <a:accent3>
        <a:srgbClr val="989898"/>
      </a:accent3>
      <a:accent4>
        <a:srgbClr val="800000"/>
      </a:accent4>
      <a:accent5>
        <a:srgbClr val="000000"/>
      </a:accent5>
      <a:accent6>
        <a:srgbClr val="FF0000"/>
      </a:accent6>
      <a:hlink>
        <a:srgbClr val="F49E86"/>
      </a:hlink>
      <a:folHlink>
        <a:srgbClr val="464646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1995</TotalTime>
  <Words>514</Words>
  <Application>Microsoft Office PowerPoint</Application>
  <PresentationFormat>Widescreen</PresentationFormat>
  <Paragraphs>103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Britannic Bold</vt:lpstr>
      <vt:lpstr>Calibri</vt:lpstr>
      <vt:lpstr>Times New Roman</vt:lpstr>
      <vt:lpstr>Trebuchet MS</vt:lpstr>
      <vt:lpstr>Wingdings</vt:lpstr>
      <vt:lpstr>Berlin</vt:lpstr>
      <vt:lpstr>Calculator - Training</vt:lpstr>
      <vt:lpstr>PowerPoint Presentation</vt:lpstr>
      <vt:lpstr>PowerPoint Presentation</vt:lpstr>
      <vt:lpstr>Measuring Armrest Height</vt:lpstr>
      <vt:lpstr>Measuring Seat Pan Depth</vt:lpstr>
      <vt:lpstr>Measuring Desk Height</vt:lpstr>
      <vt:lpstr>Measuring Screen Height</vt:lpstr>
      <vt:lpstr>Measuring Keyboard and Mouse Height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Purchase Proper Chair</vt:lpstr>
      <vt:lpstr>PowerPoint Presentation</vt:lpstr>
      <vt:lpstr>PowerPoint Presentation</vt:lpstr>
      <vt:lpstr>Keyboard Trays to Avoid</vt:lpstr>
      <vt:lpstr>Ideal Keyboard Trays</vt:lpstr>
      <vt:lpstr>Wrist Rest</vt:lpstr>
      <vt:lpstr>PowerPoint Presentation</vt:lpstr>
      <vt:lpstr>Ideal Measurements</vt:lpstr>
      <vt:lpstr>For More Information…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Ergonomics</dc:title>
  <dc:creator>Chelsie Desrochers</dc:creator>
  <cp:lastModifiedBy>Chelsie Desrochers</cp:lastModifiedBy>
  <cp:revision>74</cp:revision>
  <dcterms:created xsi:type="dcterms:W3CDTF">2015-12-14T12:57:43Z</dcterms:created>
  <dcterms:modified xsi:type="dcterms:W3CDTF">2016-12-23T16:28:15Z</dcterms:modified>
</cp:coreProperties>
</file>